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49"/>
  </p:notesMasterIdLst>
  <p:sldIdLst>
    <p:sldId id="260" r:id="rId5"/>
    <p:sldId id="328" r:id="rId6"/>
    <p:sldId id="330" r:id="rId7"/>
    <p:sldId id="332" r:id="rId8"/>
    <p:sldId id="333" r:id="rId9"/>
    <p:sldId id="336" r:id="rId10"/>
    <p:sldId id="340" r:id="rId11"/>
    <p:sldId id="342" r:id="rId12"/>
    <p:sldId id="339" r:id="rId13"/>
    <p:sldId id="353" r:id="rId14"/>
    <p:sldId id="354" r:id="rId15"/>
    <p:sldId id="380" r:id="rId16"/>
    <p:sldId id="345" r:id="rId17"/>
    <p:sldId id="402" r:id="rId18"/>
    <p:sldId id="374" r:id="rId19"/>
    <p:sldId id="375" r:id="rId20"/>
    <p:sldId id="379" r:id="rId21"/>
    <p:sldId id="401" r:id="rId22"/>
    <p:sldId id="392" r:id="rId23"/>
    <p:sldId id="398" r:id="rId24"/>
    <p:sldId id="393" r:id="rId25"/>
    <p:sldId id="356" r:id="rId26"/>
    <p:sldId id="399" r:id="rId27"/>
    <p:sldId id="357" r:id="rId28"/>
    <p:sldId id="358" r:id="rId29"/>
    <p:sldId id="359" r:id="rId30"/>
    <p:sldId id="396" r:id="rId31"/>
    <p:sldId id="364" r:id="rId32"/>
    <p:sldId id="365" r:id="rId33"/>
    <p:sldId id="366" r:id="rId34"/>
    <p:sldId id="367" r:id="rId35"/>
    <p:sldId id="395" r:id="rId36"/>
    <p:sldId id="360" r:id="rId37"/>
    <p:sldId id="361" r:id="rId38"/>
    <p:sldId id="363" r:id="rId39"/>
    <p:sldId id="397" r:id="rId40"/>
    <p:sldId id="400" r:id="rId41"/>
    <p:sldId id="368" r:id="rId42"/>
    <p:sldId id="369" r:id="rId43"/>
    <p:sldId id="370" r:id="rId44"/>
    <p:sldId id="371" r:id="rId45"/>
    <p:sldId id="381" r:id="rId46"/>
    <p:sldId id="372" r:id="rId47"/>
    <p:sldId id="377" r:id="rId48"/>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C0A4E05-F303-40F4-B439-04FF9C1986BE}" name="Freddy Oswaldo Arias Menjura" initials="FA" userId="S::Farias@mindeporte.gov.co::66d0569d-0f9a-4692-b945-67083e72872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473" autoAdjust="0"/>
    <p:restoredTop sz="96357" autoAdjust="0"/>
  </p:normalViewPr>
  <p:slideViewPr>
    <p:cSldViewPr snapToGrid="0">
      <p:cViewPr varScale="1">
        <p:scale>
          <a:sx n="110" d="100"/>
          <a:sy n="110" d="100"/>
        </p:scale>
        <p:origin x="258" y="96"/>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FAE846-964E-478C-AA63-EEFC5E18E070}" type="datetimeFigureOut">
              <a:rPr lang="es-ES" smtClean="0"/>
              <a:t>06/05/2024</a:t>
            </a:fld>
            <a:endParaRPr lang="es-E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2780D4-7A5A-4CDB-B409-ABE533486BFF}" type="slidenum">
              <a:rPr lang="es-ES" smtClean="0"/>
              <a:t>‹Nº›</a:t>
            </a:fld>
            <a:endParaRPr lang="es-ES"/>
          </a:p>
        </p:txBody>
      </p:sp>
    </p:spTree>
    <p:extLst>
      <p:ext uri="{BB962C8B-B14F-4D97-AF65-F5344CB8AC3E}">
        <p14:creationId xmlns:p14="http://schemas.microsoft.com/office/powerpoint/2010/main" val="25370914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419" dirty="0"/>
          </a:p>
        </p:txBody>
      </p:sp>
      <p:sp>
        <p:nvSpPr>
          <p:cNvPr id="4" name="Marcador de número de diapositiva 3"/>
          <p:cNvSpPr>
            <a:spLocks noGrp="1"/>
          </p:cNvSpPr>
          <p:nvPr>
            <p:ph type="sldNum" sz="quarter" idx="5"/>
          </p:nvPr>
        </p:nvSpPr>
        <p:spPr/>
        <p:txBody>
          <a:bodyPr/>
          <a:lstStyle/>
          <a:p>
            <a:fld id="{F92780D4-7A5A-4CDB-B409-ABE533486BFF}" type="slidenum">
              <a:rPr lang="es-ES" smtClean="0"/>
              <a:t>1</a:t>
            </a:fld>
            <a:endParaRPr lang="es-ES"/>
          </a:p>
        </p:txBody>
      </p:sp>
    </p:spTree>
    <p:extLst>
      <p:ext uri="{BB962C8B-B14F-4D97-AF65-F5344CB8AC3E}">
        <p14:creationId xmlns:p14="http://schemas.microsoft.com/office/powerpoint/2010/main" val="8815147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76918E-5EA8-11C4-C897-1475C883DCB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s-ES"/>
          </a:p>
        </p:txBody>
      </p:sp>
      <p:sp>
        <p:nvSpPr>
          <p:cNvPr id="3" name="Subtitle 2">
            <a:extLst>
              <a:ext uri="{FF2B5EF4-FFF2-40B4-BE49-F238E27FC236}">
                <a16:creationId xmlns:a16="http://schemas.microsoft.com/office/drawing/2014/main" id="{DCC7D113-4F5D-13A3-8098-ACAD3FCFF8E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s-ES"/>
          </a:p>
        </p:txBody>
      </p:sp>
      <p:sp>
        <p:nvSpPr>
          <p:cNvPr id="4" name="Date Placeholder 3">
            <a:extLst>
              <a:ext uri="{FF2B5EF4-FFF2-40B4-BE49-F238E27FC236}">
                <a16:creationId xmlns:a16="http://schemas.microsoft.com/office/drawing/2014/main" id="{E2F01DF4-FDEB-8A09-0A27-BFD3746F9610}"/>
              </a:ext>
            </a:extLst>
          </p:cNvPr>
          <p:cNvSpPr>
            <a:spLocks noGrp="1"/>
          </p:cNvSpPr>
          <p:nvPr>
            <p:ph type="dt" sz="half" idx="10"/>
          </p:nvPr>
        </p:nvSpPr>
        <p:spPr/>
        <p:txBody>
          <a:bodyPr/>
          <a:lstStyle/>
          <a:p>
            <a:fld id="{EA9BE366-8242-424F-8402-4E0933C83F4A}" type="datetime1">
              <a:rPr lang="es-ES" smtClean="0"/>
              <a:t>06/05/2024</a:t>
            </a:fld>
            <a:endParaRPr lang="es-ES"/>
          </a:p>
        </p:txBody>
      </p:sp>
      <p:sp>
        <p:nvSpPr>
          <p:cNvPr id="5" name="Footer Placeholder 4">
            <a:extLst>
              <a:ext uri="{FF2B5EF4-FFF2-40B4-BE49-F238E27FC236}">
                <a16:creationId xmlns:a16="http://schemas.microsoft.com/office/drawing/2014/main" id="{FC586D3B-61EA-A6BE-8596-6F01BF23D266}"/>
              </a:ext>
            </a:extLst>
          </p:cNvPr>
          <p:cNvSpPr>
            <a:spLocks noGrp="1"/>
          </p:cNvSpPr>
          <p:nvPr>
            <p:ph type="ftr" sz="quarter" idx="11"/>
          </p:nvPr>
        </p:nvSpPr>
        <p:spPr/>
        <p:txBody>
          <a:bodyPr/>
          <a:lstStyle/>
          <a:p>
            <a:endParaRPr lang="es-ES"/>
          </a:p>
        </p:txBody>
      </p:sp>
      <p:sp>
        <p:nvSpPr>
          <p:cNvPr id="6" name="Slide Number Placeholder 5">
            <a:extLst>
              <a:ext uri="{FF2B5EF4-FFF2-40B4-BE49-F238E27FC236}">
                <a16:creationId xmlns:a16="http://schemas.microsoft.com/office/drawing/2014/main" id="{42BEEA45-AF3C-052F-62ED-007A2B2F5979}"/>
              </a:ext>
            </a:extLst>
          </p:cNvPr>
          <p:cNvSpPr>
            <a:spLocks noGrp="1"/>
          </p:cNvSpPr>
          <p:nvPr>
            <p:ph type="sldNum" sz="quarter" idx="12"/>
          </p:nvPr>
        </p:nvSpPr>
        <p:spPr/>
        <p:txBody>
          <a:bodyPr/>
          <a:lstStyle/>
          <a:p>
            <a:fld id="{E042A9ED-F10F-4D88-A8B1-084729BD525D}" type="slidenum">
              <a:rPr lang="es-ES" smtClean="0"/>
              <a:t>‹Nº›</a:t>
            </a:fld>
            <a:endParaRPr lang="es-ES"/>
          </a:p>
        </p:txBody>
      </p:sp>
    </p:spTree>
    <p:extLst>
      <p:ext uri="{BB962C8B-B14F-4D97-AF65-F5344CB8AC3E}">
        <p14:creationId xmlns:p14="http://schemas.microsoft.com/office/powerpoint/2010/main" val="9406881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BAD4A-7BDB-4389-AF53-0C76E06D8000}"/>
              </a:ext>
            </a:extLst>
          </p:cNvPr>
          <p:cNvSpPr>
            <a:spLocks noGrp="1"/>
          </p:cNvSpPr>
          <p:nvPr>
            <p:ph type="title"/>
          </p:nvPr>
        </p:nvSpPr>
        <p:spPr/>
        <p:txBody>
          <a:bodyPr/>
          <a:lstStyle/>
          <a:p>
            <a:r>
              <a:rPr lang="en-US"/>
              <a:t>Click to edit Master title style</a:t>
            </a:r>
            <a:endParaRPr lang="es-ES"/>
          </a:p>
        </p:txBody>
      </p:sp>
      <p:sp>
        <p:nvSpPr>
          <p:cNvPr id="3" name="Content Placeholder 2">
            <a:extLst>
              <a:ext uri="{FF2B5EF4-FFF2-40B4-BE49-F238E27FC236}">
                <a16:creationId xmlns:a16="http://schemas.microsoft.com/office/drawing/2014/main" id="{3DD292F8-4223-651D-6A9D-8077391E657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Date Placeholder 3">
            <a:extLst>
              <a:ext uri="{FF2B5EF4-FFF2-40B4-BE49-F238E27FC236}">
                <a16:creationId xmlns:a16="http://schemas.microsoft.com/office/drawing/2014/main" id="{F418D7CF-1A15-BD0B-508A-ABD48BD7413D}"/>
              </a:ext>
            </a:extLst>
          </p:cNvPr>
          <p:cNvSpPr>
            <a:spLocks noGrp="1"/>
          </p:cNvSpPr>
          <p:nvPr>
            <p:ph type="dt" sz="half" idx="10"/>
          </p:nvPr>
        </p:nvSpPr>
        <p:spPr/>
        <p:txBody>
          <a:bodyPr/>
          <a:lstStyle/>
          <a:p>
            <a:fld id="{E7A378DE-B9FC-417A-826B-CB1415D5599E}" type="datetime1">
              <a:rPr lang="es-ES" smtClean="0"/>
              <a:t>06/05/2024</a:t>
            </a:fld>
            <a:endParaRPr lang="es-ES"/>
          </a:p>
        </p:txBody>
      </p:sp>
      <p:sp>
        <p:nvSpPr>
          <p:cNvPr id="5" name="Footer Placeholder 4">
            <a:extLst>
              <a:ext uri="{FF2B5EF4-FFF2-40B4-BE49-F238E27FC236}">
                <a16:creationId xmlns:a16="http://schemas.microsoft.com/office/drawing/2014/main" id="{96B553F7-55AA-5FBF-1F82-9F2912779ED5}"/>
              </a:ext>
            </a:extLst>
          </p:cNvPr>
          <p:cNvSpPr>
            <a:spLocks noGrp="1"/>
          </p:cNvSpPr>
          <p:nvPr>
            <p:ph type="ftr" sz="quarter" idx="11"/>
          </p:nvPr>
        </p:nvSpPr>
        <p:spPr/>
        <p:txBody>
          <a:bodyPr/>
          <a:lstStyle/>
          <a:p>
            <a:endParaRPr lang="es-ES"/>
          </a:p>
        </p:txBody>
      </p:sp>
      <p:sp>
        <p:nvSpPr>
          <p:cNvPr id="6" name="Slide Number Placeholder 5">
            <a:extLst>
              <a:ext uri="{FF2B5EF4-FFF2-40B4-BE49-F238E27FC236}">
                <a16:creationId xmlns:a16="http://schemas.microsoft.com/office/drawing/2014/main" id="{9B694942-8707-DAF3-5FD5-8F1246F30FC9}"/>
              </a:ext>
            </a:extLst>
          </p:cNvPr>
          <p:cNvSpPr>
            <a:spLocks noGrp="1"/>
          </p:cNvSpPr>
          <p:nvPr>
            <p:ph type="sldNum" sz="quarter" idx="12"/>
          </p:nvPr>
        </p:nvSpPr>
        <p:spPr/>
        <p:txBody>
          <a:bodyPr/>
          <a:lstStyle/>
          <a:p>
            <a:fld id="{E042A9ED-F10F-4D88-A8B1-084729BD525D}" type="slidenum">
              <a:rPr lang="es-ES" smtClean="0"/>
              <a:t>‹Nº›</a:t>
            </a:fld>
            <a:endParaRPr lang="es-ES"/>
          </a:p>
        </p:txBody>
      </p:sp>
    </p:spTree>
    <p:extLst>
      <p:ext uri="{BB962C8B-B14F-4D97-AF65-F5344CB8AC3E}">
        <p14:creationId xmlns:p14="http://schemas.microsoft.com/office/powerpoint/2010/main" val="2959201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BE320-E04F-D568-69C0-C07757EB896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s-ES"/>
          </a:p>
        </p:txBody>
      </p:sp>
      <p:sp>
        <p:nvSpPr>
          <p:cNvPr id="3" name="Text Placeholder 2">
            <a:extLst>
              <a:ext uri="{FF2B5EF4-FFF2-40B4-BE49-F238E27FC236}">
                <a16:creationId xmlns:a16="http://schemas.microsoft.com/office/drawing/2014/main" id="{78F7B311-89C3-5860-ED1A-9E2F916789A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592E470-DFB8-565A-411B-4F65ABCE4834}"/>
              </a:ext>
            </a:extLst>
          </p:cNvPr>
          <p:cNvSpPr>
            <a:spLocks noGrp="1"/>
          </p:cNvSpPr>
          <p:nvPr>
            <p:ph type="dt" sz="half" idx="10"/>
          </p:nvPr>
        </p:nvSpPr>
        <p:spPr/>
        <p:txBody>
          <a:bodyPr/>
          <a:lstStyle/>
          <a:p>
            <a:fld id="{A54700EA-6357-4413-A1DF-86543A421A59}" type="datetime1">
              <a:rPr lang="es-ES" smtClean="0"/>
              <a:t>06/05/2024</a:t>
            </a:fld>
            <a:endParaRPr lang="es-ES"/>
          </a:p>
        </p:txBody>
      </p:sp>
      <p:sp>
        <p:nvSpPr>
          <p:cNvPr id="5" name="Footer Placeholder 4">
            <a:extLst>
              <a:ext uri="{FF2B5EF4-FFF2-40B4-BE49-F238E27FC236}">
                <a16:creationId xmlns:a16="http://schemas.microsoft.com/office/drawing/2014/main" id="{DAA4735A-67E8-DB29-7474-95E6046FAFDF}"/>
              </a:ext>
            </a:extLst>
          </p:cNvPr>
          <p:cNvSpPr>
            <a:spLocks noGrp="1"/>
          </p:cNvSpPr>
          <p:nvPr>
            <p:ph type="ftr" sz="quarter" idx="11"/>
          </p:nvPr>
        </p:nvSpPr>
        <p:spPr/>
        <p:txBody>
          <a:bodyPr/>
          <a:lstStyle/>
          <a:p>
            <a:endParaRPr lang="es-ES"/>
          </a:p>
        </p:txBody>
      </p:sp>
      <p:sp>
        <p:nvSpPr>
          <p:cNvPr id="6" name="Slide Number Placeholder 5">
            <a:extLst>
              <a:ext uri="{FF2B5EF4-FFF2-40B4-BE49-F238E27FC236}">
                <a16:creationId xmlns:a16="http://schemas.microsoft.com/office/drawing/2014/main" id="{BE3356ED-E895-B7C0-8DFB-8E9B2003C8EA}"/>
              </a:ext>
            </a:extLst>
          </p:cNvPr>
          <p:cNvSpPr>
            <a:spLocks noGrp="1"/>
          </p:cNvSpPr>
          <p:nvPr>
            <p:ph type="sldNum" sz="quarter" idx="12"/>
          </p:nvPr>
        </p:nvSpPr>
        <p:spPr/>
        <p:txBody>
          <a:bodyPr/>
          <a:lstStyle/>
          <a:p>
            <a:fld id="{E042A9ED-F10F-4D88-A8B1-084729BD525D}" type="slidenum">
              <a:rPr lang="es-ES" smtClean="0"/>
              <a:t>‹Nº›</a:t>
            </a:fld>
            <a:endParaRPr lang="es-ES"/>
          </a:p>
        </p:txBody>
      </p:sp>
    </p:spTree>
    <p:extLst>
      <p:ext uri="{BB962C8B-B14F-4D97-AF65-F5344CB8AC3E}">
        <p14:creationId xmlns:p14="http://schemas.microsoft.com/office/powerpoint/2010/main" val="39591492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26682-70D4-3099-0FB5-1ED3C71A0D68}"/>
              </a:ext>
            </a:extLst>
          </p:cNvPr>
          <p:cNvSpPr>
            <a:spLocks noGrp="1"/>
          </p:cNvSpPr>
          <p:nvPr>
            <p:ph type="title"/>
          </p:nvPr>
        </p:nvSpPr>
        <p:spPr/>
        <p:txBody>
          <a:bodyPr/>
          <a:lstStyle/>
          <a:p>
            <a:r>
              <a:rPr lang="en-US"/>
              <a:t>Click to edit Master title style</a:t>
            </a:r>
            <a:endParaRPr lang="es-ES"/>
          </a:p>
        </p:txBody>
      </p:sp>
      <p:sp>
        <p:nvSpPr>
          <p:cNvPr id="3" name="Content Placeholder 2">
            <a:extLst>
              <a:ext uri="{FF2B5EF4-FFF2-40B4-BE49-F238E27FC236}">
                <a16:creationId xmlns:a16="http://schemas.microsoft.com/office/drawing/2014/main" id="{9702749B-F368-78E8-6B61-23E575A9AEE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Content Placeholder 3">
            <a:extLst>
              <a:ext uri="{FF2B5EF4-FFF2-40B4-BE49-F238E27FC236}">
                <a16:creationId xmlns:a16="http://schemas.microsoft.com/office/drawing/2014/main" id="{750E2E07-F817-046B-2823-A5B22AFFB92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5" name="Date Placeholder 4">
            <a:extLst>
              <a:ext uri="{FF2B5EF4-FFF2-40B4-BE49-F238E27FC236}">
                <a16:creationId xmlns:a16="http://schemas.microsoft.com/office/drawing/2014/main" id="{016ECE48-3210-5B12-84C3-68AAFE90D739}"/>
              </a:ext>
            </a:extLst>
          </p:cNvPr>
          <p:cNvSpPr>
            <a:spLocks noGrp="1"/>
          </p:cNvSpPr>
          <p:nvPr>
            <p:ph type="dt" sz="half" idx="10"/>
          </p:nvPr>
        </p:nvSpPr>
        <p:spPr/>
        <p:txBody>
          <a:bodyPr/>
          <a:lstStyle/>
          <a:p>
            <a:fld id="{D54354BD-15BF-4A94-B7AB-D412BD50C5E9}" type="datetime1">
              <a:rPr lang="es-ES" smtClean="0"/>
              <a:t>06/05/2024</a:t>
            </a:fld>
            <a:endParaRPr lang="es-ES"/>
          </a:p>
        </p:txBody>
      </p:sp>
      <p:sp>
        <p:nvSpPr>
          <p:cNvPr id="6" name="Footer Placeholder 5">
            <a:extLst>
              <a:ext uri="{FF2B5EF4-FFF2-40B4-BE49-F238E27FC236}">
                <a16:creationId xmlns:a16="http://schemas.microsoft.com/office/drawing/2014/main" id="{2D1B5D58-22CC-2D9A-69D2-9174FFA4F772}"/>
              </a:ext>
            </a:extLst>
          </p:cNvPr>
          <p:cNvSpPr>
            <a:spLocks noGrp="1"/>
          </p:cNvSpPr>
          <p:nvPr>
            <p:ph type="ftr" sz="quarter" idx="11"/>
          </p:nvPr>
        </p:nvSpPr>
        <p:spPr/>
        <p:txBody>
          <a:bodyPr/>
          <a:lstStyle/>
          <a:p>
            <a:endParaRPr lang="es-ES"/>
          </a:p>
        </p:txBody>
      </p:sp>
      <p:sp>
        <p:nvSpPr>
          <p:cNvPr id="7" name="Slide Number Placeholder 6">
            <a:extLst>
              <a:ext uri="{FF2B5EF4-FFF2-40B4-BE49-F238E27FC236}">
                <a16:creationId xmlns:a16="http://schemas.microsoft.com/office/drawing/2014/main" id="{3828F641-FD27-3026-FCB4-F85BC6189DB8}"/>
              </a:ext>
            </a:extLst>
          </p:cNvPr>
          <p:cNvSpPr>
            <a:spLocks noGrp="1"/>
          </p:cNvSpPr>
          <p:nvPr>
            <p:ph type="sldNum" sz="quarter" idx="12"/>
          </p:nvPr>
        </p:nvSpPr>
        <p:spPr/>
        <p:txBody>
          <a:bodyPr/>
          <a:lstStyle/>
          <a:p>
            <a:fld id="{E042A9ED-F10F-4D88-A8B1-084729BD525D}" type="slidenum">
              <a:rPr lang="es-ES" smtClean="0"/>
              <a:t>‹Nº›</a:t>
            </a:fld>
            <a:endParaRPr lang="es-ES"/>
          </a:p>
        </p:txBody>
      </p:sp>
    </p:spTree>
    <p:extLst>
      <p:ext uri="{BB962C8B-B14F-4D97-AF65-F5344CB8AC3E}">
        <p14:creationId xmlns:p14="http://schemas.microsoft.com/office/powerpoint/2010/main" val="32717762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68AF2-E78B-CAD0-85F4-CBF903F854D4}"/>
              </a:ext>
            </a:extLst>
          </p:cNvPr>
          <p:cNvSpPr>
            <a:spLocks noGrp="1"/>
          </p:cNvSpPr>
          <p:nvPr>
            <p:ph type="title"/>
          </p:nvPr>
        </p:nvSpPr>
        <p:spPr>
          <a:xfrm>
            <a:off x="839788" y="365125"/>
            <a:ext cx="10515600" cy="1325563"/>
          </a:xfrm>
        </p:spPr>
        <p:txBody>
          <a:bodyPr/>
          <a:lstStyle/>
          <a:p>
            <a:r>
              <a:rPr lang="en-US"/>
              <a:t>Click to edit Master title style</a:t>
            </a:r>
            <a:endParaRPr lang="es-ES"/>
          </a:p>
        </p:txBody>
      </p:sp>
      <p:sp>
        <p:nvSpPr>
          <p:cNvPr id="3" name="Text Placeholder 2">
            <a:extLst>
              <a:ext uri="{FF2B5EF4-FFF2-40B4-BE49-F238E27FC236}">
                <a16:creationId xmlns:a16="http://schemas.microsoft.com/office/drawing/2014/main" id="{B37DBC3F-4789-024D-8915-71F2F7767C9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E992D41-F582-C9CC-0B6A-5486D135A6B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5" name="Text Placeholder 4">
            <a:extLst>
              <a:ext uri="{FF2B5EF4-FFF2-40B4-BE49-F238E27FC236}">
                <a16:creationId xmlns:a16="http://schemas.microsoft.com/office/drawing/2014/main" id="{E532A447-1EB1-FA2C-141F-08DEFE3251C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B4227C9-68CF-B138-5EA4-C704F8EE5CC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7" name="Date Placeholder 6">
            <a:extLst>
              <a:ext uri="{FF2B5EF4-FFF2-40B4-BE49-F238E27FC236}">
                <a16:creationId xmlns:a16="http://schemas.microsoft.com/office/drawing/2014/main" id="{C64AE279-8A4C-4294-5529-2B409C938F88}"/>
              </a:ext>
            </a:extLst>
          </p:cNvPr>
          <p:cNvSpPr>
            <a:spLocks noGrp="1"/>
          </p:cNvSpPr>
          <p:nvPr>
            <p:ph type="dt" sz="half" idx="10"/>
          </p:nvPr>
        </p:nvSpPr>
        <p:spPr/>
        <p:txBody>
          <a:bodyPr/>
          <a:lstStyle/>
          <a:p>
            <a:fld id="{5D35139C-0B16-4290-A6BF-75D3B368A007}" type="datetime1">
              <a:rPr lang="es-ES" smtClean="0"/>
              <a:t>06/05/2024</a:t>
            </a:fld>
            <a:endParaRPr lang="es-ES"/>
          </a:p>
        </p:txBody>
      </p:sp>
      <p:sp>
        <p:nvSpPr>
          <p:cNvPr id="8" name="Footer Placeholder 7">
            <a:extLst>
              <a:ext uri="{FF2B5EF4-FFF2-40B4-BE49-F238E27FC236}">
                <a16:creationId xmlns:a16="http://schemas.microsoft.com/office/drawing/2014/main" id="{4757E941-65C8-717B-A94E-5F269A084B49}"/>
              </a:ext>
            </a:extLst>
          </p:cNvPr>
          <p:cNvSpPr>
            <a:spLocks noGrp="1"/>
          </p:cNvSpPr>
          <p:nvPr>
            <p:ph type="ftr" sz="quarter" idx="11"/>
          </p:nvPr>
        </p:nvSpPr>
        <p:spPr/>
        <p:txBody>
          <a:bodyPr/>
          <a:lstStyle/>
          <a:p>
            <a:endParaRPr lang="es-ES"/>
          </a:p>
        </p:txBody>
      </p:sp>
      <p:sp>
        <p:nvSpPr>
          <p:cNvPr id="9" name="Slide Number Placeholder 8">
            <a:extLst>
              <a:ext uri="{FF2B5EF4-FFF2-40B4-BE49-F238E27FC236}">
                <a16:creationId xmlns:a16="http://schemas.microsoft.com/office/drawing/2014/main" id="{6638D95C-8CBA-AD77-EE50-40E361C3FEEB}"/>
              </a:ext>
            </a:extLst>
          </p:cNvPr>
          <p:cNvSpPr>
            <a:spLocks noGrp="1"/>
          </p:cNvSpPr>
          <p:nvPr>
            <p:ph type="sldNum" sz="quarter" idx="12"/>
          </p:nvPr>
        </p:nvSpPr>
        <p:spPr/>
        <p:txBody>
          <a:bodyPr/>
          <a:lstStyle/>
          <a:p>
            <a:fld id="{E042A9ED-F10F-4D88-A8B1-084729BD525D}" type="slidenum">
              <a:rPr lang="es-ES" smtClean="0"/>
              <a:t>‹Nº›</a:t>
            </a:fld>
            <a:endParaRPr lang="es-ES"/>
          </a:p>
        </p:txBody>
      </p:sp>
    </p:spTree>
    <p:extLst>
      <p:ext uri="{BB962C8B-B14F-4D97-AF65-F5344CB8AC3E}">
        <p14:creationId xmlns:p14="http://schemas.microsoft.com/office/powerpoint/2010/main" val="34197700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01984-540C-012B-C025-E8CFD48EEB5A}"/>
              </a:ext>
            </a:extLst>
          </p:cNvPr>
          <p:cNvSpPr>
            <a:spLocks noGrp="1"/>
          </p:cNvSpPr>
          <p:nvPr>
            <p:ph type="title"/>
          </p:nvPr>
        </p:nvSpPr>
        <p:spPr/>
        <p:txBody>
          <a:bodyPr/>
          <a:lstStyle/>
          <a:p>
            <a:r>
              <a:rPr lang="en-US"/>
              <a:t>Click to edit Master title style</a:t>
            </a:r>
            <a:endParaRPr lang="es-ES"/>
          </a:p>
        </p:txBody>
      </p:sp>
      <p:sp>
        <p:nvSpPr>
          <p:cNvPr id="3" name="Date Placeholder 2">
            <a:extLst>
              <a:ext uri="{FF2B5EF4-FFF2-40B4-BE49-F238E27FC236}">
                <a16:creationId xmlns:a16="http://schemas.microsoft.com/office/drawing/2014/main" id="{7ABA8CE3-9C27-C43A-1BA4-39C89E9B7008}"/>
              </a:ext>
            </a:extLst>
          </p:cNvPr>
          <p:cNvSpPr>
            <a:spLocks noGrp="1"/>
          </p:cNvSpPr>
          <p:nvPr>
            <p:ph type="dt" sz="half" idx="10"/>
          </p:nvPr>
        </p:nvSpPr>
        <p:spPr/>
        <p:txBody>
          <a:bodyPr/>
          <a:lstStyle/>
          <a:p>
            <a:fld id="{74C96ACD-FCCB-489C-809D-4B6DB9110F7A}" type="datetime1">
              <a:rPr lang="es-ES" smtClean="0"/>
              <a:t>06/05/2024</a:t>
            </a:fld>
            <a:endParaRPr lang="es-ES"/>
          </a:p>
        </p:txBody>
      </p:sp>
      <p:sp>
        <p:nvSpPr>
          <p:cNvPr id="4" name="Footer Placeholder 3">
            <a:extLst>
              <a:ext uri="{FF2B5EF4-FFF2-40B4-BE49-F238E27FC236}">
                <a16:creationId xmlns:a16="http://schemas.microsoft.com/office/drawing/2014/main" id="{51AAEDDA-0C55-C0D8-0E3D-AC33D0CE4A7F}"/>
              </a:ext>
            </a:extLst>
          </p:cNvPr>
          <p:cNvSpPr>
            <a:spLocks noGrp="1"/>
          </p:cNvSpPr>
          <p:nvPr>
            <p:ph type="ftr" sz="quarter" idx="11"/>
          </p:nvPr>
        </p:nvSpPr>
        <p:spPr/>
        <p:txBody>
          <a:bodyPr/>
          <a:lstStyle/>
          <a:p>
            <a:endParaRPr lang="es-ES"/>
          </a:p>
        </p:txBody>
      </p:sp>
      <p:sp>
        <p:nvSpPr>
          <p:cNvPr id="5" name="Slide Number Placeholder 4">
            <a:extLst>
              <a:ext uri="{FF2B5EF4-FFF2-40B4-BE49-F238E27FC236}">
                <a16:creationId xmlns:a16="http://schemas.microsoft.com/office/drawing/2014/main" id="{C31AEC76-213F-B24C-4AD1-F0E2CEBB07D7}"/>
              </a:ext>
            </a:extLst>
          </p:cNvPr>
          <p:cNvSpPr>
            <a:spLocks noGrp="1"/>
          </p:cNvSpPr>
          <p:nvPr>
            <p:ph type="sldNum" sz="quarter" idx="12"/>
          </p:nvPr>
        </p:nvSpPr>
        <p:spPr/>
        <p:txBody>
          <a:bodyPr/>
          <a:lstStyle/>
          <a:p>
            <a:fld id="{E042A9ED-F10F-4D88-A8B1-084729BD525D}" type="slidenum">
              <a:rPr lang="es-ES" smtClean="0"/>
              <a:t>‹Nº›</a:t>
            </a:fld>
            <a:endParaRPr lang="es-ES"/>
          </a:p>
        </p:txBody>
      </p:sp>
    </p:spTree>
    <p:extLst>
      <p:ext uri="{BB962C8B-B14F-4D97-AF65-F5344CB8AC3E}">
        <p14:creationId xmlns:p14="http://schemas.microsoft.com/office/powerpoint/2010/main" val="3825175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E57A598-ACFF-8F1D-D1A0-3B3EE7889649}"/>
              </a:ext>
            </a:extLst>
          </p:cNvPr>
          <p:cNvSpPr>
            <a:spLocks noGrp="1"/>
          </p:cNvSpPr>
          <p:nvPr>
            <p:ph type="dt" sz="half" idx="10"/>
          </p:nvPr>
        </p:nvSpPr>
        <p:spPr/>
        <p:txBody>
          <a:bodyPr/>
          <a:lstStyle/>
          <a:p>
            <a:fld id="{4349ED67-27B1-4DDB-B3CA-723172AFD405}" type="datetime1">
              <a:rPr lang="es-ES" smtClean="0"/>
              <a:t>06/05/2024</a:t>
            </a:fld>
            <a:endParaRPr lang="es-ES"/>
          </a:p>
        </p:txBody>
      </p:sp>
      <p:sp>
        <p:nvSpPr>
          <p:cNvPr id="3" name="Footer Placeholder 2">
            <a:extLst>
              <a:ext uri="{FF2B5EF4-FFF2-40B4-BE49-F238E27FC236}">
                <a16:creationId xmlns:a16="http://schemas.microsoft.com/office/drawing/2014/main" id="{20080E01-2B9B-14A9-7191-2D0D0C0F05C6}"/>
              </a:ext>
            </a:extLst>
          </p:cNvPr>
          <p:cNvSpPr>
            <a:spLocks noGrp="1"/>
          </p:cNvSpPr>
          <p:nvPr>
            <p:ph type="ftr" sz="quarter" idx="11"/>
          </p:nvPr>
        </p:nvSpPr>
        <p:spPr/>
        <p:txBody>
          <a:bodyPr/>
          <a:lstStyle/>
          <a:p>
            <a:endParaRPr lang="es-ES"/>
          </a:p>
        </p:txBody>
      </p:sp>
      <p:sp>
        <p:nvSpPr>
          <p:cNvPr id="4" name="Slide Number Placeholder 3">
            <a:extLst>
              <a:ext uri="{FF2B5EF4-FFF2-40B4-BE49-F238E27FC236}">
                <a16:creationId xmlns:a16="http://schemas.microsoft.com/office/drawing/2014/main" id="{62220A80-11F4-D751-5F44-5169FBD07DC9}"/>
              </a:ext>
            </a:extLst>
          </p:cNvPr>
          <p:cNvSpPr>
            <a:spLocks noGrp="1"/>
          </p:cNvSpPr>
          <p:nvPr>
            <p:ph type="sldNum" sz="quarter" idx="12"/>
          </p:nvPr>
        </p:nvSpPr>
        <p:spPr/>
        <p:txBody>
          <a:bodyPr/>
          <a:lstStyle/>
          <a:p>
            <a:fld id="{E042A9ED-F10F-4D88-A8B1-084729BD525D}" type="slidenum">
              <a:rPr lang="es-ES" smtClean="0"/>
              <a:t>‹Nº›</a:t>
            </a:fld>
            <a:endParaRPr lang="es-ES"/>
          </a:p>
        </p:txBody>
      </p:sp>
    </p:spTree>
    <p:extLst>
      <p:ext uri="{BB962C8B-B14F-4D97-AF65-F5344CB8AC3E}">
        <p14:creationId xmlns:p14="http://schemas.microsoft.com/office/powerpoint/2010/main" val="4853333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943FB-0ED2-F413-A89A-74276290A93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s-ES"/>
          </a:p>
        </p:txBody>
      </p:sp>
      <p:sp>
        <p:nvSpPr>
          <p:cNvPr id="3" name="Content Placeholder 2">
            <a:extLst>
              <a:ext uri="{FF2B5EF4-FFF2-40B4-BE49-F238E27FC236}">
                <a16:creationId xmlns:a16="http://schemas.microsoft.com/office/drawing/2014/main" id="{BC89B599-827A-BA69-B1E7-961938B462A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Text Placeholder 3">
            <a:extLst>
              <a:ext uri="{FF2B5EF4-FFF2-40B4-BE49-F238E27FC236}">
                <a16:creationId xmlns:a16="http://schemas.microsoft.com/office/drawing/2014/main" id="{C646CEFD-DD19-20A2-7D55-A4E27EE683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4A50720-8EED-8BCF-ACF4-22ED42BD1414}"/>
              </a:ext>
            </a:extLst>
          </p:cNvPr>
          <p:cNvSpPr>
            <a:spLocks noGrp="1"/>
          </p:cNvSpPr>
          <p:nvPr>
            <p:ph type="dt" sz="half" idx="10"/>
          </p:nvPr>
        </p:nvSpPr>
        <p:spPr/>
        <p:txBody>
          <a:bodyPr/>
          <a:lstStyle/>
          <a:p>
            <a:fld id="{05D0D562-0FD8-4444-A106-EA96D4FB48D1}" type="datetime1">
              <a:rPr lang="es-ES" smtClean="0"/>
              <a:t>06/05/2024</a:t>
            </a:fld>
            <a:endParaRPr lang="es-ES"/>
          </a:p>
        </p:txBody>
      </p:sp>
      <p:sp>
        <p:nvSpPr>
          <p:cNvPr id="6" name="Footer Placeholder 5">
            <a:extLst>
              <a:ext uri="{FF2B5EF4-FFF2-40B4-BE49-F238E27FC236}">
                <a16:creationId xmlns:a16="http://schemas.microsoft.com/office/drawing/2014/main" id="{47D546E4-EB23-10B5-A1ED-327CC620CC35}"/>
              </a:ext>
            </a:extLst>
          </p:cNvPr>
          <p:cNvSpPr>
            <a:spLocks noGrp="1"/>
          </p:cNvSpPr>
          <p:nvPr>
            <p:ph type="ftr" sz="quarter" idx="11"/>
          </p:nvPr>
        </p:nvSpPr>
        <p:spPr/>
        <p:txBody>
          <a:bodyPr/>
          <a:lstStyle/>
          <a:p>
            <a:endParaRPr lang="es-ES"/>
          </a:p>
        </p:txBody>
      </p:sp>
      <p:sp>
        <p:nvSpPr>
          <p:cNvPr id="7" name="Slide Number Placeholder 6">
            <a:extLst>
              <a:ext uri="{FF2B5EF4-FFF2-40B4-BE49-F238E27FC236}">
                <a16:creationId xmlns:a16="http://schemas.microsoft.com/office/drawing/2014/main" id="{44C667B0-269E-5947-BAE8-09EE3B21613F}"/>
              </a:ext>
            </a:extLst>
          </p:cNvPr>
          <p:cNvSpPr>
            <a:spLocks noGrp="1"/>
          </p:cNvSpPr>
          <p:nvPr>
            <p:ph type="sldNum" sz="quarter" idx="12"/>
          </p:nvPr>
        </p:nvSpPr>
        <p:spPr/>
        <p:txBody>
          <a:bodyPr/>
          <a:lstStyle/>
          <a:p>
            <a:fld id="{E042A9ED-F10F-4D88-A8B1-084729BD525D}" type="slidenum">
              <a:rPr lang="es-ES" smtClean="0"/>
              <a:t>‹Nº›</a:t>
            </a:fld>
            <a:endParaRPr lang="es-ES"/>
          </a:p>
        </p:txBody>
      </p:sp>
    </p:spTree>
    <p:extLst>
      <p:ext uri="{BB962C8B-B14F-4D97-AF65-F5344CB8AC3E}">
        <p14:creationId xmlns:p14="http://schemas.microsoft.com/office/powerpoint/2010/main" val="40946914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7FD6C-DDC3-6763-786F-62E78680B3C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s-ES"/>
          </a:p>
        </p:txBody>
      </p:sp>
      <p:sp>
        <p:nvSpPr>
          <p:cNvPr id="3" name="Picture Placeholder 2">
            <a:extLst>
              <a:ext uri="{FF2B5EF4-FFF2-40B4-BE49-F238E27FC236}">
                <a16:creationId xmlns:a16="http://schemas.microsoft.com/office/drawing/2014/main" id="{9ABE62F8-68BA-E86C-DC40-CAAF1A7B932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Text Placeholder 3">
            <a:extLst>
              <a:ext uri="{FF2B5EF4-FFF2-40B4-BE49-F238E27FC236}">
                <a16:creationId xmlns:a16="http://schemas.microsoft.com/office/drawing/2014/main" id="{717B6112-3B8C-FF7A-8E01-2691C03E68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F5EB0AE-73DC-6218-5541-F796ABD2485A}"/>
              </a:ext>
            </a:extLst>
          </p:cNvPr>
          <p:cNvSpPr>
            <a:spLocks noGrp="1"/>
          </p:cNvSpPr>
          <p:nvPr>
            <p:ph type="dt" sz="half" idx="10"/>
          </p:nvPr>
        </p:nvSpPr>
        <p:spPr/>
        <p:txBody>
          <a:bodyPr/>
          <a:lstStyle/>
          <a:p>
            <a:fld id="{DF4A9FFB-8330-4689-BF75-A4A9EC132936}" type="datetime1">
              <a:rPr lang="es-ES" smtClean="0"/>
              <a:t>06/05/2024</a:t>
            </a:fld>
            <a:endParaRPr lang="es-ES"/>
          </a:p>
        </p:txBody>
      </p:sp>
      <p:sp>
        <p:nvSpPr>
          <p:cNvPr id="6" name="Footer Placeholder 5">
            <a:extLst>
              <a:ext uri="{FF2B5EF4-FFF2-40B4-BE49-F238E27FC236}">
                <a16:creationId xmlns:a16="http://schemas.microsoft.com/office/drawing/2014/main" id="{A8156D66-5A7F-5BA8-1AEB-F46603255FA5}"/>
              </a:ext>
            </a:extLst>
          </p:cNvPr>
          <p:cNvSpPr>
            <a:spLocks noGrp="1"/>
          </p:cNvSpPr>
          <p:nvPr>
            <p:ph type="ftr" sz="quarter" idx="11"/>
          </p:nvPr>
        </p:nvSpPr>
        <p:spPr/>
        <p:txBody>
          <a:bodyPr/>
          <a:lstStyle/>
          <a:p>
            <a:endParaRPr lang="es-ES"/>
          </a:p>
        </p:txBody>
      </p:sp>
      <p:sp>
        <p:nvSpPr>
          <p:cNvPr id="7" name="Slide Number Placeholder 6">
            <a:extLst>
              <a:ext uri="{FF2B5EF4-FFF2-40B4-BE49-F238E27FC236}">
                <a16:creationId xmlns:a16="http://schemas.microsoft.com/office/drawing/2014/main" id="{98359BFC-C2C4-5EC2-4BD0-50B8EA963C07}"/>
              </a:ext>
            </a:extLst>
          </p:cNvPr>
          <p:cNvSpPr>
            <a:spLocks noGrp="1"/>
          </p:cNvSpPr>
          <p:nvPr>
            <p:ph type="sldNum" sz="quarter" idx="12"/>
          </p:nvPr>
        </p:nvSpPr>
        <p:spPr/>
        <p:txBody>
          <a:bodyPr/>
          <a:lstStyle/>
          <a:p>
            <a:fld id="{E042A9ED-F10F-4D88-A8B1-084729BD525D}" type="slidenum">
              <a:rPr lang="es-ES" smtClean="0"/>
              <a:t>‹Nº›</a:t>
            </a:fld>
            <a:endParaRPr lang="es-ES"/>
          </a:p>
        </p:txBody>
      </p:sp>
    </p:spTree>
    <p:extLst>
      <p:ext uri="{BB962C8B-B14F-4D97-AF65-F5344CB8AC3E}">
        <p14:creationId xmlns:p14="http://schemas.microsoft.com/office/powerpoint/2010/main" val="39371208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AAD73-0934-A613-222C-CB4A1BF229EC}"/>
              </a:ext>
            </a:extLst>
          </p:cNvPr>
          <p:cNvSpPr>
            <a:spLocks noGrp="1"/>
          </p:cNvSpPr>
          <p:nvPr>
            <p:ph type="title"/>
          </p:nvPr>
        </p:nvSpPr>
        <p:spPr/>
        <p:txBody>
          <a:bodyPr/>
          <a:lstStyle/>
          <a:p>
            <a:r>
              <a:rPr lang="en-US"/>
              <a:t>Click to edit Master title style</a:t>
            </a:r>
            <a:endParaRPr lang="es-ES"/>
          </a:p>
        </p:txBody>
      </p:sp>
      <p:sp>
        <p:nvSpPr>
          <p:cNvPr id="3" name="Vertical Text Placeholder 2">
            <a:extLst>
              <a:ext uri="{FF2B5EF4-FFF2-40B4-BE49-F238E27FC236}">
                <a16:creationId xmlns:a16="http://schemas.microsoft.com/office/drawing/2014/main" id="{6D9DF75B-F28A-4721-ADD0-6FB14AADAF5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Date Placeholder 3">
            <a:extLst>
              <a:ext uri="{FF2B5EF4-FFF2-40B4-BE49-F238E27FC236}">
                <a16:creationId xmlns:a16="http://schemas.microsoft.com/office/drawing/2014/main" id="{935C5F90-182F-DA47-1830-34274CAA13D5}"/>
              </a:ext>
            </a:extLst>
          </p:cNvPr>
          <p:cNvSpPr>
            <a:spLocks noGrp="1"/>
          </p:cNvSpPr>
          <p:nvPr>
            <p:ph type="dt" sz="half" idx="10"/>
          </p:nvPr>
        </p:nvSpPr>
        <p:spPr/>
        <p:txBody>
          <a:bodyPr/>
          <a:lstStyle/>
          <a:p>
            <a:fld id="{DB088899-B22E-4B58-B331-D91C579DA2AA}" type="datetime1">
              <a:rPr lang="es-ES" smtClean="0"/>
              <a:t>06/05/2024</a:t>
            </a:fld>
            <a:endParaRPr lang="es-ES"/>
          </a:p>
        </p:txBody>
      </p:sp>
      <p:sp>
        <p:nvSpPr>
          <p:cNvPr id="5" name="Footer Placeholder 4">
            <a:extLst>
              <a:ext uri="{FF2B5EF4-FFF2-40B4-BE49-F238E27FC236}">
                <a16:creationId xmlns:a16="http://schemas.microsoft.com/office/drawing/2014/main" id="{29CD1073-E153-9BE8-4DC1-10A7657FA033}"/>
              </a:ext>
            </a:extLst>
          </p:cNvPr>
          <p:cNvSpPr>
            <a:spLocks noGrp="1"/>
          </p:cNvSpPr>
          <p:nvPr>
            <p:ph type="ftr" sz="quarter" idx="11"/>
          </p:nvPr>
        </p:nvSpPr>
        <p:spPr/>
        <p:txBody>
          <a:bodyPr/>
          <a:lstStyle/>
          <a:p>
            <a:endParaRPr lang="es-ES"/>
          </a:p>
        </p:txBody>
      </p:sp>
      <p:sp>
        <p:nvSpPr>
          <p:cNvPr id="6" name="Slide Number Placeholder 5">
            <a:extLst>
              <a:ext uri="{FF2B5EF4-FFF2-40B4-BE49-F238E27FC236}">
                <a16:creationId xmlns:a16="http://schemas.microsoft.com/office/drawing/2014/main" id="{B908EE9C-DC58-18CC-D169-80A7768A4084}"/>
              </a:ext>
            </a:extLst>
          </p:cNvPr>
          <p:cNvSpPr>
            <a:spLocks noGrp="1"/>
          </p:cNvSpPr>
          <p:nvPr>
            <p:ph type="sldNum" sz="quarter" idx="12"/>
          </p:nvPr>
        </p:nvSpPr>
        <p:spPr/>
        <p:txBody>
          <a:bodyPr/>
          <a:lstStyle/>
          <a:p>
            <a:fld id="{E042A9ED-F10F-4D88-A8B1-084729BD525D}" type="slidenum">
              <a:rPr lang="es-ES" smtClean="0"/>
              <a:t>‹Nº›</a:t>
            </a:fld>
            <a:endParaRPr lang="es-ES"/>
          </a:p>
        </p:txBody>
      </p:sp>
    </p:spTree>
    <p:extLst>
      <p:ext uri="{BB962C8B-B14F-4D97-AF65-F5344CB8AC3E}">
        <p14:creationId xmlns:p14="http://schemas.microsoft.com/office/powerpoint/2010/main" val="34613683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85ADFC0-DD45-9E9C-AD11-D1AE2871F83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s-ES"/>
          </a:p>
        </p:txBody>
      </p:sp>
      <p:sp>
        <p:nvSpPr>
          <p:cNvPr id="3" name="Vertical Text Placeholder 2">
            <a:extLst>
              <a:ext uri="{FF2B5EF4-FFF2-40B4-BE49-F238E27FC236}">
                <a16:creationId xmlns:a16="http://schemas.microsoft.com/office/drawing/2014/main" id="{91BE7225-0504-C905-6629-0D9CF412CA9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Date Placeholder 3">
            <a:extLst>
              <a:ext uri="{FF2B5EF4-FFF2-40B4-BE49-F238E27FC236}">
                <a16:creationId xmlns:a16="http://schemas.microsoft.com/office/drawing/2014/main" id="{32621951-46F7-BF39-C1C7-EC812244BFB6}"/>
              </a:ext>
            </a:extLst>
          </p:cNvPr>
          <p:cNvSpPr>
            <a:spLocks noGrp="1"/>
          </p:cNvSpPr>
          <p:nvPr>
            <p:ph type="dt" sz="half" idx="10"/>
          </p:nvPr>
        </p:nvSpPr>
        <p:spPr/>
        <p:txBody>
          <a:bodyPr/>
          <a:lstStyle/>
          <a:p>
            <a:fld id="{FEF50669-A536-4B75-8F83-A058D2F5EA49}" type="datetime1">
              <a:rPr lang="es-ES" smtClean="0"/>
              <a:t>06/05/2024</a:t>
            </a:fld>
            <a:endParaRPr lang="es-ES"/>
          </a:p>
        </p:txBody>
      </p:sp>
      <p:sp>
        <p:nvSpPr>
          <p:cNvPr id="5" name="Footer Placeholder 4">
            <a:extLst>
              <a:ext uri="{FF2B5EF4-FFF2-40B4-BE49-F238E27FC236}">
                <a16:creationId xmlns:a16="http://schemas.microsoft.com/office/drawing/2014/main" id="{B26C544C-64C8-C0A2-8BEC-CF8013560962}"/>
              </a:ext>
            </a:extLst>
          </p:cNvPr>
          <p:cNvSpPr>
            <a:spLocks noGrp="1"/>
          </p:cNvSpPr>
          <p:nvPr>
            <p:ph type="ftr" sz="quarter" idx="11"/>
          </p:nvPr>
        </p:nvSpPr>
        <p:spPr/>
        <p:txBody>
          <a:bodyPr/>
          <a:lstStyle/>
          <a:p>
            <a:endParaRPr lang="es-ES"/>
          </a:p>
        </p:txBody>
      </p:sp>
      <p:sp>
        <p:nvSpPr>
          <p:cNvPr id="6" name="Slide Number Placeholder 5">
            <a:extLst>
              <a:ext uri="{FF2B5EF4-FFF2-40B4-BE49-F238E27FC236}">
                <a16:creationId xmlns:a16="http://schemas.microsoft.com/office/drawing/2014/main" id="{E5C3AACA-9B28-FB6D-D399-934449FF2E67}"/>
              </a:ext>
            </a:extLst>
          </p:cNvPr>
          <p:cNvSpPr>
            <a:spLocks noGrp="1"/>
          </p:cNvSpPr>
          <p:nvPr>
            <p:ph type="sldNum" sz="quarter" idx="12"/>
          </p:nvPr>
        </p:nvSpPr>
        <p:spPr/>
        <p:txBody>
          <a:bodyPr/>
          <a:lstStyle/>
          <a:p>
            <a:fld id="{E042A9ED-F10F-4D88-A8B1-084729BD525D}" type="slidenum">
              <a:rPr lang="es-ES" smtClean="0"/>
              <a:t>‹Nº›</a:t>
            </a:fld>
            <a:endParaRPr lang="es-ES"/>
          </a:p>
        </p:txBody>
      </p:sp>
    </p:spTree>
    <p:extLst>
      <p:ext uri="{BB962C8B-B14F-4D97-AF65-F5344CB8AC3E}">
        <p14:creationId xmlns:p14="http://schemas.microsoft.com/office/powerpoint/2010/main" val="19430350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D5C164E-6D6E-5FB2-431F-8186A141A98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s-ES"/>
          </a:p>
        </p:txBody>
      </p:sp>
      <p:sp>
        <p:nvSpPr>
          <p:cNvPr id="3" name="Text Placeholder 2">
            <a:extLst>
              <a:ext uri="{FF2B5EF4-FFF2-40B4-BE49-F238E27FC236}">
                <a16:creationId xmlns:a16="http://schemas.microsoft.com/office/drawing/2014/main" id="{6CCCB6D4-4186-5D7A-D10F-EE19BC65BF5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Date Placeholder 3">
            <a:extLst>
              <a:ext uri="{FF2B5EF4-FFF2-40B4-BE49-F238E27FC236}">
                <a16:creationId xmlns:a16="http://schemas.microsoft.com/office/drawing/2014/main" id="{76310E2B-1186-57C7-6C8F-8CEECAC39B8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0C977D-7371-4F5C-A6DE-DCD85D09C5C6}" type="datetime1">
              <a:rPr lang="es-ES" smtClean="0"/>
              <a:t>06/05/2024</a:t>
            </a:fld>
            <a:endParaRPr lang="es-ES"/>
          </a:p>
        </p:txBody>
      </p:sp>
      <p:sp>
        <p:nvSpPr>
          <p:cNvPr id="5" name="Footer Placeholder 4">
            <a:extLst>
              <a:ext uri="{FF2B5EF4-FFF2-40B4-BE49-F238E27FC236}">
                <a16:creationId xmlns:a16="http://schemas.microsoft.com/office/drawing/2014/main" id="{A695695A-E6D8-711B-1284-D6CFF0990FC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Slide Number Placeholder 5">
            <a:extLst>
              <a:ext uri="{FF2B5EF4-FFF2-40B4-BE49-F238E27FC236}">
                <a16:creationId xmlns:a16="http://schemas.microsoft.com/office/drawing/2014/main" id="{389B4D46-5FAE-B51E-47BD-62BC0B04CA8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42A9ED-F10F-4D88-A8B1-084729BD525D}" type="slidenum">
              <a:rPr lang="es-ES" smtClean="0"/>
              <a:t>‹Nº›</a:t>
            </a:fld>
            <a:endParaRPr lang="es-ES"/>
          </a:p>
        </p:txBody>
      </p:sp>
    </p:spTree>
    <p:extLst>
      <p:ext uri="{BB962C8B-B14F-4D97-AF65-F5344CB8AC3E}">
        <p14:creationId xmlns:p14="http://schemas.microsoft.com/office/powerpoint/2010/main" val="18709571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056670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429E8FA7-53BD-723D-98E6-635CA411D805}"/>
              </a:ext>
            </a:extLst>
          </p:cNvPr>
          <p:cNvSpPr txBox="1"/>
          <p:nvPr/>
        </p:nvSpPr>
        <p:spPr>
          <a:xfrm>
            <a:off x="1627095" y="1653605"/>
            <a:ext cx="8293728" cy="4339650"/>
          </a:xfrm>
          <a:prstGeom prst="rect">
            <a:avLst/>
          </a:prstGeom>
          <a:noFill/>
        </p:spPr>
        <p:txBody>
          <a:bodyPr wrap="square" rtlCol="0">
            <a:spAutoFit/>
          </a:bodyPr>
          <a:lstStyle/>
          <a:p>
            <a:pPr algn="ctr"/>
            <a:r>
              <a:rPr lang="es-CO" sz="4800" b="1" dirty="0">
                <a:solidFill>
                  <a:schemeClr val="bg1"/>
                </a:solidFill>
              </a:rPr>
              <a:t>INFORME DE SEGUIMIENTO A PLAN DE ACCIÓN INSTITUCIONAL</a:t>
            </a:r>
            <a:br>
              <a:rPr lang="es-CO" sz="4800" b="1" dirty="0">
                <a:solidFill>
                  <a:schemeClr val="bg1"/>
                </a:solidFill>
              </a:rPr>
            </a:br>
            <a:r>
              <a:rPr lang="es-CO" sz="4800" b="1" dirty="0">
                <a:solidFill>
                  <a:schemeClr val="bg1"/>
                </a:solidFill>
              </a:rPr>
              <a:t>IV TRIMESTRE 2023</a:t>
            </a:r>
            <a:br>
              <a:rPr lang="es-CO" sz="4800" b="1" dirty="0">
                <a:solidFill>
                  <a:schemeClr val="bg1"/>
                </a:solidFill>
              </a:rPr>
            </a:br>
            <a:r>
              <a:rPr lang="es-CO" sz="4800" b="1" dirty="0">
                <a:solidFill>
                  <a:schemeClr val="bg1"/>
                </a:solidFill>
              </a:rPr>
              <a:t>OAP</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3600" b="1" i="0" u="none" strike="noStrike" kern="1200" cap="none" spc="0" normalizeH="0" baseline="0" noProof="0" dirty="0">
              <a:ln>
                <a:noFill/>
              </a:ln>
              <a:solidFill>
                <a:prstClr val="white"/>
              </a:solidFill>
              <a:effectLst/>
              <a:uLnTx/>
              <a:uFillTx/>
              <a:latin typeface="Helvetica" pitchFamily="2" charset="0"/>
              <a:ea typeface="+mn-ea"/>
              <a:cs typeface="+mn-cs"/>
            </a:endParaRPr>
          </a:p>
        </p:txBody>
      </p:sp>
    </p:spTree>
    <p:extLst>
      <p:ext uri="{BB962C8B-B14F-4D97-AF65-F5344CB8AC3E}">
        <p14:creationId xmlns:p14="http://schemas.microsoft.com/office/powerpoint/2010/main" val="25749522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AC1DA7-1CE1-7C3C-1DD3-CB200E444507}"/>
              </a:ext>
            </a:extLst>
          </p:cNvPr>
          <p:cNvSpPr txBox="1">
            <a:spLocks/>
          </p:cNvSpPr>
          <p:nvPr/>
        </p:nvSpPr>
        <p:spPr>
          <a:xfrm>
            <a:off x="636316" y="516855"/>
            <a:ext cx="10515600" cy="63111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CO" sz="4400" dirty="0"/>
              <a:t>INTRODUCCIÓN</a:t>
            </a:r>
          </a:p>
        </p:txBody>
      </p:sp>
      <p:cxnSp>
        <p:nvCxnSpPr>
          <p:cNvPr id="3" name="Conector recto 2">
            <a:extLst>
              <a:ext uri="{FF2B5EF4-FFF2-40B4-BE49-F238E27FC236}">
                <a16:creationId xmlns:a16="http://schemas.microsoft.com/office/drawing/2014/main" id="{0EF0010D-5DCD-0C4A-CF3A-83D8B660ACCC}"/>
              </a:ext>
            </a:extLst>
          </p:cNvPr>
          <p:cNvCxnSpPr/>
          <p:nvPr/>
        </p:nvCxnSpPr>
        <p:spPr>
          <a:xfrm>
            <a:off x="476259" y="1615062"/>
            <a:ext cx="5472261" cy="0"/>
          </a:xfrm>
          <a:prstGeom prst="line">
            <a:avLst/>
          </a:prstGeom>
          <a:ln w="28575"/>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 name="CuadroTexto 3">
                <a:extLst>
                  <a:ext uri="{FF2B5EF4-FFF2-40B4-BE49-F238E27FC236}">
                    <a16:creationId xmlns:a16="http://schemas.microsoft.com/office/drawing/2014/main" id="{0CABC627-7090-BF72-9E41-5DFC5E09FD01}"/>
                  </a:ext>
                </a:extLst>
              </p:cNvPr>
              <p:cNvSpPr txBox="1"/>
              <p:nvPr/>
            </p:nvSpPr>
            <p:spPr>
              <a:xfrm>
                <a:off x="364398" y="1741136"/>
                <a:ext cx="5283367" cy="1384995"/>
              </a:xfrm>
              <a:prstGeom prst="rect">
                <a:avLst/>
              </a:prstGeom>
              <a:noFill/>
            </p:spPr>
            <p:txBody>
              <a:bodyPr wrap="square">
                <a:spAutoFit/>
              </a:bodyPr>
              <a:lstStyle/>
              <a:p>
                <a:pPr algn="just"/>
                <a:r>
                  <a:rPr lang="es-CO" sz="1400" dirty="0">
                    <a:ea typeface="Times New Roman" panose="02020603050405020304" pitchFamily="18" charset="0"/>
                    <a:cs typeface="Times New Roman" panose="02020603050405020304" pitchFamily="18" charset="0"/>
                  </a:rPr>
                  <a:t>Dando cumplimiento a las funciones de seguimiento asignadas a la Oficina Asesora de Planeación - OAP, </a:t>
                </a:r>
                <a:r>
                  <a:rPr lang="es-CO" sz="1400" dirty="0">
                    <a:solidFill>
                      <a:schemeClr val="tx1"/>
                    </a:solidFill>
                    <a:ea typeface="Times New Roman" panose="02020603050405020304" pitchFamily="18" charset="0"/>
                    <a:cs typeface="Times New Roman" panose="02020603050405020304" pitchFamily="18" charset="0"/>
                  </a:rPr>
                  <a:t>así como a la Resolución 2359 de </a:t>
                </a:r>
                <a14:m>
                  <m:oMath xmlns:m="http://schemas.openxmlformats.org/officeDocument/2006/math">
                    <m:sSup>
                      <m:sSupPr>
                        <m:ctrlPr>
                          <a:rPr lang="es-CO" sz="1400" i="1" smtClean="0">
                            <a:solidFill>
                              <a:schemeClr val="tx1"/>
                            </a:solidFill>
                            <a:latin typeface="Cambria Math" panose="02040503050406030204" pitchFamily="18" charset="0"/>
                            <a:cs typeface="Times New Roman" panose="02020603050405020304" pitchFamily="18" charset="0"/>
                          </a:rPr>
                        </m:ctrlPr>
                      </m:sSupPr>
                      <m:e>
                        <m:r>
                          <a:rPr lang="es-ES" sz="1400" b="0" i="1" smtClean="0">
                            <a:solidFill>
                              <a:schemeClr val="tx1"/>
                            </a:solidFill>
                            <a:latin typeface="Cambria Math" panose="02040503050406030204" pitchFamily="18" charset="0"/>
                            <a:cs typeface="Times New Roman" panose="02020603050405020304" pitchFamily="18" charset="0"/>
                          </a:rPr>
                          <m:t>2019</m:t>
                        </m:r>
                      </m:e>
                      <m:sup>
                        <m:r>
                          <a:rPr lang="es-ES" sz="1400" b="0" i="1" smtClean="0">
                            <a:solidFill>
                              <a:schemeClr val="tx1"/>
                            </a:solidFill>
                            <a:latin typeface="Cambria Math" panose="02040503050406030204" pitchFamily="18" charset="0"/>
                            <a:cs typeface="Times New Roman" panose="02020603050405020304" pitchFamily="18" charset="0"/>
                          </a:rPr>
                          <m:t>1</m:t>
                        </m:r>
                      </m:sup>
                    </m:sSup>
                  </m:oMath>
                </a14:m>
                <a:r>
                  <a:rPr lang="es-CO" sz="1400" dirty="0">
                    <a:solidFill>
                      <a:schemeClr val="tx1"/>
                    </a:solidFill>
                    <a:ea typeface="Times New Roman" panose="02020603050405020304" pitchFamily="18" charset="0"/>
                    <a:cs typeface="Times New Roman" panose="02020603050405020304" pitchFamily="18" charset="0"/>
                  </a:rPr>
                  <a:t>, a continuación, se relacionan </a:t>
                </a:r>
                <a:r>
                  <a:rPr lang="es-CO" sz="1400" dirty="0">
                    <a:ea typeface="Times New Roman" panose="02020603050405020304" pitchFamily="18" charset="0"/>
                    <a:cs typeface="Times New Roman" panose="02020603050405020304" pitchFamily="18" charset="0"/>
                  </a:rPr>
                  <a:t>los avances en la gestión realizados al Plan de Acción para el </a:t>
                </a:r>
                <a:r>
                  <a:rPr lang="es-CO" sz="1400" b="1" dirty="0">
                    <a:ea typeface="Times New Roman" panose="02020603050405020304" pitchFamily="18" charset="0"/>
                    <a:cs typeface="Times New Roman" panose="02020603050405020304" pitchFamily="18" charset="0"/>
                  </a:rPr>
                  <a:t>Cuarto Trimestre </a:t>
                </a:r>
                <a:r>
                  <a:rPr lang="es-CO" sz="1400" dirty="0">
                    <a:ea typeface="Times New Roman" panose="02020603050405020304" pitchFamily="18" charset="0"/>
                    <a:cs typeface="Times New Roman" panose="02020603050405020304" pitchFamily="18" charset="0"/>
                  </a:rPr>
                  <a:t>de la vigencia 2023.</a:t>
                </a:r>
              </a:p>
              <a:p>
                <a:pPr algn="just"/>
                <a:endParaRPr lang="es-MX" sz="1400" dirty="0"/>
              </a:p>
            </p:txBody>
          </p:sp>
        </mc:Choice>
        <mc:Fallback xmlns="">
          <p:sp>
            <p:nvSpPr>
              <p:cNvPr id="4" name="CuadroTexto 3">
                <a:extLst>
                  <a:ext uri="{FF2B5EF4-FFF2-40B4-BE49-F238E27FC236}">
                    <a16:creationId xmlns:a16="http://schemas.microsoft.com/office/drawing/2014/main" id="{0CABC627-7090-BF72-9E41-5DFC5E09FD01}"/>
                  </a:ext>
                </a:extLst>
              </p:cNvPr>
              <p:cNvSpPr txBox="1">
                <a:spLocks noRot="1" noChangeAspect="1" noMove="1" noResize="1" noEditPoints="1" noAdjustHandles="1" noChangeArrowheads="1" noChangeShapeType="1" noTextEdit="1"/>
              </p:cNvSpPr>
              <p:nvPr/>
            </p:nvSpPr>
            <p:spPr>
              <a:xfrm>
                <a:off x="364398" y="1741136"/>
                <a:ext cx="5283367" cy="1384995"/>
              </a:xfrm>
              <a:prstGeom prst="rect">
                <a:avLst/>
              </a:prstGeom>
              <a:blipFill>
                <a:blip r:embed="rId3"/>
                <a:stretch>
                  <a:fillRect l="-346" t="-881" r="-346"/>
                </a:stretch>
              </a:blipFill>
            </p:spPr>
            <p:txBody>
              <a:bodyPr/>
              <a:lstStyle/>
              <a:p>
                <a:r>
                  <a:rPr lang="es-419">
                    <a:noFill/>
                  </a:rPr>
                  <a:t> </a:t>
                </a:r>
              </a:p>
            </p:txBody>
          </p:sp>
        </mc:Fallback>
      </mc:AlternateContent>
      <p:sp>
        <p:nvSpPr>
          <p:cNvPr id="6" name="Rectángulo 5">
            <a:extLst>
              <a:ext uri="{FF2B5EF4-FFF2-40B4-BE49-F238E27FC236}">
                <a16:creationId xmlns:a16="http://schemas.microsoft.com/office/drawing/2014/main" id="{4CDA5949-2BCD-3CBE-D27B-D76CABBBDBCA}"/>
              </a:ext>
            </a:extLst>
          </p:cNvPr>
          <p:cNvSpPr/>
          <p:nvPr/>
        </p:nvSpPr>
        <p:spPr>
          <a:xfrm>
            <a:off x="476259" y="1190079"/>
            <a:ext cx="5159472" cy="338554"/>
          </a:xfrm>
          <a:prstGeom prst="rect">
            <a:avLst/>
          </a:prstGeom>
        </p:spPr>
        <p:txBody>
          <a:bodyPr wrap="square">
            <a:spAutoFit/>
          </a:bodyPr>
          <a:lstStyle/>
          <a:p>
            <a:r>
              <a:rPr lang="es-CO" sz="1600" b="1" dirty="0">
                <a:solidFill>
                  <a:srgbClr val="000000"/>
                </a:solidFill>
                <a:latin typeface="+mj-lt"/>
                <a:ea typeface="Times New Roman" panose="02020603050405020304" pitchFamily="18" charset="0"/>
                <a:cs typeface="Times New Roman" panose="02020603050405020304" pitchFamily="18" charset="0"/>
              </a:rPr>
              <a:t>Seguimiento a Plan de Acción Institucional</a:t>
            </a:r>
            <a:endParaRPr lang="es-CO" sz="1600" b="1" dirty="0">
              <a:latin typeface="+mj-lt"/>
            </a:endParaRPr>
          </a:p>
        </p:txBody>
      </p:sp>
      <p:cxnSp>
        <p:nvCxnSpPr>
          <p:cNvPr id="8" name="Conector recto 7">
            <a:extLst>
              <a:ext uri="{FF2B5EF4-FFF2-40B4-BE49-F238E27FC236}">
                <a16:creationId xmlns:a16="http://schemas.microsoft.com/office/drawing/2014/main" id="{AA0F3AB0-C52F-3F47-036F-548E27917A70}"/>
              </a:ext>
            </a:extLst>
          </p:cNvPr>
          <p:cNvCxnSpPr>
            <a:cxnSpLocks/>
          </p:cNvCxnSpPr>
          <p:nvPr/>
        </p:nvCxnSpPr>
        <p:spPr>
          <a:xfrm>
            <a:off x="5948520" y="1749126"/>
            <a:ext cx="0" cy="4273911"/>
          </a:xfrm>
          <a:prstGeom prst="line">
            <a:avLst/>
          </a:prstGeom>
          <a:ln/>
        </p:spPr>
        <p:style>
          <a:lnRef idx="1">
            <a:schemeClr val="accent1"/>
          </a:lnRef>
          <a:fillRef idx="0">
            <a:schemeClr val="accent1"/>
          </a:fillRef>
          <a:effectRef idx="0">
            <a:schemeClr val="accent1"/>
          </a:effectRef>
          <a:fontRef idx="minor">
            <a:schemeClr val="tx1"/>
          </a:fontRef>
        </p:style>
      </p:cxnSp>
      <p:sp>
        <p:nvSpPr>
          <p:cNvPr id="10" name="CuadroTexto 9">
            <a:extLst>
              <a:ext uri="{FF2B5EF4-FFF2-40B4-BE49-F238E27FC236}">
                <a16:creationId xmlns:a16="http://schemas.microsoft.com/office/drawing/2014/main" id="{A5A22CAE-B160-654B-E470-B9D33A822177}"/>
              </a:ext>
            </a:extLst>
          </p:cNvPr>
          <p:cNvSpPr txBox="1"/>
          <p:nvPr/>
        </p:nvSpPr>
        <p:spPr>
          <a:xfrm>
            <a:off x="364398" y="2893906"/>
            <a:ext cx="5283365" cy="1600438"/>
          </a:xfrm>
          <a:prstGeom prst="rect">
            <a:avLst/>
          </a:prstGeom>
          <a:noFill/>
        </p:spPr>
        <p:txBody>
          <a:bodyPr wrap="square" lIns="91440" tIns="45720" rIns="91440" bIns="45720" anchor="t">
            <a:spAutoFit/>
          </a:bodyPr>
          <a:lstStyle/>
          <a:p>
            <a:pPr algn="just"/>
            <a:r>
              <a:rPr lang="es-CO" sz="1400" dirty="0">
                <a:ea typeface="Times New Roman" panose="02020603050405020304" pitchFamily="18" charset="0"/>
                <a:cs typeface="Times New Roman"/>
              </a:rPr>
              <a:t>El seguimiento al Plan de Acción se realiza partiendo del reporte de las áreas </a:t>
            </a:r>
            <a:r>
              <a:rPr lang="es-MX" sz="1400" dirty="0"/>
              <a:t>a través de la herramienta en línea denominada SISEG – Sistema de Información de la Secretaria General-, mediante el cual </a:t>
            </a:r>
            <a:r>
              <a:rPr lang="es-CO" sz="1400" dirty="0">
                <a:ea typeface="Times New Roman" panose="02020603050405020304" pitchFamily="18" charset="0"/>
                <a:cs typeface="Times New Roman"/>
              </a:rPr>
              <a:t>se realiza tanto el reporte de los responsables de cada una de las dependencias del Ministerio, como su evaluación por parte de la OAP. Para este seguimiento, se tomó la información reportada al corte del </a:t>
            </a:r>
            <a:r>
              <a:rPr lang="es-CO" sz="1400" b="1" dirty="0">
                <a:cs typeface="Times New Roman"/>
              </a:rPr>
              <a:t>31 de Diciembre de 2023.  </a:t>
            </a:r>
            <a:endParaRPr lang="es-MX" sz="1400" dirty="0">
              <a:cs typeface="Calibri" panose="020F0502020204030204"/>
            </a:endParaRPr>
          </a:p>
        </p:txBody>
      </p:sp>
      <p:sp>
        <p:nvSpPr>
          <p:cNvPr id="12" name="CuadroTexto 11">
            <a:extLst>
              <a:ext uri="{FF2B5EF4-FFF2-40B4-BE49-F238E27FC236}">
                <a16:creationId xmlns:a16="http://schemas.microsoft.com/office/drawing/2014/main" id="{F0402D24-2005-F7C0-4EFD-4943BC553F3E}"/>
              </a:ext>
            </a:extLst>
          </p:cNvPr>
          <p:cNvSpPr txBox="1"/>
          <p:nvPr/>
        </p:nvSpPr>
        <p:spPr>
          <a:xfrm>
            <a:off x="364398" y="4520390"/>
            <a:ext cx="5159472" cy="1820755"/>
          </a:xfrm>
          <a:prstGeom prst="rect">
            <a:avLst/>
          </a:prstGeom>
          <a:noFill/>
        </p:spPr>
        <p:txBody>
          <a:bodyPr wrap="square" lIns="91440" tIns="45720" rIns="91440" bIns="45720" anchor="t">
            <a:spAutoFit/>
          </a:bodyPr>
          <a:lstStyle/>
          <a:p>
            <a:pPr algn="just"/>
            <a:r>
              <a:rPr lang="es-MX" sz="1400" dirty="0">
                <a:ea typeface="+mn-lt"/>
                <a:cs typeface="Calibri"/>
              </a:rPr>
              <a:t>Es de resaltar que para este tercer trimestre los avances ya son significativos, puesto que algunas </a:t>
            </a:r>
            <a:r>
              <a:rPr lang="es-MX" sz="1400" dirty="0"/>
              <a:t>áreas han desarrollado algunas de las actividades planeadas,</a:t>
            </a:r>
            <a:r>
              <a:rPr lang="es-MX" sz="1400" dirty="0">
                <a:ea typeface="+mn-lt"/>
                <a:cs typeface="Calibri"/>
              </a:rPr>
              <a:t> se evidencio un porcentaje (%) de cumplimiento en algunas de las actividades. Se recomienda que  para el próximo trimestre las áreas desarrollen las actividades para dar cumplimiento a los objetivos y metas propuestos de manera oportuna.  </a:t>
            </a:r>
            <a:endParaRPr lang="es-MX" sz="1400" dirty="0">
              <a:ea typeface="+mn-lt"/>
              <a:cs typeface="+mn-lt"/>
            </a:endParaRPr>
          </a:p>
          <a:p>
            <a:pPr algn="just">
              <a:lnSpc>
                <a:spcPct val="107000"/>
              </a:lnSpc>
              <a:spcAft>
                <a:spcPts val="800"/>
              </a:spcAft>
            </a:pPr>
            <a:endParaRPr lang="es-MX" sz="1400" dirty="0">
              <a:solidFill>
                <a:srgbClr val="FF0000"/>
              </a:solidFill>
              <a:ea typeface="Times New Roman" panose="02020603050405020304" pitchFamily="18" charset="0"/>
              <a:cs typeface="Times New Roman" panose="02020603050405020304" pitchFamily="18" charset="0"/>
            </a:endParaRPr>
          </a:p>
        </p:txBody>
      </p:sp>
      <p:sp>
        <p:nvSpPr>
          <p:cNvPr id="13" name="CuadroTexto 12">
            <a:extLst>
              <a:ext uri="{FF2B5EF4-FFF2-40B4-BE49-F238E27FC236}">
                <a16:creationId xmlns:a16="http://schemas.microsoft.com/office/drawing/2014/main" id="{66058136-6CB8-E4BF-516E-04C39E2E8EA0}"/>
              </a:ext>
            </a:extLst>
          </p:cNvPr>
          <p:cNvSpPr txBox="1"/>
          <p:nvPr/>
        </p:nvSpPr>
        <p:spPr>
          <a:xfrm>
            <a:off x="6290167" y="1364416"/>
            <a:ext cx="5530147" cy="1926233"/>
          </a:xfrm>
          <a:prstGeom prst="rect">
            <a:avLst/>
          </a:prstGeom>
          <a:noFill/>
        </p:spPr>
        <p:txBody>
          <a:bodyPr wrap="square" lIns="91440" tIns="45720" rIns="91440" bIns="45720" anchor="t">
            <a:spAutoFit/>
          </a:bodyPr>
          <a:lstStyle/>
          <a:p>
            <a:pPr algn="just">
              <a:lnSpc>
                <a:spcPct val="107000"/>
              </a:lnSpc>
              <a:spcAft>
                <a:spcPts val="800"/>
              </a:spcAft>
            </a:pPr>
            <a:r>
              <a:rPr lang="es-MX" sz="1400" dirty="0">
                <a:ea typeface="Times New Roman" panose="02020603050405020304" pitchFamily="18" charset="0"/>
                <a:cs typeface="Times New Roman"/>
              </a:rPr>
              <a:t>Para este informe, la Oficina Asesora de Planeación a través del  GIT de Seguimiento, consolidó los indicadores de cada uno de los planes desagregados por dirección técnica y Oficinas asesoras presenta en este documento los principales avances reportados. Se estableció una escala de colores como indicador, para identificar el  % de avance y el grado cumplimiento de las metas establecidas en los diferentes planes. Este nivel de cumplimiento se constituye en 4 escalas, como se observa en la siguiente gráfica:  </a:t>
            </a:r>
            <a:endParaRPr lang="es-CO" sz="1400" dirty="0">
              <a:ea typeface="Times New Roman" panose="02020603050405020304" pitchFamily="18" charset="0"/>
              <a:cs typeface="Times New Roman" panose="02020603050405020304" pitchFamily="18" charset="0"/>
            </a:endParaRPr>
          </a:p>
        </p:txBody>
      </p:sp>
      <p:pic>
        <p:nvPicPr>
          <p:cNvPr id="14" name="Imagen 13">
            <a:extLst>
              <a:ext uri="{FF2B5EF4-FFF2-40B4-BE49-F238E27FC236}">
                <a16:creationId xmlns:a16="http://schemas.microsoft.com/office/drawing/2014/main" id="{35C3FE99-B502-06EF-6BF8-42F8DF23FAD1}"/>
              </a:ext>
            </a:extLst>
          </p:cNvPr>
          <p:cNvPicPr>
            <a:picLocks noChangeAspect="1"/>
          </p:cNvPicPr>
          <p:nvPr/>
        </p:nvPicPr>
        <p:blipFill>
          <a:blip r:embed="rId4"/>
          <a:stretch>
            <a:fillRect/>
          </a:stretch>
        </p:blipFill>
        <p:spPr>
          <a:xfrm>
            <a:off x="6148396" y="3208380"/>
            <a:ext cx="5724640" cy="1255885"/>
          </a:xfrm>
          <a:prstGeom prst="rect">
            <a:avLst/>
          </a:prstGeom>
        </p:spPr>
      </p:pic>
      <p:sp>
        <p:nvSpPr>
          <p:cNvPr id="15" name="CuadroTexto 14">
            <a:extLst>
              <a:ext uri="{FF2B5EF4-FFF2-40B4-BE49-F238E27FC236}">
                <a16:creationId xmlns:a16="http://schemas.microsoft.com/office/drawing/2014/main" id="{47013D98-AF31-BB97-1610-01A26C500C4B}"/>
              </a:ext>
            </a:extLst>
          </p:cNvPr>
          <p:cNvSpPr txBox="1"/>
          <p:nvPr/>
        </p:nvSpPr>
        <p:spPr>
          <a:xfrm>
            <a:off x="6290167" y="4872538"/>
            <a:ext cx="5524663" cy="773673"/>
          </a:xfrm>
          <a:prstGeom prst="rect">
            <a:avLst/>
          </a:prstGeom>
          <a:noFill/>
        </p:spPr>
        <p:txBody>
          <a:bodyPr wrap="square">
            <a:spAutoFit/>
          </a:bodyPr>
          <a:lstStyle/>
          <a:p>
            <a:pPr algn="just">
              <a:lnSpc>
                <a:spcPct val="107000"/>
              </a:lnSpc>
              <a:spcAft>
                <a:spcPts val="800"/>
              </a:spcAft>
            </a:pPr>
            <a:r>
              <a:rPr lang="es-MX" sz="1400" dirty="0"/>
              <a:t>El indicador de colores o semáforo, permite identificar las metas o valores que se encuentran rezagados o cercanos a una zona de peligro, pero también  muestra sí se ha alcanzado el resultado deseado. </a:t>
            </a:r>
          </a:p>
        </p:txBody>
      </p:sp>
      <p:sp>
        <p:nvSpPr>
          <p:cNvPr id="16" name="CuadroTexto 15">
            <a:extLst>
              <a:ext uri="{FF2B5EF4-FFF2-40B4-BE49-F238E27FC236}">
                <a16:creationId xmlns:a16="http://schemas.microsoft.com/office/drawing/2014/main" id="{366CDB99-AEDA-4D63-1976-D63AEC326730}"/>
              </a:ext>
            </a:extLst>
          </p:cNvPr>
          <p:cNvSpPr txBox="1"/>
          <p:nvPr/>
        </p:nvSpPr>
        <p:spPr>
          <a:xfrm>
            <a:off x="6148396" y="6023037"/>
            <a:ext cx="5159472" cy="415498"/>
          </a:xfrm>
          <a:prstGeom prst="rect">
            <a:avLst/>
          </a:prstGeom>
          <a:noFill/>
        </p:spPr>
        <p:txBody>
          <a:bodyPr wrap="square" rtlCol="0">
            <a:spAutoFit/>
          </a:bodyPr>
          <a:lstStyle/>
          <a:p>
            <a:pPr algn="just"/>
            <a:r>
              <a:rPr lang="es-CO" sz="1050" i="1" dirty="0">
                <a:ea typeface="Times New Roman" panose="02020603050405020304" pitchFamily="18" charset="0"/>
                <a:cs typeface="Times New Roman" panose="02020603050405020304" pitchFamily="18" charset="0"/>
              </a:rPr>
              <a:t>Nota 1: Resolución 2359 de 2019: “Por la cual se establecen los Grupos Internos de Trabajo del Ministerio del Deporte y se asignan sus funciones”</a:t>
            </a:r>
            <a:r>
              <a:rPr lang="es-CO" sz="1050" dirty="0">
                <a:ea typeface="Times New Roman" panose="02020603050405020304" pitchFamily="18" charset="0"/>
                <a:cs typeface="Times New Roman" panose="02020603050405020304" pitchFamily="18" charset="0"/>
              </a:rPr>
              <a:t> y se crea el GIT de Seguimiento.</a:t>
            </a:r>
            <a:endParaRPr lang="es-CO" sz="1050" dirty="0"/>
          </a:p>
        </p:txBody>
      </p:sp>
    </p:spTree>
    <p:extLst>
      <p:ext uri="{BB962C8B-B14F-4D97-AF65-F5344CB8AC3E}">
        <p14:creationId xmlns:p14="http://schemas.microsoft.com/office/powerpoint/2010/main" val="26149526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0B70235D-F5E6-E368-485E-11E7C3E73B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6465" y="1201132"/>
            <a:ext cx="7295535" cy="5352068"/>
          </a:xfrm>
          <a:prstGeom prst="rect">
            <a:avLst/>
          </a:prstGeom>
        </p:spPr>
      </p:pic>
      <p:pic>
        <p:nvPicPr>
          <p:cNvPr id="5" name="Imagen 4">
            <a:extLst>
              <a:ext uri="{FF2B5EF4-FFF2-40B4-BE49-F238E27FC236}">
                <a16:creationId xmlns:a16="http://schemas.microsoft.com/office/drawing/2014/main" id="{BC9260BA-9E21-8B09-76EC-6F685BD31325}"/>
              </a:ext>
            </a:extLst>
          </p:cNvPr>
          <p:cNvPicPr>
            <a:picLocks noChangeAspect="1"/>
          </p:cNvPicPr>
          <p:nvPr/>
        </p:nvPicPr>
        <p:blipFill>
          <a:blip r:embed="rId4"/>
          <a:stretch>
            <a:fillRect/>
          </a:stretch>
        </p:blipFill>
        <p:spPr>
          <a:xfrm>
            <a:off x="0" y="1201132"/>
            <a:ext cx="12192000" cy="5473987"/>
          </a:xfrm>
          <a:prstGeom prst="rect">
            <a:avLst/>
          </a:prstGeom>
        </p:spPr>
      </p:pic>
      <p:sp>
        <p:nvSpPr>
          <p:cNvPr id="6" name="CuadroTexto 5">
            <a:extLst>
              <a:ext uri="{FF2B5EF4-FFF2-40B4-BE49-F238E27FC236}">
                <a16:creationId xmlns:a16="http://schemas.microsoft.com/office/drawing/2014/main" id="{D432E202-6CD5-C070-D6DB-F02DF336F003}"/>
              </a:ext>
            </a:extLst>
          </p:cNvPr>
          <p:cNvSpPr txBox="1"/>
          <p:nvPr/>
        </p:nvSpPr>
        <p:spPr>
          <a:xfrm>
            <a:off x="513193" y="3429000"/>
            <a:ext cx="4678239" cy="1747786"/>
          </a:xfrm>
          <a:prstGeom prst="rect">
            <a:avLst/>
          </a:prstGeom>
          <a:noFill/>
        </p:spPr>
        <p:txBody>
          <a:bodyPr wrap="square" rtlCol="0">
            <a:spAutoFit/>
          </a:bodyPr>
          <a:lstStyle/>
          <a:p>
            <a:pPr algn="ctr"/>
            <a:r>
              <a:rPr lang="es-MX" sz="3600" dirty="0">
                <a:solidFill>
                  <a:schemeClr val="bg2">
                    <a:lumMod val="25000"/>
                  </a:schemeClr>
                </a:solidFill>
                <a:latin typeface="Arial" panose="020B0604020202020204" pitchFamily="34" charset="0"/>
                <a:cs typeface="Arial" panose="020B0604020202020204" pitchFamily="34" charset="0"/>
              </a:rPr>
              <a:t>Seguimiento Plan de Acción Institucional PAI</a:t>
            </a:r>
          </a:p>
        </p:txBody>
      </p:sp>
    </p:spTree>
    <p:extLst>
      <p:ext uri="{BB962C8B-B14F-4D97-AF65-F5344CB8AC3E}">
        <p14:creationId xmlns:p14="http://schemas.microsoft.com/office/powerpoint/2010/main" val="28534458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Marcador de contenido 10">
            <a:extLst>
              <a:ext uri="{FF2B5EF4-FFF2-40B4-BE49-F238E27FC236}">
                <a16:creationId xmlns:a16="http://schemas.microsoft.com/office/drawing/2014/main" id="{C6B47BC7-F3C5-306C-83D4-5EC37623EFA6}"/>
              </a:ext>
            </a:extLst>
          </p:cNvPr>
          <p:cNvSpPr>
            <a:spLocks noGrp="1"/>
          </p:cNvSpPr>
          <p:nvPr>
            <p:ph idx="1"/>
          </p:nvPr>
        </p:nvSpPr>
        <p:spPr>
          <a:xfrm>
            <a:off x="432223" y="1390652"/>
            <a:ext cx="11370975" cy="1161739"/>
          </a:xfrm>
        </p:spPr>
        <p:txBody>
          <a:bodyPr>
            <a:normAutofit/>
          </a:bodyPr>
          <a:lstStyle/>
          <a:p>
            <a:pPr marL="0" indent="0" algn="just">
              <a:lnSpc>
                <a:spcPct val="100000"/>
              </a:lnSpc>
              <a:spcBef>
                <a:spcPts val="200"/>
              </a:spcBef>
              <a:spcAft>
                <a:spcPts val="200"/>
              </a:spcAft>
              <a:buNone/>
            </a:pPr>
            <a:r>
              <a:rPr lang="es-CO" sz="1600" dirty="0">
                <a:solidFill>
                  <a:srgbClr val="000000"/>
                </a:solidFill>
                <a:ea typeface="Times New Roman" panose="02020603050405020304" pitchFamily="18" charset="0"/>
                <a:cs typeface="Calibri" panose="020F0502020204030204" pitchFamily="34" charset="0"/>
              </a:rPr>
              <a:t>El Plan de Acción Institucional-PAI es un instrumento de programación anual de las metas de la Entidad, que prioriza las iniciativas más importantes de cada una de las áreas del Ministerio para el cumplimiento de los objetivos y metas establecidos para cada vigencia, articulando sus procesos con los lineamientos del Plan Nacional de Desarrollo-PND.</a:t>
            </a:r>
            <a:endParaRPr lang="es-CO" sz="1600" dirty="0">
              <a:solidFill>
                <a:srgbClr val="FF0000"/>
              </a:solidFill>
            </a:endParaRPr>
          </a:p>
        </p:txBody>
      </p:sp>
      <p:sp>
        <p:nvSpPr>
          <p:cNvPr id="4" name="Rectángulo 3">
            <a:extLst>
              <a:ext uri="{FF2B5EF4-FFF2-40B4-BE49-F238E27FC236}">
                <a16:creationId xmlns:a16="http://schemas.microsoft.com/office/drawing/2014/main" id="{0E885EC6-01BC-35BB-91C7-1747E12DEE2D}"/>
              </a:ext>
            </a:extLst>
          </p:cNvPr>
          <p:cNvSpPr/>
          <p:nvPr/>
        </p:nvSpPr>
        <p:spPr>
          <a:xfrm>
            <a:off x="338926" y="2552391"/>
            <a:ext cx="5882832" cy="3785652"/>
          </a:xfrm>
          <a:prstGeom prst="rect">
            <a:avLst/>
          </a:prstGeom>
        </p:spPr>
        <p:txBody>
          <a:bodyPr wrap="square">
            <a:spAutoFit/>
          </a:bodyPr>
          <a:lstStyle/>
          <a:p>
            <a:pPr algn="just"/>
            <a:r>
              <a:rPr lang="es-CO" sz="1600" b="1" dirty="0">
                <a:solidFill>
                  <a:srgbClr val="002060"/>
                </a:solidFill>
                <a:cs typeface="Arial"/>
              </a:rPr>
              <a:t>Frecuencia Reporte y Seguimiento</a:t>
            </a:r>
          </a:p>
          <a:p>
            <a:pPr algn="just"/>
            <a:endParaRPr lang="es-CO" sz="1600" b="1" dirty="0">
              <a:solidFill>
                <a:srgbClr val="0070C0"/>
              </a:solidFill>
              <a:cs typeface="Arial"/>
            </a:endParaRPr>
          </a:p>
          <a:p>
            <a:pPr marL="457200" indent="-457200" algn="just">
              <a:buFont typeface="Wingdings" panose="05000000000000000000" pitchFamily="2" charset="2"/>
              <a:buChar char="q"/>
            </a:pPr>
            <a:r>
              <a:rPr lang="es-CO" sz="1600" dirty="0">
                <a:cs typeface="Arial"/>
              </a:rPr>
              <a:t>El reporte y la medición de estos indicadores, se realiza a través de la herramienta SISEG.</a:t>
            </a:r>
          </a:p>
          <a:p>
            <a:pPr marL="457200" indent="-457200" algn="just">
              <a:buFont typeface="Wingdings" panose="05000000000000000000" pitchFamily="2" charset="2"/>
              <a:buChar char="q"/>
            </a:pPr>
            <a:r>
              <a:rPr lang="es-CO" sz="1600" dirty="0"/>
              <a:t>Mensualmente cada área reporta el avance de los indicadores a su cargo. </a:t>
            </a:r>
            <a:endParaRPr lang="es-CO" sz="1600" dirty="0">
              <a:cs typeface="Arial"/>
            </a:endParaRPr>
          </a:p>
          <a:p>
            <a:pPr marL="457200" indent="-457200" algn="just">
              <a:buFont typeface="Wingdings" panose="05000000000000000000" pitchFamily="2" charset="2"/>
              <a:buChar char="q"/>
            </a:pPr>
            <a:r>
              <a:rPr lang="es-CO" sz="1600" dirty="0">
                <a:cs typeface="Arial"/>
              </a:rPr>
              <a:t>El seguimiento se realiza por parte del GIT de Seguimiento, de manera mensual con medición y emisión de informe con periodicidad trimestral.</a:t>
            </a:r>
          </a:p>
          <a:p>
            <a:pPr marL="457200" indent="-457200" algn="just">
              <a:buFont typeface="Wingdings" panose="05000000000000000000" pitchFamily="2" charset="2"/>
              <a:buChar char="q"/>
            </a:pPr>
            <a:r>
              <a:rPr lang="es-CO" sz="1600" dirty="0"/>
              <a:t>El objetivo del seguimiento es identificar el avance de las metas establecidas trimestralmente, a fin de determinar si se requiere realizar ajustes  a las actividades para cumplir con los objetivos y metas avances necesarios y/o modificaciones para poder lograr los objetivos trazados por la Entidad para la presente vigencia</a:t>
            </a:r>
          </a:p>
        </p:txBody>
      </p:sp>
      <p:sp>
        <p:nvSpPr>
          <p:cNvPr id="5" name="CuadroTexto 4">
            <a:extLst>
              <a:ext uri="{FF2B5EF4-FFF2-40B4-BE49-F238E27FC236}">
                <a16:creationId xmlns:a16="http://schemas.microsoft.com/office/drawing/2014/main" id="{BA146D0B-7F81-C3D5-A4E8-458DCA1E0D3B}"/>
              </a:ext>
            </a:extLst>
          </p:cNvPr>
          <p:cNvSpPr txBox="1"/>
          <p:nvPr/>
        </p:nvSpPr>
        <p:spPr>
          <a:xfrm>
            <a:off x="6552984" y="2521613"/>
            <a:ext cx="5383217" cy="3354765"/>
          </a:xfrm>
          <a:prstGeom prst="rect">
            <a:avLst/>
          </a:prstGeom>
          <a:noFill/>
        </p:spPr>
        <p:txBody>
          <a:bodyPr wrap="square" rtlCol="0">
            <a:spAutoFit/>
          </a:bodyPr>
          <a:lstStyle/>
          <a:p>
            <a:pPr marL="0" indent="0" algn="just">
              <a:lnSpc>
                <a:spcPct val="100000"/>
              </a:lnSpc>
              <a:spcBef>
                <a:spcPts val="200"/>
              </a:spcBef>
              <a:spcAft>
                <a:spcPts val="200"/>
              </a:spcAft>
              <a:buNone/>
            </a:pPr>
            <a:r>
              <a:rPr lang="es-CO" sz="1600" b="1" dirty="0">
                <a:solidFill>
                  <a:srgbClr val="002060"/>
                </a:solidFill>
              </a:rPr>
              <a:t>Metodología y Contenido: </a:t>
            </a:r>
          </a:p>
          <a:p>
            <a:pPr marL="0" indent="0" algn="just">
              <a:lnSpc>
                <a:spcPct val="100000"/>
              </a:lnSpc>
              <a:spcBef>
                <a:spcPts val="200"/>
              </a:spcBef>
              <a:spcAft>
                <a:spcPts val="200"/>
              </a:spcAft>
              <a:buNone/>
            </a:pPr>
            <a:endParaRPr lang="es-CO" sz="1600" b="1" dirty="0">
              <a:solidFill>
                <a:srgbClr val="002060"/>
              </a:solidFill>
            </a:endParaRPr>
          </a:p>
          <a:p>
            <a:pPr marL="0" indent="0" algn="just">
              <a:lnSpc>
                <a:spcPct val="100000"/>
              </a:lnSpc>
              <a:spcBef>
                <a:spcPts val="200"/>
              </a:spcBef>
              <a:spcAft>
                <a:spcPts val="200"/>
              </a:spcAft>
              <a:buNone/>
            </a:pPr>
            <a:r>
              <a:rPr lang="es-CO" sz="1600" dirty="0"/>
              <a:t>El informe de seguimiento contiene:</a:t>
            </a:r>
          </a:p>
          <a:p>
            <a:pPr marL="0" indent="0" algn="just">
              <a:lnSpc>
                <a:spcPct val="100000"/>
              </a:lnSpc>
              <a:spcBef>
                <a:spcPts val="200"/>
              </a:spcBef>
              <a:spcAft>
                <a:spcPts val="200"/>
              </a:spcAft>
              <a:buNone/>
            </a:pPr>
            <a:endParaRPr lang="es-CO" sz="1600" dirty="0"/>
          </a:p>
          <a:p>
            <a:pPr marL="285750" indent="-285750" algn="just">
              <a:lnSpc>
                <a:spcPct val="100000"/>
              </a:lnSpc>
              <a:spcBef>
                <a:spcPts val="200"/>
              </a:spcBef>
              <a:spcAft>
                <a:spcPts val="200"/>
              </a:spcAft>
              <a:buFont typeface="Wingdings" panose="05000000000000000000" pitchFamily="2" charset="2"/>
              <a:buChar char="§"/>
            </a:pPr>
            <a:r>
              <a:rPr lang="es-CO" sz="1600" dirty="0"/>
              <a:t>Total de indicadores reportados por cada dependencia en el trimestre informado.</a:t>
            </a:r>
          </a:p>
          <a:p>
            <a:pPr algn="just">
              <a:lnSpc>
                <a:spcPct val="100000"/>
              </a:lnSpc>
              <a:spcBef>
                <a:spcPts val="200"/>
              </a:spcBef>
              <a:spcAft>
                <a:spcPts val="200"/>
              </a:spcAft>
            </a:pPr>
            <a:endParaRPr lang="es-CO" sz="1600" dirty="0"/>
          </a:p>
          <a:p>
            <a:pPr marL="285750" indent="-285750" algn="just">
              <a:lnSpc>
                <a:spcPct val="100000"/>
              </a:lnSpc>
              <a:spcBef>
                <a:spcPts val="200"/>
              </a:spcBef>
              <a:spcAft>
                <a:spcPts val="200"/>
              </a:spcAft>
              <a:buFont typeface="Wingdings" panose="05000000000000000000" pitchFamily="2" charset="2"/>
              <a:buChar char="§"/>
            </a:pPr>
            <a:r>
              <a:rPr lang="es-CO" sz="1600" dirty="0"/>
              <a:t>El grado de avance reportado representa el % de avance del PAI, calculado con el promedio de las mediciones mensuales de los indicadores reportados en la plataforma SISEG por los enlaces o responsables de cargar dicha medición. </a:t>
            </a:r>
          </a:p>
        </p:txBody>
      </p:sp>
      <p:sp>
        <p:nvSpPr>
          <p:cNvPr id="6" name="Marcador de contenido 10">
            <a:extLst>
              <a:ext uri="{FF2B5EF4-FFF2-40B4-BE49-F238E27FC236}">
                <a16:creationId xmlns:a16="http://schemas.microsoft.com/office/drawing/2014/main" id="{EB5EE9CF-53D4-F378-742E-ED8A3D9A73C3}"/>
              </a:ext>
            </a:extLst>
          </p:cNvPr>
          <p:cNvSpPr txBox="1">
            <a:spLocks/>
          </p:cNvSpPr>
          <p:nvPr/>
        </p:nvSpPr>
        <p:spPr>
          <a:xfrm>
            <a:off x="-74472" y="400752"/>
            <a:ext cx="11701246" cy="11617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200"/>
              </a:spcBef>
              <a:spcAft>
                <a:spcPts val="200"/>
              </a:spcAft>
              <a:buFont typeface="Arial" panose="020B0604020202020204" pitchFamily="34" charset="0"/>
              <a:buNone/>
            </a:pPr>
            <a:r>
              <a:rPr lang="es-CO" sz="2400" b="1" dirty="0"/>
              <a:t>SEGUIMIENTO AL PLAN DE ACCIÓN </a:t>
            </a:r>
          </a:p>
          <a:p>
            <a:pPr marL="0" indent="0" algn="ctr">
              <a:lnSpc>
                <a:spcPct val="100000"/>
              </a:lnSpc>
              <a:spcBef>
                <a:spcPts val="200"/>
              </a:spcBef>
              <a:spcAft>
                <a:spcPts val="200"/>
              </a:spcAft>
              <a:buFont typeface="Arial" panose="020B0604020202020204" pitchFamily="34" charset="0"/>
              <a:buNone/>
            </a:pPr>
            <a:r>
              <a:rPr lang="es-CO" sz="2400" b="1" dirty="0"/>
              <a:t>INSTITUCIONAL IV TRIMESTRE</a:t>
            </a:r>
          </a:p>
        </p:txBody>
      </p:sp>
    </p:spTree>
    <p:extLst>
      <p:ext uri="{BB962C8B-B14F-4D97-AF65-F5344CB8AC3E}">
        <p14:creationId xmlns:p14="http://schemas.microsoft.com/office/powerpoint/2010/main" val="1957339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Marcador de contenido 10">
            <a:extLst>
              <a:ext uri="{FF2B5EF4-FFF2-40B4-BE49-F238E27FC236}">
                <a16:creationId xmlns:a16="http://schemas.microsoft.com/office/drawing/2014/main" id="{C36D8BA6-38E9-EC2F-F6C5-94233556D5F8}"/>
              </a:ext>
            </a:extLst>
          </p:cNvPr>
          <p:cNvSpPr>
            <a:spLocks noGrp="1"/>
          </p:cNvSpPr>
          <p:nvPr>
            <p:ph idx="1"/>
          </p:nvPr>
        </p:nvSpPr>
        <p:spPr>
          <a:xfrm>
            <a:off x="401535" y="1302753"/>
            <a:ext cx="5094355" cy="1050869"/>
          </a:xfrm>
        </p:spPr>
        <p:txBody>
          <a:bodyPr vert="horz" lIns="91440" tIns="45720" rIns="91440" bIns="45720" rtlCol="0" anchor="t">
            <a:noAutofit/>
          </a:bodyPr>
          <a:lstStyle/>
          <a:p>
            <a:pPr marL="0" indent="0" algn="just">
              <a:lnSpc>
                <a:spcPct val="107000"/>
              </a:lnSpc>
              <a:spcAft>
                <a:spcPts val="800"/>
              </a:spcAft>
              <a:buNone/>
            </a:pPr>
            <a:r>
              <a:rPr lang="es-CO" sz="1600" dirty="0"/>
              <a:t>De acuerdo con el Plan de Acción versión 4, para la vigencia 2023, el Ministerio del Deporte formuló </a:t>
            </a:r>
            <a:r>
              <a:rPr lang="es-CO" sz="1600" b="1" dirty="0"/>
              <a:t>25 planes</a:t>
            </a:r>
            <a:r>
              <a:rPr lang="es-CO" sz="1600" dirty="0"/>
              <a:t> de los cuales 5 son de Funcionamiento y 20 de Inversión, con </a:t>
            </a:r>
            <a:r>
              <a:rPr lang="es-CO" sz="1600" b="1" dirty="0"/>
              <a:t>117 indicadores activos </a:t>
            </a:r>
            <a:r>
              <a:rPr lang="es-CO" sz="1600" dirty="0"/>
              <a:t>en total.</a:t>
            </a:r>
          </a:p>
        </p:txBody>
      </p:sp>
      <p:sp>
        <p:nvSpPr>
          <p:cNvPr id="5" name="Marcador de contenido 10">
            <a:extLst>
              <a:ext uri="{FF2B5EF4-FFF2-40B4-BE49-F238E27FC236}">
                <a16:creationId xmlns:a16="http://schemas.microsoft.com/office/drawing/2014/main" id="{FA0E9D51-122F-0BC9-A6B0-E62EFCBAB2DF}"/>
              </a:ext>
            </a:extLst>
          </p:cNvPr>
          <p:cNvSpPr txBox="1">
            <a:spLocks/>
          </p:cNvSpPr>
          <p:nvPr/>
        </p:nvSpPr>
        <p:spPr>
          <a:xfrm>
            <a:off x="5604038" y="1165479"/>
            <a:ext cx="5989060" cy="2263521"/>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7000"/>
              </a:lnSpc>
              <a:spcAft>
                <a:spcPts val="800"/>
              </a:spcAft>
              <a:buNone/>
            </a:pPr>
            <a:r>
              <a:rPr lang="es-CO" sz="1600" dirty="0">
                <a:ea typeface="+mn-lt"/>
                <a:cs typeface="+mn-lt"/>
              </a:rPr>
              <a:t>El seguimiento realizado presenta la información reportada en el aplicativo SISEG al corte del </a:t>
            </a:r>
            <a:r>
              <a:rPr lang="es-CO" sz="1600" b="1" dirty="0">
                <a:ea typeface="+mn-lt"/>
                <a:cs typeface="+mn-lt"/>
              </a:rPr>
              <a:t>30 de Diciembre de 2023</a:t>
            </a:r>
            <a:r>
              <a:rPr lang="es-CO" sz="1600" dirty="0">
                <a:ea typeface="+mn-lt"/>
                <a:cs typeface="+mn-lt"/>
              </a:rPr>
              <a:t>, con relación al Plan de Acción publicado en la página web de la entidad.</a:t>
            </a:r>
            <a:endParaRPr lang="en-US" sz="1600" dirty="0">
              <a:ea typeface="+mn-lt"/>
              <a:cs typeface="+mn-lt"/>
            </a:endParaRPr>
          </a:p>
          <a:p>
            <a:pPr marL="0" indent="0" algn="just">
              <a:lnSpc>
                <a:spcPct val="107000"/>
              </a:lnSpc>
              <a:spcAft>
                <a:spcPts val="800"/>
              </a:spcAft>
              <a:buNone/>
            </a:pPr>
            <a:endParaRPr lang="es-CO" dirty="0"/>
          </a:p>
        </p:txBody>
      </p:sp>
      <p:graphicFrame>
        <p:nvGraphicFramePr>
          <p:cNvPr id="6" name="Tabla 5">
            <a:extLst>
              <a:ext uri="{FF2B5EF4-FFF2-40B4-BE49-F238E27FC236}">
                <a16:creationId xmlns:a16="http://schemas.microsoft.com/office/drawing/2014/main" id="{B47930E5-1CFF-EF80-E32B-048A8D210A86}"/>
              </a:ext>
            </a:extLst>
          </p:cNvPr>
          <p:cNvGraphicFramePr>
            <a:graphicFrameLocks noGrp="1"/>
          </p:cNvGraphicFramePr>
          <p:nvPr>
            <p:extLst>
              <p:ext uri="{D42A27DB-BD31-4B8C-83A1-F6EECF244321}">
                <p14:modId xmlns:p14="http://schemas.microsoft.com/office/powerpoint/2010/main" val="608401496"/>
              </p:ext>
            </p:extLst>
          </p:nvPr>
        </p:nvGraphicFramePr>
        <p:xfrm>
          <a:off x="2326640" y="2383600"/>
          <a:ext cx="7772399" cy="4073650"/>
        </p:xfrm>
        <a:graphic>
          <a:graphicData uri="http://schemas.openxmlformats.org/drawingml/2006/table">
            <a:tbl>
              <a:tblPr>
                <a:tableStyleId>{EB344D84-9AFB-497E-A393-DC336BA19D2E}</a:tableStyleId>
              </a:tblPr>
              <a:tblGrid>
                <a:gridCol w="4334336">
                  <a:extLst>
                    <a:ext uri="{9D8B030D-6E8A-4147-A177-3AD203B41FA5}">
                      <a16:colId xmlns:a16="http://schemas.microsoft.com/office/drawing/2014/main" val="20000"/>
                    </a:ext>
                  </a:extLst>
                </a:gridCol>
                <a:gridCol w="1727981">
                  <a:extLst>
                    <a:ext uri="{9D8B030D-6E8A-4147-A177-3AD203B41FA5}">
                      <a16:colId xmlns:a16="http://schemas.microsoft.com/office/drawing/2014/main" val="20001"/>
                    </a:ext>
                  </a:extLst>
                </a:gridCol>
                <a:gridCol w="1710082">
                  <a:extLst>
                    <a:ext uri="{9D8B030D-6E8A-4147-A177-3AD203B41FA5}">
                      <a16:colId xmlns:a16="http://schemas.microsoft.com/office/drawing/2014/main" val="20002"/>
                    </a:ext>
                  </a:extLst>
                </a:gridCol>
              </a:tblGrid>
              <a:tr h="669429">
                <a:tc>
                  <a:txBody>
                    <a:bodyPr/>
                    <a:lstStyle/>
                    <a:p>
                      <a:pPr algn="ctr" fontAlgn="b"/>
                      <a:r>
                        <a:rPr lang="es-CO" sz="1400" b="1" u="none" strike="noStrike" dirty="0">
                          <a:effectLst/>
                        </a:rPr>
                        <a:t>DIRECCIÓN TÉCNICA / ÁREAS</a:t>
                      </a:r>
                      <a:endParaRPr lang="es-CO" sz="1400" b="1"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b"/>
                      <a:r>
                        <a:rPr lang="es-CO" sz="1400" b="1" u="none" strike="noStrike" kern="1200" dirty="0" err="1">
                          <a:solidFill>
                            <a:schemeClr val="tx1"/>
                          </a:solidFill>
                          <a:effectLst/>
                        </a:rPr>
                        <a:t>Nº</a:t>
                      </a:r>
                      <a:r>
                        <a:rPr lang="es-CO" sz="1400" b="1" u="none" strike="noStrike" kern="1200" dirty="0">
                          <a:solidFill>
                            <a:schemeClr val="tx1"/>
                          </a:solidFill>
                          <a:effectLst/>
                        </a:rPr>
                        <a:t> INDICADORES POR PLAN DE ACCIÓN</a:t>
                      </a:r>
                      <a:endParaRPr lang="es-CO" sz="1400" b="1" i="0" u="none" strike="noStrike" kern="1200" dirty="0">
                        <a:solidFill>
                          <a:schemeClr val="tx1"/>
                        </a:solidFill>
                        <a:effectLst/>
                        <a:latin typeface="Calibri" panose="020F0502020204030204" pitchFamily="34" charset="0"/>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b"/>
                      <a:r>
                        <a:rPr lang="pt-BR" sz="1400" b="1" u="none" strike="noStrike" kern="1200" dirty="0">
                          <a:solidFill>
                            <a:schemeClr val="tx1"/>
                          </a:solidFill>
                          <a:effectLst/>
                        </a:rPr>
                        <a:t>Nº INDICADORES REPORTADOS POR PLAN DE ACCIÓN</a:t>
                      </a:r>
                      <a:endParaRPr lang="pt-BR" sz="1400" b="1" i="0" u="none" strike="noStrike" kern="1200" dirty="0">
                        <a:solidFill>
                          <a:schemeClr val="tx1"/>
                        </a:solidFill>
                        <a:effectLst/>
                        <a:latin typeface="Calibri" panose="020F0502020204030204" pitchFamily="34" charset="0"/>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000"/>
                  </a:ext>
                </a:extLst>
              </a:tr>
              <a:tr h="283959">
                <a:tc>
                  <a:txBody>
                    <a:bodyPr/>
                    <a:lstStyle/>
                    <a:p>
                      <a:pPr algn="l" fontAlgn="b"/>
                      <a:r>
                        <a:rPr lang="es-CO" sz="1400" b="0" i="0" u="none" strike="noStrike" dirty="0">
                          <a:solidFill>
                            <a:srgbClr val="000000"/>
                          </a:solidFill>
                          <a:effectLst/>
                          <a:latin typeface="Calibri" panose="020F0502020204030204" pitchFamily="34" charset="0"/>
                        </a:rPr>
                        <a:t>Secretaría General</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1600" b="0" i="0" u="none" strike="noStrike" dirty="0">
                          <a:solidFill>
                            <a:srgbClr val="000000"/>
                          </a:solidFill>
                          <a:effectLst/>
                          <a:latin typeface="Calibri"/>
                        </a:rPr>
                        <a:t>34</a:t>
                      </a:r>
                      <a:endParaRPr lang="es-ES" dirty="0"/>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CO" sz="1600" b="0" i="0" u="none" strike="noStrike" dirty="0">
                          <a:solidFill>
                            <a:srgbClr val="000000"/>
                          </a:solidFill>
                          <a:effectLst/>
                          <a:latin typeface="Calibri"/>
                        </a:rPr>
                        <a:t>27</a:t>
                      </a:r>
                      <a:endParaRPr lang="es-CO" sz="16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261097">
                <a:tc>
                  <a:txBody>
                    <a:bodyPr/>
                    <a:lstStyle/>
                    <a:p>
                      <a:pPr algn="l" fontAlgn="b"/>
                      <a:r>
                        <a:rPr lang="es-MX" sz="1400" b="0" i="0" u="none" strike="noStrike" dirty="0">
                          <a:solidFill>
                            <a:srgbClr val="000000"/>
                          </a:solidFill>
                          <a:effectLst/>
                          <a:latin typeface="Calibri" panose="020F0502020204030204" pitchFamily="34" charset="0"/>
                        </a:rPr>
                        <a:t>Dirección de Posicionamiento y Liderazgo Deportivo</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1600" b="0" i="0" u="none" strike="noStrike" dirty="0">
                          <a:solidFill>
                            <a:srgbClr val="000000"/>
                          </a:solidFill>
                          <a:effectLst/>
                          <a:latin typeface="Calibri"/>
                        </a:rPr>
                        <a:t>27</a:t>
                      </a:r>
                      <a:endParaRPr lang="es-CO" sz="16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CO" sz="1600" b="0" i="0" u="none" strike="noStrike" dirty="0">
                          <a:solidFill>
                            <a:srgbClr val="000000"/>
                          </a:solidFill>
                          <a:effectLst/>
                          <a:latin typeface="Calibri"/>
                        </a:rPr>
                        <a:t>26</a:t>
                      </a:r>
                      <a:endParaRPr lang="es-CO" sz="16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261097">
                <a:tc>
                  <a:txBody>
                    <a:bodyPr/>
                    <a:lstStyle/>
                    <a:p>
                      <a:pPr algn="l" fontAlgn="b"/>
                      <a:r>
                        <a:rPr lang="es-MX" sz="1400" b="0" i="0" u="none" strike="noStrike" dirty="0">
                          <a:solidFill>
                            <a:srgbClr val="000000"/>
                          </a:solidFill>
                          <a:effectLst/>
                          <a:latin typeface="Calibri" panose="020F0502020204030204" pitchFamily="34" charset="0"/>
                        </a:rPr>
                        <a:t>Dirección de Fomento y Desarrollo</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1600" b="0" i="0" u="none" strike="noStrike" dirty="0">
                          <a:solidFill>
                            <a:srgbClr val="000000"/>
                          </a:solidFill>
                          <a:effectLst/>
                          <a:latin typeface="Calibri"/>
                        </a:rPr>
                        <a:t>11</a:t>
                      </a:r>
                      <a:endParaRPr lang="es-CO" sz="16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CO" sz="1600" b="0" i="0" u="none" strike="noStrike" dirty="0">
                          <a:solidFill>
                            <a:srgbClr val="000000"/>
                          </a:solidFill>
                          <a:effectLst/>
                          <a:latin typeface="Calibri"/>
                        </a:rPr>
                        <a:t>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261097">
                <a:tc>
                  <a:txBody>
                    <a:bodyPr/>
                    <a:lstStyle/>
                    <a:p>
                      <a:pPr algn="l" fontAlgn="b"/>
                      <a:r>
                        <a:rPr lang="es-CO" sz="1400" b="0" i="0" u="none" strike="noStrike" dirty="0">
                          <a:solidFill>
                            <a:srgbClr val="000000"/>
                          </a:solidFill>
                          <a:effectLst/>
                          <a:latin typeface="Calibri" panose="020F0502020204030204" pitchFamily="34" charset="0"/>
                        </a:rPr>
                        <a:t>Despacho de la Ministra</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MX" sz="1600" b="0" i="0" u="none" strike="noStrike" dirty="0">
                          <a:solidFill>
                            <a:srgbClr val="000000"/>
                          </a:solidFill>
                          <a:effectLst/>
                          <a:latin typeface="Calibri"/>
                        </a:rPr>
                        <a:t>  6</a:t>
                      </a:r>
                      <a:endParaRPr lang="es-CO" sz="16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1600" b="0" i="0" u="none" strike="noStrike" dirty="0">
                          <a:solidFill>
                            <a:srgbClr val="000000"/>
                          </a:solidFill>
                          <a:effectLst/>
                          <a:latin typeface="Calibri"/>
                        </a:rPr>
                        <a:t>  6</a:t>
                      </a:r>
                      <a:endParaRPr lang="es-CO" sz="16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261097">
                <a:tc>
                  <a:txBody>
                    <a:bodyPr/>
                    <a:lstStyle/>
                    <a:p>
                      <a:pPr algn="l" fontAlgn="b"/>
                      <a:r>
                        <a:rPr lang="es-MX" sz="1400" b="0" i="0" u="none" strike="noStrike" dirty="0">
                          <a:solidFill>
                            <a:srgbClr val="000000"/>
                          </a:solidFill>
                          <a:effectLst/>
                          <a:latin typeface="Calibri" panose="020F0502020204030204" pitchFamily="34" charset="0"/>
                        </a:rPr>
                        <a:t>Despacho del viceministerio</a:t>
                      </a:r>
                      <a:endParaRPr lang="es-CO" sz="14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MX" sz="1600" b="0" i="0" u="none" strike="noStrike" dirty="0">
                          <a:solidFill>
                            <a:srgbClr val="000000"/>
                          </a:solidFill>
                          <a:effectLst/>
                          <a:latin typeface="Calibri" panose="020F0502020204030204" pitchFamily="34" charset="0"/>
                        </a:rPr>
                        <a:t>   1</a:t>
                      </a:r>
                      <a:endParaRPr lang="es-CO" sz="16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1600" b="0" i="0" u="none" strike="noStrike" dirty="0">
                          <a:solidFill>
                            <a:srgbClr val="000000"/>
                          </a:solidFill>
                          <a:effectLst/>
                          <a:latin typeface="Calibri"/>
                        </a:rPr>
                        <a:t>  0</a:t>
                      </a:r>
                      <a:endParaRPr lang="es-CO" sz="16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16271310"/>
                  </a:ext>
                </a:extLst>
              </a:tr>
              <a:tr h="261097">
                <a:tc>
                  <a:txBody>
                    <a:bodyPr/>
                    <a:lstStyle/>
                    <a:p>
                      <a:pPr algn="l" fontAlgn="b"/>
                      <a:r>
                        <a:rPr lang="es-MX" sz="1400" b="0" i="0" u="none" strike="noStrike" dirty="0">
                          <a:solidFill>
                            <a:srgbClr val="000000"/>
                          </a:solidFill>
                          <a:effectLst/>
                          <a:latin typeface="Calibri" panose="020F0502020204030204" pitchFamily="34" charset="0"/>
                        </a:rPr>
                        <a:t> Oficina Asesora Jurídica</a:t>
                      </a:r>
                      <a:endParaRPr lang="es-CO" sz="14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MX" sz="1600" b="0" i="0" u="none" strike="noStrike" dirty="0">
                          <a:solidFill>
                            <a:srgbClr val="000000"/>
                          </a:solidFill>
                          <a:effectLst/>
                          <a:latin typeface="Calibri" panose="020F0502020204030204" pitchFamily="34" charset="0"/>
                        </a:rPr>
                        <a:t>   4</a:t>
                      </a:r>
                      <a:endParaRPr lang="es-CO" sz="16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1600" b="0" i="0" u="none" strike="noStrike" dirty="0">
                          <a:solidFill>
                            <a:srgbClr val="000000"/>
                          </a:solidFill>
                          <a:effectLst/>
                          <a:latin typeface="Calibri"/>
                        </a:rPr>
                        <a:t>  4</a:t>
                      </a:r>
                      <a:endParaRPr lang="es-CO" sz="16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54207004"/>
                  </a:ext>
                </a:extLst>
              </a:tr>
              <a:tr h="261097">
                <a:tc>
                  <a:txBody>
                    <a:bodyPr/>
                    <a:lstStyle/>
                    <a:p>
                      <a:pPr algn="l" fontAlgn="b"/>
                      <a:r>
                        <a:rPr lang="es-MX" sz="1400" b="0" i="0" u="none" strike="noStrike" dirty="0">
                          <a:solidFill>
                            <a:srgbClr val="000000"/>
                          </a:solidFill>
                          <a:effectLst/>
                          <a:latin typeface="Calibri" panose="020F0502020204030204" pitchFamily="34" charset="0"/>
                        </a:rPr>
                        <a:t> Oficina Control Interno</a:t>
                      </a:r>
                      <a:endParaRPr lang="es-CO" sz="14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MX" sz="1600" b="0" i="0" u="none" strike="noStrike" dirty="0">
                          <a:solidFill>
                            <a:srgbClr val="000000"/>
                          </a:solidFill>
                          <a:effectLst/>
                          <a:latin typeface="Calibri" panose="020F0502020204030204" pitchFamily="34" charset="0"/>
                        </a:rPr>
                        <a:t>   3</a:t>
                      </a:r>
                      <a:endParaRPr lang="es-CO" sz="16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1600" b="0" i="0" u="none" strike="noStrike" dirty="0">
                          <a:solidFill>
                            <a:srgbClr val="000000"/>
                          </a:solidFill>
                          <a:effectLst/>
                          <a:latin typeface="Calibri"/>
                        </a:rPr>
                        <a:t>  3</a:t>
                      </a:r>
                      <a:endParaRPr lang="es-CO" sz="16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58226126"/>
                  </a:ext>
                </a:extLst>
              </a:tr>
              <a:tr h="261097">
                <a:tc>
                  <a:txBody>
                    <a:bodyPr/>
                    <a:lstStyle/>
                    <a:p>
                      <a:pPr algn="l" fontAlgn="b"/>
                      <a:r>
                        <a:rPr lang="es-MX" sz="1400" b="0" i="0" u="none" strike="noStrike" dirty="0">
                          <a:solidFill>
                            <a:srgbClr val="000000"/>
                          </a:solidFill>
                          <a:effectLst/>
                          <a:latin typeface="Calibri" panose="020F0502020204030204" pitchFamily="34" charset="0"/>
                        </a:rPr>
                        <a:t>Oficina Control Interno Disciplinario</a:t>
                      </a:r>
                      <a:endParaRPr lang="es-CO" sz="14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MX" sz="1600" b="0" i="0" u="none" strike="noStrike" dirty="0">
                          <a:solidFill>
                            <a:srgbClr val="000000"/>
                          </a:solidFill>
                          <a:effectLst/>
                          <a:latin typeface="Calibri" panose="020F0502020204030204" pitchFamily="34" charset="0"/>
                        </a:rPr>
                        <a:t>   3</a:t>
                      </a:r>
                      <a:endParaRPr lang="es-CO" sz="16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1600" b="0" i="0" u="none" strike="noStrike" dirty="0">
                          <a:solidFill>
                            <a:srgbClr val="000000"/>
                          </a:solidFill>
                          <a:effectLst/>
                          <a:latin typeface="Calibri"/>
                        </a:rPr>
                        <a:t>  3</a:t>
                      </a:r>
                      <a:endParaRPr lang="es-CO" sz="16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33752508"/>
                  </a:ext>
                </a:extLst>
              </a:tr>
              <a:tr h="449557">
                <a:tc>
                  <a:txBody>
                    <a:bodyPr/>
                    <a:lstStyle/>
                    <a:p>
                      <a:pPr algn="l" fontAlgn="b"/>
                      <a:r>
                        <a:rPr lang="es-MX" sz="1400" b="0" i="0" u="none" strike="noStrike" dirty="0">
                          <a:solidFill>
                            <a:srgbClr val="000000"/>
                          </a:solidFill>
                          <a:effectLst/>
                          <a:latin typeface="Calibri" panose="020F0502020204030204" pitchFamily="34" charset="0"/>
                        </a:rPr>
                        <a:t>Dirección de Recursos y Herramientas del Sistema  Nacional del Deporte</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1600" b="0" i="0" u="none" strike="noStrike" dirty="0">
                          <a:solidFill>
                            <a:srgbClr val="000000"/>
                          </a:solidFill>
                          <a:effectLst/>
                          <a:latin typeface="Calibri"/>
                        </a:rPr>
                        <a:t>   8</a:t>
                      </a:r>
                      <a:endParaRPr lang="es-CO" sz="16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1600" b="0" i="0" u="none" strike="noStrike" dirty="0">
                          <a:solidFill>
                            <a:srgbClr val="000000"/>
                          </a:solidFill>
                          <a:effectLst/>
                          <a:latin typeface="Calibri"/>
                        </a:rPr>
                        <a:t> 8</a:t>
                      </a:r>
                      <a:endParaRPr lang="es-CO" sz="16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320832">
                <a:tc>
                  <a:txBody>
                    <a:bodyPr/>
                    <a:lstStyle/>
                    <a:p>
                      <a:pPr algn="l" fontAlgn="b"/>
                      <a:r>
                        <a:rPr lang="es-CO" sz="1400" b="0" i="0" u="none" strike="noStrike" dirty="0">
                          <a:solidFill>
                            <a:srgbClr val="000000"/>
                          </a:solidFill>
                          <a:effectLst/>
                          <a:latin typeface="Calibri" panose="020F0502020204030204" pitchFamily="34" charset="0"/>
                        </a:rPr>
                        <a:t>Oficina Asesora de Planeación</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1600" b="0" i="0" u="none" strike="noStrike" dirty="0">
                          <a:solidFill>
                            <a:srgbClr val="000000"/>
                          </a:solidFill>
                          <a:effectLst/>
                          <a:latin typeface="Calibri"/>
                        </a:rPr>
                        <a:t> 13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CO" sz="1600" b="0" i="0" u="none" strike="noStrike" dirty="0">
                          <a:solidFill>
                            <a:srgbClr val="000000"/>
                          </a:solidFill>
                          <a:effectLst/>
                          <a:latin typeface="Calibri"/>
                        </a:rPr>
                        <a:t>12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261097">
                <a:tc>
                  <a:txBody>
                    <a:bodyPr/>
                    <a:lstStyle/>
                    <a:p>
                      <a:pPr algn="l" fontAlgn="b"/>
                      <a:r>
                        <a:rPr lang="es-MX" sz="1400" b="0" i="0" u="none" strike="noStrike" dirty="0">
                          <a:solidFill>
                            <a:srgbClr val="000000"/>
                          </a:solidFill>
                          <a:effectLst/>
                          <a:latin typeface="Calibri" panose="020F0502020204030204" pitchFamily="34" charset="0"/>
                        </a:rPr>
                        <a:t>I</a:t>
                      </a:r>
                      <a:r>
                        <a:rPr lang="es-CO" sz="1400" b="0" i="0" u="none" strike="noStrike" dirty="0">
                          <a:solidFill>
                            <a:srgbClr val="000000"/>
                          </a:solidFill>
                          <a:effectLst/>
                          <a:latin typeface="Calibri" panose="020F0502020204030204" pitchFamily="34" charset="0"/>
                        </a:rPr>
                        <a:t>inspección Vigilancia y Control</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MX" sz="1600" b="0" i="0" u="none" strike="noStrike" dirty="0">
                          <a:solidFill>
                            <a:srgbClr val="000000"/>
                          </a:solidFill>
                          <a:effectLst/>
                          <a:latin typeface="Calibri" panose="020F0502020204030204" pitchFamily="34" charset="0"/>
                        </a:rPr>
                        <a:t>   </a:t>
                      </a:r>
                      <a:r>
                        <a:rPr lang="es-CO" sz="1600" b="0" i="0" u="none" strike="noStrike" dirty="0">
                          <a:solidFill>
                            <a:srgbClr val="000000"/>
                          </a:solidFill>
                          <a:effectLst/>
                          <a:latin typeface="Calibri" panose="020F0502020204030204" pitchFamily="34" charset="0"/>
                        </a:rPr>
                        <a:t>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1600" b="0" i="0" u="none" strike="noStrike" dirty="0">
                          <a:solidFill>
                            <a:srgbClr val="000000"/>
                          </a:solidFill>
                          <a:effectLst/>
                          <a:latin typeface="Calibri" panose="020F0502020204030204" pitchFamily="34" charset="0"/>
                        </a:rPr>
                        <a:t>  7</a:t>
                      </a:r>
                      <a:endParaRPr lang="es-CO" sz="16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261097">
                <a:tc>
                  <a:txBody>
                    <a:bodyPr/>
                    <a:lstStyle/>
                    <a:p>
                      <a:pPr algn="l" fontAlgn="b"/>
                      <a:r>
                        <a:rPr lang="es-CO" sz="1600" b="1" u="none" strike="noStrike" dirty="0">
                          <a:effectLst/>
                        </a:rPr>
                        <a:t>Total general</a:t>
                      </a:r>
                      <a:endParaRPr lang="es-CO" sz="1600" b="1"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1600" b="1" u="none" strike="noStrike" dirty="0">
                          <a:effectLst/>
                        </a:rPr>
                        <a:t>117</a:t>
                      </a:r>
                      <a:endParaRPr lang="es-CO" sz="1600" b="1"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s-ES" sz="1600" b="1" i="0" u="none" strike="noStrike" kern="1200" dirty="0">
                          <a:solidFill>
                            <a:schemeClr val="tx1"/>
                          </a:solidFill>
                          <a:effectLst/>
                          <a:latin typeface="+mn-lt"/>
                          <a:ea typeface="+mn-ea"/>
                          <a:cs typeface="+mn-cs"/>
                        </a:rPr>
                        <a:t>100</a:t>
                      </a:r>
                      <a:endParaRPr lang="es-CO" sz="1600" b="1" i="0" u="none" strike="noStrike" kern="1200" dirty="0">
                        <a:solidFill>
                          <a:schemeClr val="tx1"/>
                        </a:solidFill>
                        <a:effectLst/>
                        <a:latin typeface="+mn-lt"/>
                        <a:ea typeface="+mn-ea"/>
                        <a:cs typeface="+mn-cs"/>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p:sp>
        <p:nvSpPr>
          <p:cNvPr id="11" name="Marcador de contenido 10">
            <a:extLst>
              <a:ext uri="{FF2B5EF4-FFF2-40B4-BE49-F238E27FC236}">
                <a16:creationId xmlns:a16="http://schemas.microsoft.com/office/drawing/2014/main" id="{1AE33002-FB9C-597C-9154-A0BCB8B63F27}"/>
              </a:ext>
            </a:extLst>
          </p:cNvPr>
          <p:cNvSpPr txBox="1">
            <a:spLocks/>
          </p:cNvSpPr>
          <p:nvPr/>
        </p:nvSpPr>
        <p:spPr>
          <a:xfrm>
            <a:off x="0" y="289882"/>
            <a:ext cx="11701246" cy="11617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200"/>
              </a:spcBef>
              <a:spcAft>
                <a:spcPts val="200"/>
              </a:spcAft>
              <a:buFont typeface="Arial" panose="020B0604020202020204" pitchFamily="34" charset="0"/>
              <a:buNone/>
            </a:pPr>
            <a:r>
              <a:rPr lang="es-CO" sz="2400" b="1" dirty="0"/>
              <a:t>SEGUIMIENTO AL PLAN DE ACCIÓN </a:t>
            </a:r>
          </a:p>
          <a:p>
            <a:pPr marL="0" indent="0" algn="ctr">
              <a:lnSpc>
                <a:spcPct val="100000"/>
              </a:lnSpc>
              <a:spcBef>
                <a:spcPts val="200"/>
              </a:spcBef>
              <a:spcAft>
                <a:spcPts val="200"/>
              </a:spcAft>
              <a:buFont typeface="Arial" panose="020B0604020202020204" pitchFamily="34" charset="0"/>
              <a:buNone/>
            </a:pPr>
            <a:r>
              <a:rPr lang="es-CO" sz="2400" b="1" dirty="0"/>
              <a:t>INSTITUCIONAL IV TRIMESTRE</a:t>
            </a:r>
          </a:p>
        </p:txBody>
      </p:sp>
    </p:spTree>
    <p:extLst>
      <p:ext uri="{BB962C8B-B14F-4D97-AF65-F5344CB8AC3E}">
        <p14:creationId xmlns:p14="http://schemas.microsoft.com/office/powerpoint/2010/main" val="5790716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Marcador de contenido 10">
            <a:extLst>
              <a:ext uri="{FF2B5EF4-FFF2-40B4-BE49-F238E27FC236}">
                <a16:creationId xmlns:a16="http://schemas.microsoft.com/office/drawing/2014/main" id="{ECC426F2-3B3C-EF7B-BD5A-CB5B9796193B}"/>
              </a:ext>
            </a:extLst>
          </p:cNvPr>
          <p:cNvSpPr txBox="1">
            <a:spLocks/>
          </p:cNvSpPr>
          <p:nvPr/>
        </p:nvSpPr>
        <p:spPr>
          <a:xfrm>
            <a:off x="3069522" y="737343"/>
            <a:ext cx="11701246" cy="11617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200"/>
              </a:spcBef>
              <a:spcAft>
                <a:spcPts val="200"/>
              </a:spcAft>
              <a:buFont typeface="Arial" panose="020B0604020202020204" pitchFamily="34" charset="0"/>
              <a:buNone/>
            </a:pPr>
            <a:r>
              <a:rPr lang="es-CO" sz="1200" b="1" dirty="0"/>
              <a:t>SEGUIMIENTO AL PLAN DE ACCIÓN </a:t>
            </a:r>
          </a:p>
          <a:p>
            <a:pPr marL="0" indent="0" algn="ctr">
              <a:lnSpc>
                <a:spcPct val="100000"/>
              </a:lnSpc>
              <a:spcBef>
                <a:spcPts val="200"/>
              </a:spcBef>
              <a:spcAft>
                <a:spcPts val="200"/>
              </a:spcAft>
              <a:buFont typeface="Arial" panose="020B0604020202020204" pitchFamily="34" charset="0"/>
              <a:buNone/>
            </a:pPr>
            <a:r>
              <a:rPr lang="es-CO" sz="1200" b="1" dirty="0"/>
              <a:t>INSTITUCIONAL IV TRIMESTRE</a:t>
            </a:r>
          </a:p>
        </p:txBody>
      </p:sp>
      <p:sp>
        <p:nvSpPr>
          <p:cNvPr id="3" name="Título 1">
            <a:extLst>
              <a:ext uri="{FF2B5EF4-FFF2-40B4-BE49-F238E27FC236}">
                <a16:creationId xmlns:a16="http://schemas.microsoft.com/office/drawing/2014/main" id="{7B42997B-99D6-E3CE-9E79-56B50AE6FC9B}"/>
              </a:ext>
            </a:extLst>
          </p:cNvPr>
          <p:cNvSpPr txBox="1">
            <a:spLocks/>
          </p:cNvSpPr>
          <p:nvPr/>
        </p:nvSpPr>
        <p:spPr>
          <a:xfrm>
            <a:off x="3702804" y="539117"/>
            <a:ext cx="4314274" cy="8994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CO" sz="2400"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DESPACHO MINISTRA </a:t>
            </a:r>
            <a:endParaRPr lang="es-CO" sz="2400" b="1" dirty="0"/>
          </a:p>
        </p:txBody>
      </p:sp>
      <p:sp>
        <p:nvSpPr>
          <p:cNvPr id="6" name="Marcador de contenido 10">
            <a:extLst>
              <a:ext uri="{FF2B5EF4-FFF2-40B4-BE49-F238E27FC236}">
                <a16:creationId xmlns:a16="http://schemas.microsoft.com/office/drawing/2014/main" id="{400780D7-F8C1-D3B2-48F7-254F251FD080}"/>
              </a:ext>
            </a:extLst>
          </p:cNvPr>
          <p:cNvSpPr>
            <a:spLocks noGrp="1"/>
          </p:cNvSpPr>
          <p:nvPr>
            <p:ph idx="1"/>
          </p:nvPr>
        </p:nvSpPr>
        <p:spPr>
          <a:xfrm>
            <a:off x="1361810" y="1667370"/>
            <a:ext cx="5085764" cy="1983883"/>
          </a:xfrm>
        </p:spPr>
        <p:txBody>
          <a:bodyPr>
            <a:normAutofit lnSpcReduction="10000"/>
          </a:bodyPr>
          <a:lstStyle/>
          <a:p>
            <a:pPr marL="0" indent="0" algn="just">
              <a:lnSpc>
                <a:spcPct val="107000"/>
              </a:lnSpc>
              <a:spcAft>
                <a:spcPts val="800"/>
              </a:spcAft>
              <a:buNone/>
            </a:pPr>
            <a:r>
              <a:rPr lang="es-MX" sz="1600" dirty="0"/>
              <a:t>Para el Cuarto Trimestre, las dependencias adscritas al Despacho del Ministro llegaron al </a:t>
            </a:r>
            <a:r>
              <a:rPr lang="es-MX" sz="1600" b="1" dirty="0"/>
              <a:t> 139 %</a:t>
            </a:r>
            <a:r>
              <a:rPr lang="es-MX" sz="1600" dirty="0"/>
              <a:t> del promedio de avance real de los planes de acción. En la siguiente diapositiva se muestra el detalle por cada dependencia. </a:t>
            </a:r>
          </a:p>
          <a:p>
            <a:pPr marL="0" indent="0" algn="just">
              <a:lnSpc>
                <a:spcPct val="107000"/>
              </a:lnSpc>
              <a:spcAft>
                <a:spcPts val="800"/>
              </a:spcAft>
              <a:buNone/>
            </a:pPr>
            <a:r>
              <a:rPr lang="es-MX" sz="1600" dirty="0"/>
              <a:t>Los 3 planes de acción del Despacho de la Ministra, están distribuidos  así: </a:t>
            </a:r>
          </a:p>
          <a:p>
            <a:pPr algn="just">
              <a:lnSpc>
                <a:spcPct val="107000"/>
              </a:lnSpc>
              <a:spcAft>
                <a:spcPts val="800"/>
              </a:spcAft>
            </a:pPr>
            <a:endParaRPr lang="es-MX" sz="1600" dirty="0"/>
          </a:p>
        </p:txBody>
      </p:sp>
      <p:sp>
        <p:nvSpPr>
          <p:cNvPr id="7" name="Marcador de contenido 10">
            <a:extLst>
              <a:ext uri="{FF2B5EF4-FFF2-40B4-BE49-F238E27FC236}">
                <a16:creationId xmlns:a16="http://schemas.microsoft.com/office/drawing/2014/main" id="{95D48A09-3CE6-F7D1-52E3-AA46E5F12375}"/>
              </a:ext>
            </a:extLst>
          </p:cNvPr>
          <p:cNvSpPr txBox="1">
            <a:spLocks/>
          </p:cNvSpPr>
          <p:nvPr/>
        </p:nvSpPr>
        <p:spPr>
          <a:xfrm>
            <a:off x="5784185" y="1810683"/>
            <a:ext cx="5561566" cy="128600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07000"/>
              </a:lnSpc>
              <a:spcAft>
                <a:spcPts val="800"/>
              </a:spcAft>
            </a:pPr>
            <a:endParaRPr lang="es-MX" sz="1600" dirty="0"/>
          </a:p>
        </p:txBody>
      </p:sp>
      <p:graphicFrame>
        <p:nvGraphicFramePr>
          <p:cNvPr id="9" name="Tabla 8">
            <a:extLst>
              <a:ext uri="{FF2B5EF4-FFF2-40B4-BE49-F238E27FC236}">
                <a16:creationId xmlns:a16="http://schemas.microsoft.com/office/drawing/2014/main" id="{01528334-AA77-0E89-46C5-17DA8E2AE48C}"/>
              </a:ext>
            </a:extLst>
          </p:cNvPr>
          <p:cNvGraphicFramePr>
            <a:graphicFrameLocks noGrp="1"/>
          </p:cNvGraphicFramePr>
          <p:nvPr>
            <p:extLst>
              <p:ext uri="{D42A27DB-BD31-4B8C-83A1-F6EECF244321}">
                <p14:modId xmlns:p14="http://schemas.microsoft.com/office/powerpoint/2010/main" val="2290262624"/>
              </p:ext>
            </p:extLst>
          </p:nvPr>
        </p:nvGraphicFramePr>
        <p:xfrm>
          <a:off x="1134746" y="4244266"/>
          <a:ext cx="10354440" cy="1917223"/>
        </p:xfrm>
        <a:graphic>
          <a:graphicData uri="http://schemas.openxmlformats.org/drawingml/2006/table">
            <a:tbl>
              <a:tblPr/>
              <a:tblGrid>
                <a:gridCol w="4227349">
                  <a:extLst>
                    <a:ext uri="{9D8B030D-6E8A-4147-A177-3AD203B41FA5}">
                      <a16:colId xmlns:a16="http://schemas.microsoft.com/office/drawing/2014/main" val="1133384474"/>
                    </a:ext>
                  </a:extLst>
                </a:gridCol>
                <a:gridCol w="3830350">
                  <a:extLst>
                    <a:ext uri="{9D8B030D-6E8A-4147-A177-3AD203B41FA5}">
                      <a16:colId xmlns:a16="http://schemas.microsoft.com/office/drawing/2014/main" val="30029793"/>
                    </a:ext>
                  </a:extLst>
                </a:gridCol>
                <a:gridCol w="2296741">
                  <a:extLst>
                    <a:ext uri="{9D8B030D-6E8A-4147-A177-3AD203B41FA5}">
                      <a16:colId xmlns:a16="http://schemas.microsoft.com/office/drawing/2014/main" val="1817707033"/>
                    </a:ext>
                  </a:extLst>
                </a:gridCol>
              </a:tblGrid>
              <a:tr h="291543">
                <a:tc>
                  <a:txBody>
                    <a:bodyPr/>
                    <a:lstStyle/>
                    <a:p>
                      <a:pPr algn="ctr" fontAlgn="ctr"/>
                      <a:r>
                        <a:rPr lang="es-CO" sz="1200" b="1" i="0" u="none" strike="noStrike" dirty="0">
                          <a:solidFill>
                            <a:srgbClr val="000000"/>
                          </a:solidFill>
                          <a:effectLst/>
                          <a:latin typeface="Calibri" panose="020F0502020204030204" pitchFamily="34" charset="0"/>
                        </a:rPr>
                        <a:t>Área / GIT</a:t>
                      </a: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ctr"/>
                      <a:r>
                        <a:rPr lang="es-CO" sz="1200" b="1" i="0" u="none" strike="noStrike" dirty="0">
                          <a:solidFill>
                            <a:srgbClr val="000000"/>
                          </a:solidFill>
                          <a:effectLst/>
                          <a:latin typeface="Calibri" panose="020F0502020204030204" pitchFamily="34" charset="0"/>
                        </a:rPr>
                        <a:t>Plan de Acción</a:t>
                      </a: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ctr"/>
                      <a:r>
                        <a:rPr lang="es-CO" sz="1200" b="1" i="0" u="none" strike="noStrike" dirty="0">
                          <a:solidFill>
                            <a:srgbClr val="000000"/>
                          </a:solidFill>
                          <a:effectLst/>
                          <a:latin typeface="Calibri" panose="020F0502020204030204" pitchFamily="34" charset="0"/>
                        </a:rPr>
                        <a:t>% de avance</a:t>
                      </a: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3551073045"/>
                  </a:ext>
                </a:extLst>
              </a:tr>
              <a:tr h="328339">
                <a:tc>
                  <a:txBody>
                    <a:bodyPr/>
                    <a:lstStyle/>
                    <a:p>
                      <a:pPr algn="l" fontAlgn="b"/>
                      <a:r>
                        <a:rPr lang="es-CO" sz="1100" b="0" i="0" u="none" strike="noStrike" dirty="0">
                          <a:solidFill>
                            <a:srgbClr val="000000"/>
                          </a:solidFill>
                          <a:effectLst/>
                          <a:latin typeface="Calibri" panose="020F0502020204030204" pitchFamily="34" charset="0"/>
                        </a:rPr>
                        <a:t>G.I.T. Comunicaciones</a:t>
                      </a:r>
                    </a:p>
                  </a:txBody>
                  <a:tcPr marL="9525" marR="9525" marT="95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MX" sz="1100" b="0" i="0" u="none" strike="noStrike" kern="1200" dirty="0">
                          <a:solidFill>
                            <a:srgbClr val="000000"/>
                          </a:solidFill>
                          <a:effectLst/>
                          <a:latin typeface="Calibri" panose="020F0502020204030204" pitchFamily="34" charset="0"/>
                          <a:ea typeface="+mn-ea"/>
                          <a:cs typeface="+mn-cs"/>
                        </a:rPr>
                        <a:t>Apoyo al fortalecimiento del sector a nivel nacional </a:t>
                      </a:r>
                      <a:endParaRPr lang="es-CO" sz="1100" b="0" i="0" u="none" strike="noStrike" dirty="0">
                        <a:solidFill>
                          <a:srgbClr val="000000"/>
                        </a:solidFill>
                        <a:effectLst/>
                        <a:latin typeface="Calibri" panose="020F0502020204030204" pitchFamily="34" charset="0"/>
                      </a:endParaRPr>
                    </a:p>
                  </a:txBody>
                  <a:tcPr marL="9525" marR="9525" marT="95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100" b="0" i="0" u="none" strike="noStrike" dirty="0">
                          <a:solidFill>
                            <a:srgbClr val="000000"/>
                          </a:solidFill>
                          <a:effectLst/>
                          <a:latin typeface="Calibri" panose="020F0502020204030204" pitchFamily="34" charset="0"/>
                        </a:rPr>
                        <a:t>145%</a:t>
                      </a: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43089730"/>
                  </a:ext>
                </a:extLst>
              </a:tr>
              <a:tr h="272884">
                <a:tc>
                  <a:txBody>
                    <a:bodyPr/>
                    <a:lstStyle/>
                    <a:p>
                      <a:pPr algn="l" fontAlgn="b"/>
                      <a:r>
                        <a:rPr lang="es-CO" sz="1100" b="0" i="0" u="none" strike="noStrike" dirty="0">
                          <a:solidFill>
                            <a:srgbClr val="000000"/>
                          </a:solidFill>
                          <a:effectLst/>
                          <a:latin typeface="Calibri" panose="020F0502020204030204" pitchFamily="34" charset="0"/>
                        </a:rPr>
                        <a:t>G.I.T. Organización Nacional Antidopaje </a:t>
                      </a:r>
                    </a:p>
                  </a:txBody>
                  <a:tcPr marL="9525" marR="9525" marT="95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MX" sz="1100" b="0" i="0" u="none" strike="noStrike" kern="1200" dirty="0">
                          <a:solidFill>
                            <a:srgbClr val="000000"/>
                          </a:solidFill>
                          <a:effectLst/>
                          <a:latin typeface="Calibri" panose="020F0502020204030204" pitchFamily="34" charset="0"/>
                          <a:ea typeface="+mn-ea"/>
                          <a:cs typeface="+mn-cs"/>
                        </a:rPr>
                        <a:t>Apoyo al programa de control dopaje nacional</a:t>
                      </a:r>
                      <a:endParaRPr lang="es-CO" sz="1100" b="0" i="0" u="none" strike="noStrike" dirty="0">
                        <a:solidFill>
                          <a:srgbClr val="000000"/>
                        </a:solidFill>
                        <a:effectLst/>
                        <a:latin typeface="Calibri" panose="020F0502020204030204" pitchFamily="34" charset="0"/>
                      </a:endParaRPr>
                    </a:p>
                  </a:txBody>
                  <a:tcPr marL="9525" marR="9525" marT="95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100" b="0" i="0" u="none" strike="noStrike" dirty="0">
                          <a:solidFill>
                            <a:srgbClr val="000000"/>
                          </a:solidFill>
                          <a:effectLst/>
                          <a:latin typeface="Calibri" panose="020F0502020204030204" pitchFamily="34" charset="0"/>
                        </a:rPr>
                        <a:t>173%</a:t>
                      </a: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47088292"/>
                  </a:ext>
                </a:extLst>
              </a:tr>
              <a:tr h="478132">
                <a:tc>
                  <a:txBody>
                    <a:bodyPr/>
                    <a:lstStyle/>
                    <a:p>
                      <a:pPr algn="l" fontAlgn="b"/>
                      <a:r>
                        <a:rPr lang="es-CO" sz="1100" b="0" i="0" u="none" strike="noStrike" dirty="0">
                          <a:solidFill>
                            <a:srgbClr val="000000"/>
                          </a:solidFill>
                          <a:effectLst/>
                          <a:latin typeface="Calibri" panose="020F0502020204030204" pitchFamily="34" charset="0"/>
                        </a:rPr>
                        <a:t>Oficina Cooperación Internacional</a:t>
                      </a:r>
                    </a:p>
                  </a:txBody>
                  <a:tcPr marL="9525" marR="9525" marT="95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s-CO" sz="1100" b="0" i="0" u="none" strike="noStrike" dirty="0">
                          <a:solidFill>
                            <a:srgbClr val="000000"/>
                          </a:solidFill>
                          <a:effectLst/>
                          <a:latin typeface="Calibri" panose="020F0502020204030204" pitchFamily="34" charset="0"/>
                        </a:rPr>
                        <a:t>Asistencia a la cooperación internacional del sector a nivel nacional.</a:t>
                      </a:r>
                    </a:p>
                  </a:txBody>
                  <a:tcPr marL="9525" marR="9525" marT="95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100" b="0" i="0" u="none" strike="noStrike" dirty="0">
                          <a:solidFill>
                            <a:srgbClr val="000000"/>
                          </a:solidFill>
                          <a:effectLst/>
                          <a:latin typeface="Calibri" panose="020F0502020204030204" pitchFamily="34" charset="0"/>
                        </a:rPr>
                        <a:t>100%</a:t>
                      </a: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88621713"/>
                  </a:ext>
                </a:extLst>
              </a:tr>
              <a:tr h="546325">
                <a:tc>
                  <a:txBody>
                    <a:bodyPr/>
                    <a:lstStyle/>
                    <a:p>
                      <a:pPr algn="l" fontAlgn="b"/>
                      <a:endParaRPr lang="es-CO" sz="1050" b="0" i="0" u="none" strike="noStrike" dirty="0">
                        <a:solidFill>
                          <a:srgbClr val="000000"/>
                        </a:solidFill>
                        <a:effectLst/>
                        <a:latin typeface="Calibri" panose="020F0502020204030204" pitchFamily="34" charset="0"/>
                      </a:endParaRPr>
                    </a:p>
                  </a:txBody>
                  <a:tcPr marL="9525" marR="9525" marT="95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s-CO" sz="1200" b="1" i="0" u="none" strike="noStrike" dirty="0">
                          <a:solidFill>
                            <a:srgbClr val="000000"/>
                          </a:solidFill>
                          <a:effectLst/>
                          <a:latin typeface="Calibri" panose="020F0502020204030204" pitchFamily="34" charset="0"/>
                        </a:rPr>
                        <a:t>Promedio Total general</a:t>
                      </a:r>
                    </a:p>
                    <a:p>
                      <a:pPr algn="l" fontAlgn="b"/>
                      <a:endParaRPr lang="es-CO" sz="1200" b="1" i="0" u="none" strike="noStrike" dirty="0">
                        <a:solidFill>
                          <a:srgbClr val="000000"/>
                        </a:solidFill>
                        <a:effectLst/>
                        <a:latin typeface="Calibri" panose="020F0502020204030204" pitchFamily="34" charset="0"/>
                      </a:endParaRPr>
                    </a:p>
                  </a:txBody>
                  <a:tcPr marL="9525" marR="9525" marT="95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s-CO" sz="1200" b="1" i="0" u="none" strike="noStrike" dirty="0">
                          <a:solidFill>
                            <a:srgbClr val="000000"/>
                          </a:solidFill>
                          <a:effectLst/>
                          <a:latin typeface="Calibri" panose="020F0502020204030204" pitchFamily="34" charset="0"/>
                        </a:rPr>
                        <a:t>  139 %</a:t>
                      </a:r>
                    </a:p>
                    <a:p>
                      <a:pPr algn="ctr" fontAlgn="ctr"/>
                      <a:endParaRPr lang="es-CO" sz="1200" b="1" i="0" u="none" strike="noStrike" dirty="0">
                        <a:solidFill>
                          <a:srgbClr val="000000"/>
                        </a:solidFill>
                        <a:effectLst/>
                        <a:latin typeface="Calibri" panose="020F0502020204030204" pitchFamily="34" charset="0"/>
                      </a:endParaRP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20617811"/>
                  </a:ext>
                </a:extLst>
              </a:tr>
            </a:tbl>
          </a:graphicData>
        </a:graphic>
      </p:graphicFrame>
      <p:sp>
        <p:nvSpPr>
          <p:cNvPr id="10" name="Arco de bloque 9">
            <a:extLst>
              <a:ext uri="{FF2B5EF4-FFF2-40B4-BE49-F238E27FC236}">
                <a16:creationId xmlns:a16="http://schemas.microsoft.com/office/drawing/2014/main" id="{D5A6B615-227E-2D7A-EDD2-3C01ED17BFDC}"/>
              </a:ext>
            </a:extLst>
          </p:cNvPr>
          <p:cNvSpPr/>
          <p:nvPr/>
        </p:nvSpPr>
        <p:spPr>
          <a:xfrm flipH="1">
            <a:off x="7174913" y="1450262"/>
            <a:ext cx="4314273" cy="4339132"/>
          </a:xfrm>
          <a:prstGeom prst="blockArc">
            <a:avLst>
              <a:gd name="adj1" fmla="val 10792854"/>
              <a:gd name="adj2" fmla="val 21564761"/>
              <a:gd name="adj3" fmla="val 10917"/>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4" name="Arco de bloque 3">
            <a:extLst>
              <a:ext uri="{FF2B5EF4-FFF2-40B4-BE49-F238E27FC236}">
                <a16:creationId xmlns:a16="http://schemas.microsoft.com/office/drawing/2014/main" id="{98677D30-6AB2-1051-F59B-CFBECB9BADE3}"/>
              </a:ext>
            </a:extLst>
          </p:cNvPr>
          <p:cNvSpPr/>
          <p:nvPr/>
        </p:nvSpPr>
        <p:spPr>
          <a:xfrm flipH="1">
            <a:off x="7174913" y="1450262"/>
            <a:ext cx="4317959" cy="4426857"/>
          </a:xfrm>
          <a:prstGeom prst="blockArc">
            <a:avLst>
              <a:gd name="adj1" fmla="val 10849525"/>
              <a:gd name="adj2" fmla="val 21486961"/>
              <a:gd name="adj3" fmla="val 10599"/>
            </a:avLst>
          </a:prstGeom>
          <a:no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5" name="CuadroTexto 4">
            <a:extLst>
              <a:ext uri="{FF2B5EF4-FFF2-40B4-BE49-F238E27FC236}">
                <a16:creationId xmlns:a16="http://schemas.microsoft.com/office/drawing/2014/main" id="{5B6766E6-A9A8-351A-1F82-E87B12ED5819}"/>
              </a:ext>
            </a:extLst>
          </p:cNvPr>
          <p:cNvSpPr txBox="1"/>
          <p:nvPr/>
        </p:nvSpPr>
        <p:spPr>
          <a:xfrm>
            <a:off x="8646438" y="2659311"/>
            <a:ext cx="1371222" cy="523220"/>
          </a:xfrm>
          <a:prstGeom prst="rect">
            <a:avLst/>
          </a:prstGeom>
          <a:noFill/>
        </p:spPr>
        <p:txBody>
          <a:bodyPr wrap="square" rtlCol="0">
            <a:spAutoFit/>
          </a:bodyPr>
          <a:lstStyle/>
          <a:p>
            <a:pPr algn="ctr"/>
            <a:r>
              <a:rPr lang="es-MX" sz="2800" b="1" dirty="0">
                <a:latin typeface="+mj-lt"/>
              </a:rPr>
              <a:t>139%</a:t>
            </a:r>
            <a:endParaRPr lang="es-CO" sz="2800" b="1" dirty="0">
              <a:latin typeface="+mj-lt"/>
            </a:endParaRPr>
          </a:p>
        </p:txBody>
      </p:sp>
      <p:sp>
        <p:nvSpPr>
          <p:cNvPr id="12" name="CuadroTexto 11">
            <a:extLst>
              <a:ext uri="{FF2B5EF4-FFF2-40B4-BE49-F238E27FC236}">
                <a16:creationId xmlns:a16="http://schemas.microsoft.com/office/drawing/2014/main" id="{097A5769-F623-BE6A-D5D5-42320C086AE9}"/>
              </a:ext>
            </a:extLst>
          </p:cNvPr>
          <p:cNvSpPr txBox="1"/>
          <p:nvPr/>
        </p:nvSpPr>
        <p:spPr>
          <a:xfrm>
            <a:off x="8007194" y="3195494"/>
            <a:ext cx="2822996" cy="523220"/>
          </a:xfrm>
          <a:prstGeom prst="rect">
            <a:avLst/>
          </a:prstGeom>
          <a:noFill/>
        </p:spPr>
        <p:txBody>
          <a:bodyPr wrap="square" rtlCol="0">
            <a:spAutoFit/>
          </a:bodyPr>
          <a:lstStyle/>
          <a:p>
            <a:pPr algn="ctr"/>
            <a:r>
              <a:rPr lang="es-MX" sz="2800" b="1" dirty="0">
                <a:solidFill>
                  <a:schemeClr val="tx1">
                    <a:lumMod val="65000"/>
                    <a:lumOff val="35000"/>
                  </a:schemeClr>
                </a:solidFill>
                <a:latin typeface="+mj-lt"/>
              </a:rPr>
              <a:t>% de Avance </a:t>
            </a:r>
            <a:endParaRPr lang="es-CO" sz="2800" b="1" dirty="0">
              <a:solidFill>
                <a:schemeClr val="tx1">
                  <a:lumMod val="65000"/>
                  <a:lumOff val="35000"/>
                </a:schemeClr>
              </a:solidFill>
              <a:latin typeface="+mj-lt"/>
            </a:endParaRPr>
          </a:p>
        </p:txBody>
      </p:sp>
    </p:spTree>
    <p:extLst>
      <p:ext uri="{BB962C8B-B14F-4D97-AF65-F5344CB8AC3E}">
        <p14:creationId xmlns:p14="http://schemas.microsoft.com/office/powerpoint/2010/main" val="22102931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Marcador de contenido 10">
            <a:extLst>
              <a:ext uri="{FF2B5EF4-FFF2-40B4-BE49-F238E27FC236}">
                <a16:creationId xmlns:a16="http://schemas.microsoft.com/office/drawing/2014/main" id="{ECC426F2-3B3C-EF7B-BD5A-CB5B9796193B}"/>
              </a:ext>
            </a:extLst>
          </p:cNvPr>
          <p:cNvSpPr txBox="1">
            <a:spLocks/>
          </p:cNvSpPr>
          <p:nvPr/>
        </p:nvSpPr>
        <p:spPr>
          <a:xfrm>
            <a:off x="3306984" y="447646"/>
            <a:ext cx="11701246" cy="11617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200"/>
              </a:spcBef>
              <a:spcAft>
                <a:spcPts val="200"/>
              </a:spcAft>
              <a:buClrTx/>
              <a:buSzTx/>
              <a:buFont typeface="Arial" panose="020B0604020202020204" pitchFamily="34" charset="0"/>
              <a:buNone/>
              <a:tabLst/>
              <a:defRPr/>
            </a:pPr>
            <a:r>
              <a:rPr kumimoji="0" lang="es-CO" sz="1200" b="1" i="0" u="none" strike="noStrike" kern="1200" cap="none" spc="0" normalizeH="0" baseline="0" noProof="0" dirty="0">
                <a:ln>
                  <a:noFill/>
                </a:ln>
                <a:solidFill>
                  <a:prstClr val="black"/>
                </a:solidFill>
                <a:effectLst/>
                <a:uLnTx/>
                <a:uFillTx/>
                <a:latin typeface="Calibri" panose="020F0502020204030204"/>
                <a:ea typeface="+mn-ea"/>
                <a:cs typeface="+mn-cs"/>
              </a:rPr>
              <a:t>SEGUIMIENTO AL PLAN DE ACCIÓN </a:t>
            </a:r>
          </a:p>
          <a:p>
            <a:pPr marL="0" marR="0" lvl="0" indent="0" algn="ctr" defTabSz="914400" rtl="0" eaLnBrk="1" fontAlgn="auto" latinLnBrk="0" hangingPunct="1">
              <a:lnSpc>
                <a:spcPct val="100000"/>
              </a:lnSpc>
              <a:spcBef>
                <a:spcPts val="200"/>
              </a:spcBef>
              <a:spcAft>
                <a:spcPts val="200"/>
              </a:spcAft>
              <a:buClrTx/>
              <a:buSzTx/>
              <a:buFont typeface="Arial" panose="020B0604020202020204" pitchFamily="34" charset="0"/>
              <a:buNone/>
              <a:tabLst/>
              <a:defRPr/>
            </a:pPr>
            <a:r>
              <a:rPr kumimoji="0" lang="es-CO" sz="1200" b="1" i="0" u="none" strike="noStrike" kern="1200" cap="none" spc="0" normalizeH="0" baseline="0" noProof="0" dirty="0">
                <a:ln>
                  <a:noFill/>
                </a:ln>
                <a:solidFill>
                  <a:prstClr val="black"/>
                </a:solidFill>
                <a:effectLst/>
                <a:uLnTx/>
                <a:uFillTx/>
                <a:latin typeface="Calibri" panose="020F0502020204030204"/>
                <a:ea typeface="+mn-ea"/>
                <a:cs typeface="+mn-cs"/>
              </a:rPr>
              <a:t>INSTITUCIONAL IV TRIMESTRE</a:t>
            </a:r>
          </a:p>
        </p:txBody>
      </p:sp>
      <p:sp>
        <p:nvSpPr>
          <p:cNvPr id="3" name="Título 1">
            <a:extLst>
              <a:ext uri="{FF2B5EF4-FFF2-40B4-BE49-F238E27FC236}">
                <a16:creationId xmlns:a16="http://schemas.microsoft.com/office/drawing/2014/main" id="{7B42997B-99D6-E3CE-9E79-56B50AE6FC9B}"/>
              </a:ext>
            </a:extLst>
          </p:cNvPr>
          <p:cNvSpPr txBox="1">
            <a:spLocks/>
          </p:cNvSpPr>
          <p:nvPr/>
        </p:nvSpPr>
        <p:spPr>
          <a:xfrm>
            <a:off x="3763355" y="341261"/>
            <a:ext cx="4314274" cy="8994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s-CO" sz="2400" b="1"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Times New Roman" panose="02020603050405020304" pitchFamily="18" charset="0"/>
              </a:rPr>
              <a:t>DESPACHO MINISTRA</a:t>
            </a:r>
            <a:endParaRPr kumimoji="0" lang="es-CO" sz="2400" b="1"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graphicFrame>
        <p:nvGraphicFramePr>
          <p:cNvPr id="17" name="Tabla 16"/>
          <p:cNvGraphicFramePr>
            <a:graphicFrameLocks noGrp="1"/>
          </p:cNvGraphicFramePr>
          <p:nvPr>
            <p:extLst>
              <p:ext uri="{D42A27DB-BD31-4B8C-83A1-F6EECF244321}">
                <p14:modId xmlns:p14="http://schemas.microsoft.com/office/powerpoint/2010/main" val="3854219845"/>
              </p:ext>
            </p:extLst>
          </p:nvPr>
        </p:nvGraphicFramePr>
        <p:xfrm>
          <a:off x="4275667" y="1439226"/>
          <a:ext cx="6668254" cy="190500"/>
        </p:xfrm>
        <a:graphic>
          <a:graphicData uri="http://schemas.openxmlformats.org/drawingml/2006/table">
            <a:tbl>
              <a:tblPr firstRow="1" firstCol="1" bandRow="1"/>
              <a:tblGrid>
                <a:gridCol w="1862666">
                  <a:extLst>
                    <a:ext uri="{9D8B030D-6E8A-4147-A177-3AD203B41FA5}">
                      <a16:colId xmlns:a16="http://schemas.microsoft.com/office/drawing/2014/main" val="325368306"/>
                    </a:ext>
                  </a:extLst>
                </a:gridCol>
                <a:gridCol w="1862667">
                  <a:extLst>
                    <a:ext uri="{9D8B030D-6E8A-4147-A177-3AD203B41FA5}">
                      <a16:colId xmlns:a16="http://schemas.microsoft.com/office/drawing/2014/main" val="3940555080"/>
                    </a:ext>
                  </a:extLst>
                </a:gridCol>
                <a:gridCol w="1363133">
                  <a:extLst>
                    <a:ext uri="{9D8B030D-6E8A-4147-A177-3AD203B41FA5}">
                      <a16:colId xmlns:a16="http://schemas.microsoft.com/office/drawing/2014/main" val="390071544"/>
                    </a:ext>
                  </a:extLst>
                </a:gridCol>
                <a:gridCol w="1579788">
                  <a:extLst>
                    <a:ext uri="{9D8B030D-6E8A-4147-A177-3AD203B41FA5}">
                      <a16:colId xmlns:a16="http://schemas.microsoft.com/office/drawing/2014/main" val="2108749774"/>
                    </a:ext>
                  </a:extLst>
                </a:gridCol>
              </a:tblGrid>
              <a:tr h="152077">
                <a:tc>
                  <a:txBody>
                    <a:bodyPr/>
                    <a:lstStyle/>
                    <a:p>
                      <a:pPr algn="ctr">
                        <a:lnSpc>
                          <a:spcPct val="107000"/>
                        </a:lnSpc>
                        <a:spcAft>
                          <a:spcPts val="0"/>
                        </a:spcAft>
                      </a:pPr>
                      <a:r>
                        <a:rPr lang="es-CO" sz="11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Indicador</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100" b="1" dirty="0">
                          <a:effectLst/>
                          <a:latin typeface="Calibri" panose="020F0502020204030204" pitchFamily="34" charset="0"/>
                          <a:ea typeface="Calibri" panose="020F0502020204030204" pitchFamily="34" charset="0"/>
                          <a:cs typeface="Calibri" panose="020F0502020204030204" pitchFamily="34" charset="0"/>
                        </a:rPr>
                        <a:t>Meta 2023</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100" b="1" dirty="0">
                          <a:effectLst/>
                          <a:latin typeface="Calibri" panose="020F0502020204030204" pitchFamily="34" charset="0"/>
                          <a:ea typeface="Calibri" panose="020F0502020204030204" pitchFamily="34" charset="0"/>
                          <a:cs typeface="Calibri" panose="020F0502020204030204" pitchFamily="34" charset="0"/>
                        </a:rPr>
                        <a:t>Avance Cuantitativo</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1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Promedio</a:t>
                      </a:r>
                      <a:r>
                        <a:rPr lang="es-CO" sz="1100" b="1" baseline="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145 %</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extLst>
                  <a:ext uri="{0D108BD9-81ED-4DB2-BD59-A6C34878D82A}">
                    <a16:rowId xmlns:a16="http://schemas.microsoft.com/office/drawing/2014/main" val="14138221"/>
                  </a:ext>
                </a:extLst>
              </a:tr>
            </a:tbl>
          </a:graphicData>
        </a:graphic>
      </p:graphicFrame>
      <p:graphicFrame>
        <p:nvGraphicFramePr>
          <p:cNvPr id="4" name="Tabla 3"/>
          <p:cNvGraphicFramePr>
            <a:graphicFrameLocks noGrp="1"/>
          </p:cNvGraphicFramePr>
          <p:nvPr>
            <p:extLst>
              <p:ext uri="{D42A27DB-BD31-4B8C-83A1-F6EECF244321}">
                <p14:modId xmlns:p14="http://schemas.microsoft.com/office/powerpoint/2010/main" val="151231614"/>
              </p:ext>
            </p:extLst>
          </p:nvPr>
        </p:nvGraphicFramePr>
        <p:xfrm>
          <a:off x="2434921" y="1742077"/>
          <a:ext cx="8509000" cy="680085"/>
        </p:xfrm>
        <a:graphic>
          <a:graphicData uri="http://schemas.openxmlformats.org/drawingml/2006/table">
            <a:tbl>
              <a:tblPr>
                <a:tableStyleId>{5C22544A-7EE6-4342-B048-85BDC9FD1C3A}</a:tableStyleId>
              </a:tblPr>
              <a:tblGrid>
                <a:gridCol w="1854607">
                  <a:extLst>
                    <a:ext uri="{9D8B030D-6E8A-4147-A177-3AD203B41FA5}">
                      <a16:colId xmlns:a16="http://schemas.microsoft.com/office/drawing/2014/main" val="2329849350"/>
                    </a:ext>
                  </a:extLst>
                </a:gridCol>
                <a:gridCol w="1854607">
                  <a:extLst>
                    <a:ext uri="{9D8B030D-6E8A-4147-A177-3AD203B41FA5}">
                      <a16:colId xmlns:a16="http://schemas.microsoft.com/office/drawing/2014/main" val="36077756"/>
                    </a:ext>
                  </a:extLst>
                </a:gridCol>
                <a:gridCol w="1854607">
                  <a:extLst>
                    <a:ext uri="{9D8B030D-6E8A-4147-A177-3AD203B41FA5}">
                      <a16:colId xmlns:a16="http://schemas.microsoft.com/office/drawing/2014/main" val="4031279658"/>
                    </a:ext>
                  </a:extLst>
                </a:gridCol>
                <a:gridCol w="1360045">
                  <a:extLst>
                    <a:ext uri="{9D8B030D-6E8A-4147-A177-3AD203B41FA5}">
                      <a16:colId xmlns:a16="http://schemas.microsoft.com/office/drawing/2014/main" val="495420069"/>
                    </a:ext>
                  </a:extLst>
                </a:gridCol>
                <a:gridCol w="1585134">
                  <a:extLst>
                    <a:ext uri="{9D8B030D-6E8A-4147-A177-3AD203B41FA5}">
                      <a16:colId xmlns:a16="http://schemas.microsoft.com/office/drawing/2014/main" val="951353536"/>
                    </a:ext>
                  </a:extLst>
                </a:gridCol>
              </a:tblGrid>
              <a:tr h="289983">
                <a:tc rowSpan="2">
                  <a:txBody>
                    <a:bodyPr/>
                    <a:lstStyle/>
                    <a:p>
                      <a:pPr algn="ctr" fontAlgn="ctr"/>
                      <a:endParaRPr lang="es-CO" sz="1100" b="1" u="none" strike="noStrike" dirty="0">
                        <a:effectLst/>
                        <a:latin typeface="+mn-lt"/>
                      </a:endParaRPr>
                    </a:p>
                    <a:p>
                      <a:pPr algn="ctr" fontAlgn="ctr"/>
                      <a:endParaRPr lang="es-CO" sz="1100" b="1" u="none" strike="noStrike" dirty="0">
                        <a:effectLst/>
                        <a:latin typeface="+mn-lt"/>
                      </a:endParaRPr>
                    </a:p>
                    <a:p>
                      <a:pPr algn="ctr" fontAlgn="ctr"/>
                      <a:r>
                        <a:rPr lang="es-CO" sz="1100" b="1" u="none" strike="noStrike" dirty="0">
                          <a:effectLst/>
                          <a:latin typeface="+mn-lt"/>
                        </a:rPr>
                        <a:t>G.I.T. Comunicaciones</a:t>
                      </a:r>
                      <a:endParaRPr lang="es-CO" sz="1100" b="1" i="0" u="none" strike="noStrike" dirty="0">
                        <a:solidFill>
                          <a:srgbClr val="000000"/>
                        </a:solidFill>
                        <a:effectLst/>
                        <a:latin typeface="+mn-lt"/>
                      </a:endParaRPr>
                    </a:p>
                    <a:p>
                      <a:pPr algn="ctr" fontAlgn="ctr"/>
                      <a:r>
                        <a:rPr lang="es-CO" sz="1100" b="1" u="none" strike="noStrike" dirty="0">
                          <a:effectLst/>
                          <a:latin typeface="+mn-lt"/>
                        </a:rPr>
                        <a:t> </a:t>
                      </a:r>
                      <a:endParaRPr lang="es-CO" sz="1100" b="1"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800" u="none" strike="noStrike" dirty="0">
                          <a:effectLst/>
                        </a:rPr>
                        <a:t>Campañas De Comunicación</a:t>
                      </a:r>
                      <a:endParaRPr lang="es-CO" sz="8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100,00</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b="0" i="0" u="none" strike="noStrike" dirty="0">
                          <a:solidFill>
                            <a:srgbClr val="000000"/>
                          </a:solidFill>
                          <a:effectLst/>
                          <a:latin typeface="Calibri Light" panose="020F0302020204030204" pitchFamily="34" charset="0"/>
                        </a:rPr>
                        <a:t>105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105%</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60216979"/>
                  </a:ext>
                </a:extLst>
              </a:tr>
              <a:tr h="142875">
                <a:tc vMerge="1">
                  <a:txBody>
                    <a:bodyPr/>
                    <a:lstStyle/>
                    <a:p>
                      <a:pPr algn="ctr" fontAlgn="ctr"/>
                      <a:endParaRPr lang="es-CO" sz="800" b="1"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800" u="none" strike="noStrike" dirty="0">
                          <a:effectLst/>
                        </a:rPr>
                        <a:t>Réplicas Por Notas</a:t>
                      </a:r>
                      <a:endParaRPr lang="es-CO" sz="8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100,00</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b="0" i="0" u="none" strike="noStrike" dirty="0">
                          <a:solidFill>
                            <a:srgbClr val="000000"/>
                          </a:solidFill>
                          <a:effectLst/>
                          <a:latin typeface="Calibri Light" panose="020F0302020204030204" pitchFamily="34" charset="0"/>
                        </a:rPr>
                        <a:t>184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solidFill>
                            <a:schemeClr val="tx1"/>
                          </a:solidFill>
                          <a:effectLst/>
                        </a:rPr>
                        <a:t>184%</a:t>
                      </a:r>
                      <a:endParaRPr lang="es-CO" sz="800" b="0" i="0" u="none" strike="noStrike" dirty="0">
                        <a:solidFill>
                          <a:schemeClr val="tx1"/>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13863822"/>
                  </a:ext>
                </a:extLst>
              </a:tr>
            </a:tbl>
          </a:graphicData>
        </a:graphic>
      </p:graphicFrame>
      <p:graphicFrame>
        <p:nvGraphicFramePr>
          <p:cNvPr id="10" name="Tabla 9"/>
          <p:cNvGraphicFramePr>
            <a:graphicFrameLocks noGrp="1"/>
          </p:cNvGraphicFramePr>
          <p:nvPr>
            <p:extLst>
              <p:ext uri="{D42A27DB-BD31-4B8C-83A1-F6EECF244321}">
                <p14:modId xmlns:p14="http://schemas.microsoft.com/office/powerpoint/2010/main" val="742857554"/>
              </p:ext>
            </p:extLst>
          </p:nvPr>
        </p:nvGraphicFramePr>
        <p:xfrm>
          <a:off x="4377267" y="4233811"/>
          <a:ext cx="6668254" cy="190500"/>
        </p:xfrm>
        <a:graphic>
          <a:graphicData uri="http://schemas.openxmlformats.org/drawingml/2006/table">
            <a:tbl>
              <a:tblPr firstRow="1" firstCol="1" bandRow="1"/>
              <a:tblGrid>
                <a:gridCol w="1862666">
                  <a:extLst>
                    <a:ext uri="{9D8B030D-6E8A-4147-A177-3AD203B41FA5}">
                      <a16:colId xmlns:a16="http://schemas.microsoft.com/office/drawing/2014/main" val="325368306"/>
                    </a:ext>
                  </a:extLst>
                </a:gridCol>
                <a:gridCol w="1862667">
                  <a:extLst>
                    <a:ext uri="{9D8B030D-6E8A-4147-A177-3AD203B41FA5}">
                      <a16:colId xmlns:a16="http://schemas.microsoft.com/office/drawing/2014/main" val="3940555080"/>
                    </a:ext>
                  </a:extLst>
                </a:gridCol>
                <a:gridCol w="1363133">
                  <a:extLst>
                    <a:ext uri="{9D8B030D-6E8A-4147-A177-3AD203B41FA5}">
                      <a16:colId xmlns:a16="http://schemas.microsoft.com/office/drawing/2014/main" val="390071544"/>
                    </a:ext>
                  </a:extLst>
                </a:gridCol>
                <a:gridCol w="1579788">
                  <a:extLst>
                    <a:ext uri="{9D8B030D-6E8A-4147-A177-3AD203B41FA5}">
                      <a16:colId xmlns:a16="http://schemas.microsoft.com/office/drawing/2014/main" val="2108749774"/>
                    </a:ext>
                  </a:extLst>
                </a:gridCol>
              </a:tblGrid>
              <a:tr h="152077">
                <a:tc>
                  <a:txBody>
                    <a:bodyPr/>
                    <a:lstStyle/>
                    <a:p>
                      <a:pPr algn="ctr">
                        <a:lnSpc>
                          <a:spcPct val="107000"/>
                        </a:lnSpc>
                        <a:spcAft>
                          <a:spcPts val="0"/>
                        </a:spcAft>
                      </a:pPr>
                      <a:r>
                        <a:rPr lang="es-CO" sz="11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Indicador</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100" b="1" dirty="0">
                          <a:effectLst/>
                          <a:latin typeface="Calibri" panose="020F0502020204030204" pitchFamily="34" charset="0"/>
                          <a:ea typeface="Calibri" panose="020F0502020204030204" pitchFamily="34" charset="0"/>
                          <a:cs typeface="Calibri" panose="020F0502020204030204" pitchFamily="34" charset="0"/>
                        </a:rPr>
                        <a:t>Meta 2023</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100" b="1" dirty="0">
                          <a:effectLst/>
                          <a:latin typeface="Calibri" panose="020F0502020204030204" pitchFamily="34" charset="0"/>
                          <a:ea typeface="Calibri" panose="020F0502020204030204" pitchFamily="34" charset="0"/>
                          <a:cs typeface="Calibri" panose="020F0502020204030204" pitchFamily="34" charset="0"/>
                        </a:rPr>
                        <a:t>Avance Cuantitativo</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1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Promedio</a:t>
                      </a:r>
                      <a:r>
                        <a:rPr lang="es-CO" sz="1100" b="1" baseline="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100%</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extLst>
                  <a:ext uri="{0D108BD9-81ED-4DB2-BD59-A6C34878D82A}">
                    <a16:rowId xmlns:a16="http://schemas.microsoft.com/office/drawing/2014/main" val="14138221"/>
                  </a:ext>
                </a:extLst>
              </a:tr>
            </a:tbl>
          </a:graphicData>
        </a:graphic>
      </p:graphicFrame>
      <p:graphicFrame>
        <p:nvGraphicFramePr>
          <p:cNvPr id="6" name="Tabla 5"/>
          <p:cNvGraphicFramePr>
            <a:graphicFrameLocks noGrp="1"/>
          </p:cNvGraphicFramePr>
          <p:nvPr>
            <p:extLst>
              <p:ext uri="{D42A27DB-BD31-4B8C-83A1-F6EECF244321}">
                <p14:modId xmlns:p14="http://schemas.microsoft.com/office/powerpoint/2010/main" val="1923960045"/>
              </p:ext>
            </p:extLst>
          </p:nvPr>
        </p:nvGraphicFramePr>
        <p:xfrm>
          <a:off x="2536521" y="3135723"/>
          <a:ext cx="8509000" cy="872490"/>
        </p:xfrm>
        <a:graphic>
          <a:graphicData uri="http://schemas.openxmlformats.org/drawingml/2006/table">
            <a:tbl>
              <a:tblPr>
                <a:tableStyleId>{5C22544A-7EE6-4342-B048-85BDC9FD1C3A}</a:tableStyleId>
              </a:tblPr>
              <a:tblGrid>
                <a:gridCol w="1854607">
                  <a:extLst>
                    <a:ext uri="{9D8B030D-6E8A-4147-A177-3AD203B41FA5}">
                      <a16:colId xmlns:a16="http://schemas.microsoft.com/office/drawing/2014/main" val="525167994"/>
                    </a:ext>
                  </a:extLst>
                </a:gridCol>
                <a:gridCol w="1854607">
                  <a:extLst>
                    <a:ext uri="{9D8B030D-6E8A-4147-A177-3AD203B41FA5}">
                      <a16:colId xmlns:a16="http://schemas.microsoft.com/office/drawing/2014/main" val="2266492121"/>
                    </a:ext>
                  </a:extLst>
                </a:gridCol>
                <a:gridCol w="1854607">
                  <a:extLst>
                    <a:ext uri="{9D8B030D-6E8A-4147-A177-3AD203B41FA5}">
                      <a16:colId xmlns:a16="http://schemas.microsoft.com/office/drawing/2014/main" val="2224768484"/>
                    </a:ext>
                  </a:extLst>
                </a:gridCol>
                <a:gridCol w="1360045">
                  <a:extLst>
                    <a:ext uri="{9D8B030D-6E8A-4147-A177-3AD203B41FA5}">
                      <a16:colId xmlns:a16="http://schemas.microsoft.com/office/drawing/2014/main" val="3438237132"/>
                    </a:ext>
                  </a:extLst>
                </a:gridCol>
                <a:gridCol w="1585134">
                  <a:extLst>
                    <a:ext uri="{9D8B030D-6E8A-4147-A177-3AD203B41FA5}">
                      <a16:colId xmlns:a16="http://schemas.microsoft.com/office/drawing/2014/main" val="2172572099"/>
                    </a:ext>
                  </a:extLst>
                </a:gridCol>
              </a:tblGrid>
              <a:tr h="285750">
                <a:tc rowSpan="2">
                  <a:txBody>
                    <a:bodyPr/>
                    <a:lstStyle/>
                    <a:p>
                      <a:pPr algn="ctr" fontAlgn="ctr"/>
                      <a:endParaRPr lang="es-CO" sz="1100" b="1" u="none" strike="noStrike" dirty="0">
                        <a:effectLst/>
                        <a:latin typeface="+mn-lt"/>
                      </a:endParaRPr>
                    </a:p>
                    <a:p>
                      <a:pPr algn="ctr" fontAlgn="ctr"/>
                      <a:r>
                        <a:rPr lang="es-CO" sz="1100" b="1" u="none" strike="noStrike" dirty="0">
                          <a:effectLst/>
                          <a:latin typeface="+mn-lt"/>
                        </a:rPr>
                        <a:t>G.I.T. Organización Nacional Antidopaje</a:t>
                      </a:r>
                      <a:endParaRPr lang="es-CO" sz="1100" b="1" i="0" u="none" strike="noStrike" dirty="0">
                        <a:solidFill>
                          <a:srgbClr val="000000"/>
                        </a:solidFill>
                        <a:effectLst/>
                        <a:latin typeface="+mn-lt"/>
                      </a:endParaRPr>
                    </a:p>
                    <a:p>
                      <a:pPr algn="ctr" fontAlgn="ctr"/>
                      <a:r>
                        <a:rPr lang="es-CO" sz="1100" b="1" u="none" strike="noStrike" dirty="0">
                          <a:effectLst/>
                          <a:latin typeface="+mn-lt"/>
                        </a:rPr>
                        <a:t> </a:t>
                      </a:r>
                      <a:endParaRPr lang="es-CO" sz="1100" b="1"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800" u="none" strike="noStrike" dirty="0">
                          <a:effectLst/>
                        </a:rPr>
                        <a:t>Porcentaje De Muestras De Control Dopaje Realizadas</a:t>
                      </a:r>
                      <a:br>
                        <a:rPr lang="es-CO" sz="800" u="none" strike="noStrike" dirty="0">
                          <a:effectLst/>
                        </a:rPr>
                      </a:br>
                      <a:endParaRPr lang="es-CO" sz="8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100,00</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b="0" i="0" u="none" strike="noStrike" dirty="0">
                          <a:solidFill>
                            <a:srgbClr val="000000"/>
                          </a:solidFill>
                          <a:effectLst/>
                          <a:latin typeface="Calibri Light" panose="020F0302020204030204" pitchFamily="34" charset="0"/>
                        </a:rPr>
                        <a:t>186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186%</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76229207"/>
                  </a:ext>
                </a:extLst>
              </a:tr>
              <a:tr h="142875">
                <a:tc vMerge="1">
                  <a:txBody>
                    <a:bodyPr/>
                    <a:lstStyle/>
                    <a:p>
                      <a:pPr algn="ctr" fontAlgn="ctr"/>
                      <a:endParaRPr lang="es-CO" sz="800" b="1"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800" u="none" strike="noStrike" dirty="0">
                          <a:effectLst/>
                        </a:rPr>
                        <a:t>Porcentaje De Personas Capacitadas En Actividades De Educación Y Prevención En Materia Antidopaje Realizadas</a:t>
                      </a:r>
                      <a:br>
                        <a:rPr lang="es-CO" sz="800" u="none" strike="noStrike" dirty="0">
                          <a:effectLst/>
                        </a:rPr>
                      </a:br>
                      <a:endParaRPr lang="es-CO" sz="8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100,00</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b="0" i="0" u="none" strike="noStrike" dirty="0">
                          <a:solidFill>
                            <a:srgbClr val="000000"/>
                          </a:solidFill>
                          <a:effectLst/>
                          <a:latin typeface="Calibri Light" panose="020F0302020204030204" pitchFamily="34" charset="0"/>
                        </a:rPr>
                        <a:t>160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160%</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79545850"/>
                  </a:ext>
                </a:extLst>
              </a:tr>
            </a:tbl>
          </a:graphicData>
        </a:graphic>
      </p:graphicFrame>
      <p:graphicFrame>
        <p:nvGraphicFramePr>
          <p:cNvPr id="12" name="Tabla 11"/>
          <p:cNvGraphicFramePr>
            <a:graphicFrameLocks noGrp="1"/>
          </p:cNvGraphicFramePr>
          <p:nvPr>
            <p:extLst>
              <p:ext uri="{D42A27DB-BD31-4B8C-83A1-F6EECF244321}">
                <p14:modId xmlns:p14="http://schemas.microsoft.com/office/powerpoint/2010/main" val="1772322911"/>
              </p:ext>
            </p:extLst>
          </p:nvPr>
        </p:nvGraphicFramePr>
        <p:xfrm>
          <a:off x="4377267" y="2810906"/>
          <a:ext cx="6668254" cy="190500"/>
        </p:xfrm>
        <a:graphic>
          <a:graphicData uri="http://schemas.openxmlformats.org/drawingml/2006/table">
            <a:tbl>
              <a:tblPr firstRow="1" firstCol="1" bandRow="1"/>
              <a:tblGrid>
                <a:gridCol w="1862666">
                  <a:extLst>
                    <a:ext uri="{9D8B030D-6E8A-4147-A177-3AD203B41FA5}">
                      <a16:colId xmlns:a16="http://schemas.microsoft.com/office/drawing/2014/main" val="325368306"/>
                    </a:ext>
                  </a:extLst>
                </a:gridCol>
                <a:gridCol w="1862667">
                  <a:extLst>
                    <a:ext uri="{9D8B030D-6E8A-4147-A177-3AD203B41FA5}">
                      <a16:colId xmlns:a16="http://schemas.microsoft.com/office/drawing/2014/main" val="3940555080"/>
                    </a:ext>
                  </a:extLst>
                </a:gridCol>
                <a:gridCol w="1363133">
                  <a:extLst>
                    <a:ext uri="{9D8B030D-6E8A-4147-A177-3AD203B41FA5}">
                      <a16:colId xmlns:a16="http://schemas.microsoft.com/office/drawing/2014/main" val="390071544"/>
                    </a:ext>
                  </a:extLst>
                </a:gridCol>
                <a:gridCol w="1579788">
                  <a:extLst>
                    <a:ext uri="{9D8B030D-6E8A-4147-A177-3AD203B41FA5}">
                      <a16:colId xmlns:a16="http://schemas.microsoft.com/office/drawing/2014/main" val="2108749774"/>
                    </a:ext>
                  </a:extLst>
                </a:gridCol>
              </a:tblGrid>
              <a:tr h="152077">
                <a:tc>
                  <a:txBody>
                    <a:bodyPr/>
                    <a:lstStyle/>
                    <a:p>
                      <a:pPr algn="ctr">
                        <a:lnSpc>
                          <a:spcPct val="107000"/>
                        </a:lnSpc>
                        <a:spcAft>
                          <a:spcPts val="0"/>
                        </a:spcAft>
                      </a:pPr>
                      <a:r>
                        <a:rPr lang="es-CO" sz="11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Indicador</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100" b="1" dirty="0">
                          <a:effectLst/>
                          <a:latin typeface="Calibri" panose="020F0502020204030204" pitchFamily="34" charset="0"/>
                          <a:ea typeface="Calibri" panose="020F0502020204030204" pitchFamily="34" charset="0"/>
                          <a:cs typeface="Calibri" panose="020F0502020204030204" pitchFamily="34" charset="0"/>
                        </a:rPr>
                        <a:t>Meta 2023</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100" b="1" dirty="0">
                          <a:effectLst/>
                          <a:latin typeface="Calibri" panose="020F0502020204030204" pitchFamily="34" charset="0"/>
                          <a:ea typeface="Calibri" panose="020F0502020204030204" pitchFamily="34" charset="0"/>
                          <a:cs typeface="Calibri" panose="020F0502020204030204" pitchFamily="34" charset="0"/>
                        </a:rPr>
                        <a:t>Avance Cuantitativo</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1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Promedio</a:t>
                      </a:r>
                      <a:r>
                        <a:rPr lang="es-CO" sz="1100" b="1" baseline="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173%</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extLst>
                  <a:ext uri="{0D108BD9-81ED-4DB2-BD59-A6C34878D82A}">
                    <a16:rowId xmlns:a16="http://schemas.microsoft.com/office/drawing/2014/main" val="14138221"/>
                  </a:ext>
                </a:extLst>
              </a:tr>
            </a:tbl>
          </a:graphicData>
        </a:graphic>
      </p:graphicFrame>
      <p:graphicFrame>
        <p:nvGraphicFramePr>
          <p:cNvPr id="7" name="Tabla 6">
            <a:extLst>
              <a:ext uri="{FF2B5EF4-FFF2-40B4-BE49-F238E27FC236}">
                <a16:creationId xmlns:a16="http://schemas.microsoft.com/office/drawing/2014/main" id="{F9F223E0-D99F-CEDD-3D12-ABA27341A9F3}"/>
              </a:ext>
            </a:extLst>
          </p:cNvPr>
          <p:cNvGraphicFramePr>
            <a:graphicFrameLocks noGrp="1"/>
          </p:cNvGraphicFramePr>
          <p:nvPr>
            <p:extLst>
              <p:ext uri="{D42A27DB-BD31-4B8C-83A1-F6EECF244321}">
                <p14:modId xmlns:p14="http://schemas.microsoft.com/office/powerpoint/2010/main" val="180781656"/>
              </p:ext>
            </p:extLst>
          </p:nvPr>
        </p:nvGraphicFramePr>
        <p:xfrm>
          <a:off x="2536522" y="4571049"/>
          <a:ext cx="8509001" cy="1695450"/>
        </p:xfrm>
        <a:graphic>
          <a:graphicData uri="http://schemas.openxmlformats.org/drawingml/2006/table">
            <a:tbl>
              <a:tblPr>
                <a:tableStyleId>{5C22544A-7EE6-4342-B048-85BDC9FD1C3A}</a:tableStyleId>
              </a:tblPr>
              <a:tblGrid>
                <a:gridCol w="1770118">
                  <a:extLst>
                    <a:ext uri="{9D8B030D-6E8A-4147-A177-3AD203B41FA5}">
                      <a16:colId xmlns:a16="http://schemas.microsoft.com/office/drawing/2014/main" val="763695292"/>
                    </a:ext>
                  </a:extLst>
                </a:gridCol>
                <a:gridCol w="1941760">
                  <a:extLst>
                    <a:ext uri="{9D8B030D-6E8A-4147-A177-3AD203B41FA5}">
                      <a16:colId xmlns:a16="http://schemas.microsoft.com/office/drawing/2014/main" val="937194630"/>
                    </a:ext>
                  </a:extLst>
                </a:gridCol>
                <a:gridCol w="1873624">
                  <a:extLst>
                    <a:ext uri="{9D8B030D-6E8A-4147-A177-3AD203B41FA5}">
                      <a16:colId xmlns:a16="http://schemas.microsoft.com/office/drawing/2014/main" val="3856251648"/>
                    </a:ext>
                  </a:extLst>
                </a:gridCol>
                <a:gridCol w="1407458">
                  <a:extLst>
                    <a:ext uri="{9D8B030D-6E8A-4147-A177-3AD203B41FA5}">
                      <a16:colId xmlns:a16="http://schemas.microsoft.com/office/drawing/2014/main" val="2803322119"/>
                    </a:ext>
                  </a:extLst>
                </a:gridCol>
                <a:gridCol w="1516041">
                  <a:extLst>
                    <a:ext uri="{9D8B030D-6E8A-4147-A177-3AD203B41FA5}">
                      <a16:colId xmlns:a16="http://schemas.microsoft.com/office/drawing/2014/main" val="632076622"/>
                    </a:ext>
                  </a:extLst>
                </a:gridCol>
              </a:tblGrid>
              <a:tr h="190500">
                <a:tc rowSpan="2">
                  <a:txBody>
                    <a:bodyPr/>
                    <a:lstStyle/>
                    <a:p>
                      <a:pPr algn="ctr" fontAlgn="ctr"/>
                      <a:r>
                        <a:rPr lang="es-CO" sz="1100" b="1" u="none" strike="noStrike" dirty="0">
                          <a:effectLst/>
                          <a:latin typeface="+mn-lt"/>
                        </a:rPr>
                        <a:t>Oficina Cooperación Internacional</a:t>
                      </a:r>
                      <a:endParaRPr lang="es-CO" sz="1100" b="1" i="0" u="none" strike="noStrike" dirty="0">
                        <a:solidFill>
                          <a:srgbClr val="000000"/>
                        </a:solidFill>
                        <a:effectLst/>
                        <a:latin typeface="+mn-lt"/>
                      </a:endParaRPr>
                    </a:p>
                    <a:p>
                      <a:pPr algn="ctr" fontAlgn="ctr"/>
                      <a:r>
                        <a:rPr lang="es-CO" sz="1000" u="none" strike="noStrike" dirty="0">
                          <a:effectLst/>
                          <a:latin typeface="+mn-lt"/>
                        </a:rPr>
                        <a:t> </a:t>
                      </a:r>
                      <a:endParaRPr lang="es-CO" sz="1000" b="1"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1000" u="none" strike="noStrike" dirty="0">
                          <a:effectLst/>
                          <a:latin typeface="+mn-lt"/>
                        </a:rPr>
                        <a:t>Porcentaje de actividades enmarcadas en las concertación y firma de Herramientas de Cooperación Internacional para cumplimiento de compromisos de gobierno efectivamente realizadas</a:t>
                      </a:r>
                      <a:br>
                        <a:rPr lang="es-CO" sz="1000" u="none" strike="noStrike" dirty="0">
                          <a:effectLst/>
                          <a:latin typeface="+mn-lt"/>
                        </a:rPr>
                      </a:br>
                      <a:endParaRPr lang="es-CO" sz="1000" b="0" i="0" u="none" strike="noStrike" dirty="0">
                        <a:solidFill>
                          <a:srgbClr val="000000"/>
                        </a:solidFill>
                        <a:effectLst/>
                        <a:latin typeface="+mn-lt"/>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u="none" strike="noStrike" dirty="0">
                          <a:effectLst/>
                          <a:latin typeface="+mn-lt"/>
                        </a:rPr>
                        <a:t>100,00</a:t>
                      </a:r>
                      <a:endParaRPr lang="es-CO" sz="10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dirty="0">
                          <a:solidFill>
                            <a:srgbClr val="000000"/>
                          </a:solidFill>
                          <a:effectLst/>
                          <a:latin typeface="+mn-lt"/>
                        </a:rPr>
                        <a:t>100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u="none" strike="noStrike" dirty="0">
                          <a:effectLst/>
                          <a:latin typeface="+mn-lt"/>
                        </a:rPr>
                        <a:t>100%</a:t>
                      </a:r>
                      <a:endParaRPr lang="es-CO" sz="10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62469274"/>
                  </a:ext>
                </a:extLst>
              </a:tr>
              <a:tr h="200025">
                <a:tc vMerge="1">
                  <a:txBody>
                    <a:bodyPr/>
                    <a:lstStyle/>
                    <a:p>
                      <a:pPr algn="ctr" fontAlgn="ctr"/>
                      <a:endParaRPr lang="es-CO" sz="800" b="1"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1000" u="none" strike="noStrike" dirty="0">
                          <a:effectLst/>
                          <a:latin typeface="+mn-lt"/>
                        </a:rPr>
                        <a:t>Porcentaje de eventos de carácter nacional e internacional efectivamente realizados </a:t>
                      </a:r>
                      <a:br>
                        <a:rPr lang="es-CO" sz="1000" u="none" strike="noStrike" dirty="0">
                          <a:effectLst/>
                          <a:latin typeface="+mn-lt"/>
                        </a:rPr>
                      </a:br>
                      <a:endParaRPr lang="es-CO" sz="1000" b="0" i="0" u="none" strike="noStrike" dirty="0">
                        <a:solidFill>
                          <a:srgbClr val="000000"/>
                        </a:solidFill>
                        <a:effectLst/>
                        <a:latin typeface="+mn-lt"/>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u="none" strike="noStrike" dirty="0">
                          <a:effectLst/>
                          <a:latin typeface="+mn-lt"/>
                        </a:rPr>
                        <a:t>100,00</a:t>
                      </a:r>
                      <a:endParaRPr lang="es-CO" sz="10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dirty="0">
                          <a:solidFill>
                            <a:schemeClr val="dk1"/>
                          </a:solidFill>
                          <a:effectLst/>
                          <a:latin typeface="+mn-lt"/>
                        </a:rPr>
                        <a:t>100</a:t>
                      </a:r>
                      <a:endParaRPr lang="es-CO" sz="10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u="none" strike="noStrike" dirty="0">
                          <a:effectLst/>
                          <a:latin typeface="+mn-lt"/>
                        </a:rPr>
                        <a:t>100%</a:t>
                      </a:r>
                      <a:endParaRPr lang="es-CO" sz="10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31264678"/>
                  </a:ext>
                </a:extLst>
              </a:tr>
            </a:tbl>
          </a:graphicData>
        </a:graphic>
      </p:graphicFrame>
    </p:spTree>
    <p:extLst>
      <p:ext uri="{BB962C8B-B14F-4D97-AF65-F5344CB8AC3E}">
        <p14:creationId xmlns:p14="http://schemas.microsoft.com/office/powerpoint/2010/main" val="42744192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Marcador de contenido 10">
            <a:extLst>
              <a:ext uri="{FF2B5EF4-FFF2-40B4-BE49-F238E27FC236}">
                <a16:creationId xmlns:a16="http://schemas.microsoft.com/office/drawing/2014/main" id="{ECC426F2-3B3C-EF7B-BD5A-CB5B9796193B}"/>
              </a:ext>
            </a:extLst>
          </p:cNvPr>
          <p:cNvSpPr txBox="1">
            <a:spLocks/>
          </p:cNvSpPr>
          <p:nvPr/>
        </p:nvSpPr>
        <p:spPr>
          <a:xfrm>
            <a:off x="3273118" y="420241"/>
            <a:ext cx="11701246" cy="12174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200"/>
              </a:spcBef>
              <a:spcAft>
                <a:spcPts val="200"/>
              </a:spcAft>
              <a:buFont typeface="Arial" panose="020B0604020202020204" pitchFamily="34" charset="0"/>
              <a:buNone/>
            </a:pPr>
            <a:r>
              <a:rPr lang="es-CO" sz="1200" b="1" dirty="0"/>
              <a:t>SEGUIMIENTO AL PLAN DE ACCIÓN </a:t>
            </a:r>
          </a:p>
          <a:p>
            <a:pPr marL="0" indent="0" algn="ctr">
              <a:lnSpc>
                <a:spcPct val="100000"/>
              </a:lnSpc>
              <a:spcBef>
                <a:spcPts val="200"/>
              </a:spcBef>
              <a:spcAft>
                <a:spcPts val="200"/>
              </a:spcAft>
              <a:buFont typeface="Arial" panose="020B0604020202020204" pitchFamily="34" charset="0"/>
              <a:buNone/>
            </a:pPr>
            <a:r>
              <a:rPr lang="es-CO" sz="1200" b="1" dirty="0"/>
              <a:t>INSTITUCIONAL IV TRIMESTRE</a:t>
            </a:r>
          </a:p>
        </p:txBody>
      </p:sp>
      <p:sp>
        <p:nvSpPr>
          <p:cNvPr id="3" name="Título 1">
            <a:extLst>
              <a:ext uri="{FF2B5EF4-FFF2-40B4-BE49-F238E27FC236}">
                <a16:creationId xmlns:a16="http://schemas.microsoft.com/office/drawing/2014/main" id="{7B42997B-99D6-E3CE-9E79-56B50AE6FC9B}"/>
              </a:ext>
            </a:extLst>
          </p:cNvPr>
          <p:cNvSpPr txBox="1">
            <a:spLocks/>
          </p:cNvSpPr>
          <p:nvPr/>
        </p:nvSpPr>
        <p:spPr>
          <a:xfrm>
            <a:off x="3273118" y="420240"/>
            <a:ext cx="4314274" cy="8994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CO" sz="2400"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DESPACHO MINISTRA</a:t>
            </a:r>
            <a:endParaRPr lang="es-CO" sz="2400" b="1" dirty="0"/>
          </a:p>
        </p:txBody>
      </p:sp>
      <p:sp>
        <p:nvSpPr>
          <p:cNvPr id="8" name="Marcador de contenido 10">
            <a:extLst>
              <a:ext uri="{FF2B5EF4-FFF2-40B4-BE49-F238E27FC236}">
                <a16:creationId xmlns:a16="http://schemas.microsoft.com/office/drawing/2014/main" id="{9A89EF5E-ADE3-6A87-5EE1-DB67673BC9C7}"/>
              </a:ext>
            </a:extLst>
          </p:cNvPr>
          <p:cNvSpPr>
            <a:spLocks noGrp="1"/>
          </p:cNvSpPr>
          <p:nvPr>
            <p:ph idx="1"/>
          </p:nvPr>
        </p:nvSpPr>
        <p:spPr>
          <a:xfrm>
            <a:off x="278202" y="1264024"/>
            <a:ext cx="11701246" cy="5280211"/>
          </a:xfrm>
        </p:spPr>
        <p:txBody>
          <a:bodyPr vert="horz" lIns="91440" tIns="45720" rIns="91440" bIns="45720" rtlCol="0" anchor="t">
            <a:noAutofit/>
          </a:bodyPr>
          <a:lstStyle/>
          <a:p>
            <a:pPr marL="0" indent="0" algn="just">
              <a:lnSpc>
                <a:spcPct val="107000"/>
              </a:lnSpc>
              <a:spcAft>
                <a:spcPts val="800"/>
              </a:spcAft>
              <a:buNone/>
            </a:pPr>
            <a:r>
              <a:rPr lang="es-CO" sz="1200" dirty="0">
                <a:latin typeface="Calibri" panose="020F0502020204030204" pitchFamily="34" charset="0"/>
                <a:cs typeface="Calibri" panose="020F0502020204030204" pitchFamily="34" charset="0"/>
              </a:rPr>
              <a:t>Para el IV trimestre de 2023, se destaca lo siguiente:</a:t>
            </a:r>
          </a:p>
          <a:p>
            <a:pPr algn="just">
              <a:lnSpc>
                <a:spcPct val="107000"/>
              </a:lnSpc>
              <a:spcAft>
                <a:spcPts val="800"/>
              </a:spcAft>
            </a:pPr>
            <a:r>
              <a:rPr lang="es-419" sz="1200" b="0" i="0" u="none" strike="noStrike" baseline="0" dirty="0">
                <a:solidFill>
                  <a:srgbClr val="000000"/>
                </a:solidFill>
                <a:latin typeface="+mj-lt"/>
              </a:rPr>
              <a:t>El 04 de diciembre, tuvo lugar la Asamblea Ordinaria del Consejo Suramericano del Deporte-CONSUDE, en el marco de la cual participaron los 12 países miembros de esta organización intergubernamental.</a:t>
            </a:r>
            <a:r>
              <a:rPr lang="es-419" sz="1200" b="0" i="0" dirty="0">
                <a:solidFill>
                  <a:srgbClr val="333333"/>
                </a:solidFill>
                <a:effectLst/>
                <a:latin typeface="+mj-lt"/>
                <a:cs typeface="Calibri" panose="020F0502020204030204" pitchFamily="34" charset="0"/>
              </a:rPr>
              <a:t> </a:t>
            </a:r>
          </a:p>
          <a:p>
            <a:pPr algn="just">
              <a:lnSpc>
                <a:spcPct val="107000"/>
              </a:lnSpc>
              <a:spcAft>
                <a:spcPts val="800"/>
              </a:spcAft>
            </a:pPr>
            <a:r>
              <a:rPr lang="es-419" sz="1200" b="0" i="0" u="none" strike="noStrike" baseline="0" dirty="0">
                <a:solidFill>
                  <a:srgbClr val="000000"/>
                </a:solidFill>
                <a:latin typeface="+mj-lt"/>
              </a:rPr>
              <a:t>Dando cumplimiento a los compromisos del Gabinete Binacional Colombia-Ecuador bajo el Plan de Acción de Tulcán e implementado el Calendario de Cooperación Deportiva suscrito el pasado mes de mayo entre el Ministerio de Deporte de la República de Ecuador y el Ministerio del Deporte de la República de Colombia. Se realizó del 1 al 2 de diciembre el Encuentro Binacional: Muévete mi Tumaco en el municipio fronterizo de Tumaco – Nariño. </a:t>
            </a:r>
            <a:endParaRPr lang="es-419" sz="1200" b="0" i="0" dirty="0">
              <a:solidFill>
                <a:srgbClr val="333333"/>
              </a:solidFill>
              <a:effectLst/>
              <a:latin typeface="+mj-lt"/>
              <a:cs typeface="Calibri" panose="020F0502020204030204" pitchFamily="34" charset="0"/>
            </a:endParaRPr>
          </a:p>
          <a:p>
            <a:pPr algn="just">
              <a:lnSpc>
                <a:spcPct val="107000"/>
              </a:lnSpc>
              <a:spcAft>
                <a:spcPts val="800"/>
              </a:spcAft>
            </a:pPr>
            <a:r>
              <a:rPr lang="es-419" sz="1200" b="0" i="0" u="none" strike="noStrike" baseline="0" dirty="0">
                <a:solidFill>
                  <a:srgbClr val="000000"/>
                </a:solidFill>
                <a:latin typeface="+mj-lt"/>
              </a:rPr>
              <a:t>Se lograron tres nuevos acuerdos de cooperación internacional firmaron Colombia, a través del Ministerio del Deporte, en el marco de la Cumbre Americana del Deporte. Entre las áreas de cooperación establecidas están: deporte para el desarrollo, inspección, vigilancia y control, fisioterapia y preparación física, ciencias del deporte, deporte de alto rendimiento e intercambios deportivos. </a:t>
            </a:r>
            <a:endParaRPr lang="es-419" sz="1200" b="0" i="0" dirty="0">
              <a:solidFill>
                <a:srgbClr val="333333"/>
              </a:solidFill>
              <a:effectLst/>
              <a:latin typeface="+mj-lt"/>
              <a:cs typeface="Calibri" panose="020F0502020204030204" pitchFamily="34" charset="0"/>
            </a:endParaRPr>
          </a:p>
          <a:p>
            <a:pPr algn="just">
              <a:lnSpc>
                <a:spcPct val="107000"/>
              </a:lnSpc>
              <a:spcAft>
                <a:spcPts val="800"/>
              </a:spcAft>
            </a:pPr>
            <a:r>
              <a:rPr lang="es-CO" sz="1200" dirty="0">
                <a:effectLst/>
                <a:latin typeface="+mj-lt"/>
                <a:ea typeface="Calibri" panose="020F0502020204030204" pitchFamily="34" charset="0"/>
              </a:rPr>
              <a:t>Se </a:t>
            </a:r>
            <a:r>
              <a:rPr lang="es-CO" sz="1200" dirty="0">
                <a:latin typeface="+mj-lt"/>
                <a:ea typeface="Calibri" panose="020F0502020204030204" pitchFamily="34" charset="0"/>
              </a:rPr>
              <a:t>logro el </a:t>
            </a:r>
            <a:r>
              <a:rPr lang="es-CO" sz="1200" dirty="0">
                <a:effectLst/>
                <a:latin typeface="+mj-lt"/>
                <a:ea typeface="Calibri" panose="020F0502020204030204" pitchFamily="34" charset="0"/>
              </a:rPr>
              <a:t>Cubrimiento de los Juegos Panamericanos Santiago 2023, que incluyó producción de piezas para redes, productos audiovisuales, notas de prensa diarias y de resumen, informe ejecutivo para la ministra y acompañamiento a la jefe de cartera a distintas actividades en la capital chilena. </a:t>
            </a:r>
          </a:p>
          <a:p>
            <a:pPr algn="just">
              <a:lnSpc>
                <a:spcPct val="107000"/>
              </a:lnSpc>
              <a:spcAft>
                <a:spcPts val="800"/>
              </a:spcAft>
            </a:pPr>
            <a:r>
              <a:rPr lang="es-419" sz="1200" b="0" i="0" u="none" strike="noStrike" baseline="0" dirty="0">
                <a:solidFill>
                  <a:srgbClr val="000000"/>
                </a:solidFill>
                <a:latin typeface="+mj-lt"/>
              </a:rPr>
              <a:t>Se </a:t>
            </a:r>
            <a:r>
              <a:rPr lang="es-419" sz="1200" dirty="0">
                <a:solidFill>
                  <a:srgbClr val="000000"/>
                </a:solidFill>
                <a:latin typeface="+mj-lt"/>
              </a:rPr>
              <a:t>logro la i</a:t>
            </a:r>
            <a:r>
              <a:rPr lang="es-419" sz="1200" b="0" i="0" u="none" strike="noStrike" baseline="0" dirty="0">
                <a:solidFill>
                  <a:srgbClr val="000000"/>
                </a:solidFill>
                <a:latin typeface="+mj-lt"/>
              </a:rPr>
              <a:t>nclusión, equidad, sostenibilidad ambiental e impacto social, factores que determinan la organización de los eventos multideportivos que hacen historia en América. Así quedó consignado luego de la presentación de experiencias de países como Chile, Puerto Rico, Ecuador, Venezuela, Colombia y Estados Unidos, así como de organismos como UNESCO, WADA y ACES América, en el marco de la Asamblea General del Consejo Americano del Deporte (CADE), realizada en Colombia. </a:t>
            </a:r>
          </a:p>
          <a:p>
            <a:pPr algn="just">
              <a:lnSpc>
                <a:spcPct val="107000"/>
              </a:lnSpc>
              <a:spcAft>
                <a:spcPts val="800"/>
              </a:spcAft>
            </a:pPr>
            <a:r>
              <a:rPr lang="es-419" sz="1200" dirty="0">
                <a:solidFill>
                  <a:srgbClr val="000000"/>
                </a:solidFill>
                <a:latin typeface="+mj-lt"/>
              </a:rPr>
              <a:t>L</a:t>
            </a:r>
            <a:r>
              <a:rPr lang="es-419" sz="1200" b="0" i="0" u="none" strike="noStrike" baseline="0" dirty="0">
                <a:solidFill>
                  <a:srgbClr val="000000"/>
                </a:solidFill>
                <a:latin typeface="+mj-lt"/>
              </a:rPr>
              <a:t>a Organización Nacional Antidopaje del Ministerio del Deporte formulo el plan de educación y prevención para la vigencia 2023 donde se realizaron diferentes actividades enfocadas al cumplimiento de los objetivos pedagógicos propuestos. </a:t>
            </a:r>
          </a:p>
          <a:p>
            <a:pPr algn="just">
              <a:lnSpc>
                <a:spcPct val="107000"/>
              </a:lnSpc>
              <a:spcAft>
                <a:spcPts val="800"/>
              </a:spcAft>
            </a:pPr>
            <a:r>
              <a:rPr lang="es-419" sz="1200" b="0" i="0" u="none" strike="noStrike" baseline="0" dirty="0">
                <a:solidFill>
                  <a:srgbClr val="000000"/>
                </a:solidFill>
                <a:latin typeface="+mj-lt"/>
              </a:rPr>
              <a:t>En la Vigencia 2023 se realizaron </a:t>
            </a:r>
            <a:r>
              <a:rPr lang="es-419" sz="1200" b="1" i="0" u="none" strike="noStrike" baseline="0" dirty="0">
                <a:solidFill>
                  <a:srgbClr val="000000"/>
                </a:solidFill>
                <a:latin typeface="+mj-lt"/>
              </a:rPr>
              <a:t>49 </a:t>
            </a:r>
            <a:r>
              <a:rPr lang="es-419" sz="1200" b="0" i="0" u="none" strike="noStrike" baseline="0" dirty="0">
                <a:solidFill>
                  <a:srgbClr val="000000"/>
                </a:solidFill>
                <a:latin typeface="+mj-lt"/>
              </a:rPr>
              <a:t>actividades de educación y prevención en las cuales participaron </a:t>
            </a:r>
            <a:r>
              <a:rPr lang="es-419" sz="1200" b="1" i="0" u="none" strike="noStrike" baseline="0" dirty="0">
                <a:solidFill>
                  <a:srgbClr val="000000"/>
                </a:solidFill>
                <a:latin typeface="+mj-lt"/>
              </a:rPr>
              <a:t>5990 </a:t>
            </a:r>
            <a:r>
              <a:rPr lang="es-419" sz="1200" b="0" i="0" u="none" strike="noStrike" baseline="0" dirty="0">
                <a:solidFill>
                  <a:srgbClr val="000000"/>
                </a:solidFill>
                <a:latin typeface="+mj-lt"/>
              </a:rPr>
              <a:t>personas incluyendo las acciones realizadas en el marco de los Juegos Deportivos Nacionales y </a:t>
            </a:r>
            <a:r>
              <a:rPr lang="es-419" sz="1200" b="0" i="0" u="none" strike="noStrike" baseline="0" dirty="0" err="1">
                <a:solidFill>
                  <a:srgbClr val="000000"/>
                </a:solidFill>
                <a:latin typeface="+mj-lt"/>
              </a:rPr>
              <a:t>Paranacionales</a:t>
            </a:r>
            <a:r>
              <a:rPr lang="es-419" sz="1200" b="0" i="0" u="none" strike="noStrike" baseline="0" dirty="0">
                <a:solidFill>
                  <a:srgbClr val="000000"/>
                </a:solidFill>
                <a:latin typeface="+mj-lt"/>
              </a:rPr>
              <a:t> que tuvieron lugar en el Eje Cafetero. </a:t>
            </a:r>
            <a:endParaRPr lang="es-419" sz="1200" b="0" i="0" dirty="0">
              <a:solidFill>
                <a:srgbClr val="333333"/>
              </a:solidFill>
              <a:effectLst/>
              <a:latin typeface="+mj-lt"/>
              <a:cs typeface="Calibri" panose="020F0502020204030204" pitchFamily="34" charset="0"/>
            </a:endParaRPr>
          </a:p>
          <a:p>
            <a:pPr marL="0" indent="0">
              <a:lnSpc>
                <a:spcPct val="107000"/>
              </a:lnSpc>
              <a:spcAft>
                <a:spcPts val="800"/>
              </a:spcAft>
              <a:buNone/>
            </a:pPr>
            <a:br>
              <a:rPr lang="es-ES" sz="1600" dirty="0">
                <a:ea typeface="+mn-lt"/>
                <a:cs typeface="+mn-lt"/>
              </a:rPr>
            </a:br>
            <a:endParaRPr lang="es-ES" sz="1600" dirty="0">
              <a:ea typeface="+mn-lt"/>
              <a:cs typeface="+mn-lt"/>
            </a:endParaRPr>
          </a:p>
          <a:p>
            <a:pPr algn="just">
              <a:lnSpc>
                <a:spcPct val="107000"/>
              </a:lnSpc>
              <a:spcAft>
                <a:spcPts val="800"/>
              </a:spcAft>
            </a:pPr>
            <a:endParaRPr lang="es-ES" sz="2400" dirty="0">
              <a:cs typeface="Calibri" panose="020F0502020204030204"/>
            </a:endParaRPr>
          </a:p>
        </p:txBody>
      </p:sp>
    </p:spTree>
    <p:extLst>
      <p:ext uri="{BB962C8B-B14F-4D97-AF65-F5344CB8AC3E}">
        <p14:creationId xmlns:p14="http://schemas.microsoft.com/office/powerpoint/2010/main" val="29336315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Marcador de contenido 10">
            <a:extLst>
              <a:ext uri="{FF2B5EF4-FFF2-40B4-BE49-F238E27FC236}">
                <a16:creationId xmlns:a16="http://schemas.microsoft.com/office/drawing/2014/main" id="{ECC426F2-3B3C-EF7B-BD5A-CB5B9796193B}"/>
              </a:ext>
            </a:extLst>
          </p:cNvPr>
          <p:cNvSpPr txBox="1">
            <a:spLocks/>
          </p:cNvSpPr>
          <p:nvPr/>
        </p:nvSpPr>
        <p:spPr>
          <a:xfrm>
            <a:off x="2845166" y="932293"/>
            <a:ext cx="11701246" cy="11617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200"/>
              </a:spcBef>
              <a:spcAft>
                <a:spcPts val="200"/>
              </a:spcAft>
              <a:buClrTx/>
              <a:buSzTx/>
              <a:buFont typeface="Arial" panose="020B0604020202020204" pitchFamily="34" charset="0"/>
              <a:buNone/>
              <a:tabLst/>
              <a:defRPr/>
            </a:pPr>
            <a:r>
              <a:rPr kumimoji="0" lang="es-CO" sz="1400" b="1" i="0" u="none" strike="noStrike" kern="1200" cap="none" spc="0" normalizeH="0" baseline="0" noProof="0" dirty="0">
                <a:ln>
                  <a:noFill/>
                </a:ln>
                <a:solidFill>
                  <a:prstClr val="black"/>
                </a:solidFill>
                <a:effectLst/>
                <a:uLnTx/>
                <a:uFillTx/>
                <a:latin typeface="Calibri" panose="020F0502020204030204"/>
                <a:ea typeface="+mn-ea"/>
                <a:cs typeface="+mn-cs"/>
              </a:rPr>
              <a:t>SEGUIMIENTO AL PLAN DE ACCIÓN </a:t>
            </a:r>
          </a:p>
          <a:p>
            <a:pPr marL="0" marR="0" lvl="0" indent="0" algn="ctr" defTabSz="914400" rtl="0" eaLnBrk="1" fontAlgn="auto" latinLnBrk="0" hangingPunct="1">
              <a:lnSpc>
                <a:spcPct val="100000"/>
              </a:lnSpc>
              <a:spcBef>
                <a:spcPts val="200"/>
              </a:spcBef>
              <a:spcAft>
                <a:spcPts val="200"/>
              </a:spcAft>
              <a:buClrTx/>
              <a:buSzTx/>
              <a:buFont typeface="Arial" panose="020B0604020202020204" pitchFamily="34" charset="0"/>
              <a:buNone/>
              <a:tabLst/>
              <a:defRPr/>
            </a:pPr>
            <a:r>
              <a:rPr kumimoji="0" lang="es-CO" sz="1400" b="1" i="0" u="none" strike="noStrike" kern="1200" cap="none" spc="0" normalizeH="0" baseline="0" noProof="0" dirty="0">
                <a:ln>
                  <a:noFill/>
                </a:ln>
                <a:solidFill>
                  <a:prstClr val="black"/>
                </a:solidFill>
                <a:effectLst/>
                <a:uLnTx/>
                <a:uFillTx/>
                <a:latin typeface="Calibri" panose="020F0502020204030204"/>
                <a:ea typeface="+mn-ea"/>
                <a:cs typeface="+mn-cs"/>
              </a:rPr>
              <a:t>INSTITUCIONAL I</a:t>
            </a:r>
            <a:r>
              <a:rPr lang="es-CO" sz="1400" b="1" dirty="0">
                <a:solidFill>
                  <a:prstClr val="black"/>
                </a:solidFill>
                <a:latin typeface="Calibri" panose="020F0502020204030204"/>
              </a:rPr>
              <a:t>V</a:t>
            </a:r>
            <a:r>
              <a:rPr kumimoji="0" lang="es-CO" sz="1400" b="1" i="0" u="none" strike="noStrike" kern="1200" cap="none" spc="0" normalizeH="0" baseline="0" noProof="0" dirty="0">
                <a:ln>
                  <a:noFill/>
                </a:ln>
                <a:solidFill>
                  <a:prstClr val="black"/>
                </a:solidFill>
                <a:effectLst/>
                <a:uLnTx/>
                <a:uFillTx/>
                <a:latin typeface="Calibri" panose="020F0502020204030204"/>
                <a:ea typeface="+mn-ea"/>
                <a:cs typeface="+mn-cs"/>
              </a:rPr>
              <a:t> TRIMESTRE</a:t>
            </a:r>
          </a:p>
        </p:txBody>
      </p:sp>
      <p:sp>
        <p:nvSpPr>
          <p:cNvPr id="3" name="Título 1">
            <a:extLst>
              <a:ext uri="{FF2B5EF4-FFF2-40B4-BE49-F238E27FC236}">
                <a16:creationId xmlns:a16="http://schemas.microsoft.com/office/drawing/2014/main" id="{7B42997B-99D6-E3CE-9E79-56B50AE6FC9B}"/>
              </a:ext>
            </a:extLst>
          </p:cNvPr>
          <p:cNvSpPr txBox="1">
            <a:spLocks/>
          </p:cNvSpPr>
          <p:nvPr/>
        </p:nvSpPr>
        <p:spPr>
          <a:xfrm>
            <a:off x="2652695" y="900855"/>
            <a:ext cx="4314274" cy="8994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s-CO" sz="2800"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OFICINAS ASESORAS</a:t>
            </a:r>
            <a:r>
              <a:rPr kumimoji="0" lang="es-CO" sz="2800" b="1"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endParaRPr kumimoji="0" lang="es-CO" sz="2800" b="1"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
        <p:nvSpPr>
          <p:cNvPr id="4" name="Marcador de contenido 10">
            <a:extLst>
              <a:ext uri="{FF2B5EF4-FFF2-40B4-BE49-F238E27FC236}">
                <a16:creationId xmlns:a16="http://schemas.microsoft.com/office/drawing/2014/main" id="{20A0FE51-3232-2F91-F7EE-A107D9412EB3}"/>
              </a:ext>
            </a:extLst>
          </p:cNvPr>
          <p:cNvSpPr>
            <a:spLocks noGrp="1"/>
          </p:cNvSpPr>
          <p:nvPr>
            <p:ph idx="1"/>
          </p:nvPr>
        </p:nvSpPr>
        <p:spPr>
          <a:xfrm>
            <a:off x="2154884" y="2227334"/>
            <a:ext cx="7871011" cy="3789498"/>
          </a:xfrm>
        </p:spPr>
        <p:txBody>
          <a:bodyPr vert="horz" lIns="91440" tIns="45720" rIns="91440" bIns="45720" rtlCol="0" anchor="t">
            <a:noAutofit/>
          </a:bodyPr>
          <a:lstStyle/>
          <a:p>
            <a:pPr algn="just">
              <a:lnSpc>
                <a:spcPct val="107000"/>
              </a:lnSpc>
              <a:spcAft>
                <a:spcPts val="800"/>
              </a:spcAft>
            </a:pPr>
            <a:r>
              <a:rPr lang="es-MX" sz="1400" dirty="0">
                <a:latin typeface="Calibri" panose="020F0502020204030204" pitchFamily="34" charset="0"/>
                <a:cs typeface="Calibri" panose="020F0502020204030204" pitchFamily="34" charset="0"/>
              </a:rPr>
              <a:t>Para el IV trimestre de 2023, las oficinas asesoras avanzaron en promedio el </a:t>
            </a:r>
            <a:r>
              <a:rPr lang="es-MX" sz="1400" b="1" dirty="0">
                <a:latin typeface="Calibri" panose="020F0502020204030204" pitchFamily="34" charset="0"/>
                <a:cs typeface="Calibri" panose="020F0502020204030204" pitchFamily="34" charset="0"/>
              </a:rPr>
              <a:t>78 </a:t>
            </a:r>
            <a:r>
              <a:rPr lang="es-MX" sz="1400" dirty="0">
                <a:latin typeface="Calibri" panose="020F0502020204030204" pitchFamily="34" charset="0"/>
                <a:cs typeface="Calibri" panose="020F0502020204030204" pitchFamily="34" charset="0"/>
              </a:rPr>
              <a:t>% en su plan de acción.</a:t>
            </a:r>
            <a:endParaRPr lang="es-MX" sz="1400" b="1" dirty="0">
              <a:latin typeface="Calibri" panose="020F0502020204030204" pitchFamily="34" charset="0"/>
              <a:cs typeface="Calibri" panose="020F0502020204030204" pitchFamily="34" charset="0"/>
            </a:endParaRPr>
          </a:p>
          <a:p>
            <a:pPr marL="0" indent="0" algn="just">
              <a:lnSpc>
                <a:spcPct val="107000"/>
              </a:lnSpc>
              <a:spcAft>
                <a:spcPts val="800"/>
              </a:spcAft>
              <a:buNone/>
            </a:pPr>
            <a:r>
              <a:rPr lang="es-419" sz="1400" b="0" i="0" dirty="0">
                <a:solidFill>
                  <a:srgbClr val="333333"/>
                </a:solidFill>
                <a:effectLst/>
                <a:latin typeface="Calibri" panose="020F0502020204030204" pitchFamily="34" charset="0"/>
                <a:cs typeface="Calibri" panose="020F0502020204030204" pitchFamily="34" charset="0"/>
              </a:rPr>
              <a:t>​</a:t>
            </a:r>
            <a:endParaRPr lang="es-MX" sz="1400" dirty="0">
              <a:latin typeface="Calibri" panose="020F0502020204030204" pitchFamily="34" charset="0"/>
              <a:cs typeface="Calibri" panose="020F0502020204030204" pitchFamily="34" charset="0"/>
            </a:endParaRPr>
          </a:p>
        </p:txBody>
      </p:sp>
      <p:sp>
        <p:nvSpPr>
          <p:cNvPr id="8" name="Arco de bloque 7">
            <a:extLst>
              <a:ext uri="{FF2B5EF4-FFF2-40B4-BE49-F238E27FC236}">
                <a16:creationId xmlns:a16="http://schemas.microsoft.com/office/drawing/2014/main" id="{7453FCD7-2C50-BB25-3497-E44FF82F193E}"/>
              </a:ext>
            </a:extLst>
          </p:cNvPr>
          <p:cNvSpPr/>
          <p:nvPr/>
        </p:nvSpPr>
        <p:spPr>
          <a:xfrm flipH="1">
            <a:off x="4074252" y="2987691"/>
            <a:ext cx="4126531" cy="4253047"/>
          </a:xfrm>
          <a:prstGeom prst="blockArc">
            <a:avLst>
              <a:gd name="adj1" fmla="val 10893583"/>
              <a:gd name="adj2" fmla="val 21486961"/>
              <a:gd name="adj3" fmla="val 10599"/>
            </a:avLst>
          </a:prstGeom>
          <a:no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9" name="Arco de bloque 8">
            <a:extLst>
              <a:ext uri="{FF2B5EF4-FFF2-40B4-BE49-F238E27FC236}">
                <a16:creationId xmlns:a16="http://schemas.microsoft.com/office/drawing/2014/main" id="{FADA5BED-CAF6-0053-61BD-D770CAD4FDB0}"/>
              </a:ext>
            </a:extLst>
          </p:cNvPr>
          <p:cNvSpPr/>
          <p:nvPr/>
        </p:nvSpPr>
        <p:spPr>
          <a:xfrm flipH="1">
            <a:off x="4074253" y="2987691"/>
            <a:ext cx="4126531" cy="4324182"/>
          </a:xfrm>
          <a:prstGeom prst="blockArc">
            <a:avLst>
              <a:gd name="adj1" fmla="val 12830036"/>
              <a:gd name="adj2" fmla="val 21564761"/>
              <a:gd name="adj3" fmla="val 10917"/>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10" name="CuadroTexto 9">
            <a:extLst>
              <a:ext uri="{FF2B5EF4-FFF2-40B4-BE49-F238E27FC236}">
                <a16:creationId xmlns:a16="http://schemas.microsoft.com/office/drawing/2014/main" id="{D2350C00-6BFF-0BC1-9985-D4E75C8978D0}"/>
              </a:ext>
            </a:extLst>
          </p:cNvPr>
          <p:cNvSpPr txBox="1"/>
          <p:nvPr/>
        </p:nvSpPr>
        <p:spPr>
          <a:xfrm>
            <a:off x="5404778" y="4570209"/>
            <a:ext cx="1371222" cy="461665"/>
          </a:xfrm>
          <a:prstGeom prst="rect">
            <a:avLst/>
          </a:prstGeom>
          <a:noFill/>
        </p:spPr>
        <p:txBody>
          <a:bodyPr wrap="square" rtlCol="0">
            <a:spAutoFit/>
          </a:bodyPr>
          <a:lstStyle/>
          <a:p>
            <a:pPr algn="ctr"/>
            <a:r>
              <a:rPr lang="es-MX" sz="2400" b="1" dirty="0">
                <a:latin typeface="+mj-lt"/>
              </a:rPr>
              <a:t>78 %</a:t>
            </a:r>
            <a:endParaRPr lang="es-CO" sz="2400" b="1" dirty="0">
              <a:latin typeface="+mj-lt"/>
            </a:endParaRPr>
          </a:p>
        </p:txBody>
      </p:sp>
      <p:sp>
        <p:nvSpPr>
          <p:cNvPr id="11" name="CuadroTexto 10">
            <a:extLst>
              <a:ext uri="{FF2B5EF4-FFF2-40B4-BE49-F238E27FC236}">
                <a16:creationId xmlns:a16="http://schemas.microsoft.com/office/drawing/2014/main" id="{01F08CF5-3B3B-ADCD-D1AD-97295425CFBD}"/>
              </a:ext>
            </a:extLst>
          </p:cNvPr>
          <p:cNvSpPr txBox="1"/>
          <p:nvPr/>
        </p:nvSpPr>
        <p:spPr>
          <a:xfrm>
            <a:off x="4809832" y="4985499"/>
            <a:ext cx="2822996" cy="461665"/>
          </a:xfrm>
          <a:prstGeom prst="rect">
            <a:avLst/>
          </a:prstGeom>
          <a:noFill/>
        </p:spPr>
        <p:txBody>
          <a:bodyPr wrap="square" rtlCol="0">
            <a:spAutoFit/>
          </a:bodyPr>
          <a:lstStyle/>
          <a:p>
            <a:pPr algn="ctr"/>
            <a:r>
              <a:rPr lang="es-MX" sz="2400" b="1" dirty="0">
                <a:solidFill>
                  <a:schemeClr val="tx1">
                    <a:lumMod val="65000"/>
                    <a:lumOff val="35000"/>
                  </a:schemeClr>
                </a:solidFill>
                <a:latin typeface="+mj-lt"/>
              </a:rPr>
              <a:t>% de Avance Real</a:t>
            </a:r>
            <a:endParaRPr lang="es-CO" sz="2400" b="1" dirty="0">
              <a:solidFill>
                <a:schemeClr val="tx1">
                  <a:lumMod val="65000"/>
                  <a:lumOff val="35000"/>
                </a:schemeClr>
              </a:solidFill>
              <a:latin typeface="+mj-lt"/>
            </a:endParaRPr>
          </a:p>
        </p:txBody>
      </p:sp>
    </p:spTree>
    <p:extLst>
      <p:ext uri="{BB962C8B-B14F-4D97-AF65-F5344CB8AC3E}">
        <p14:creationId xmlns:p14="http://schemas.microsoft.com/office/powerpoint/2010/main" val="6019993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Marcador de contenido 10">
            <a:extLst>
              <a:ext uri="{FF2B5EF4-FFF2-40B4-BE49-F238E27FC236}">
                <a16:creationId xmlns:a16="http://schemas.microsoft.com/office/drawing/2014/main" id="{ECC426F2-3B3C-EF7B-BD5A-CB5B9796193B}"/>
              </a:ext>
            </a:extLst>
          </p:cNvPr>
          <p:cNvSpPr txBox="1">
            <a:spLocks/>
          </p:cNvSpPr>
          <p:nvPr/>
        </p:nvSpPr>
        <p:spPr>
          <a:xfrm>
            <a:off x="3366251" y="472817"/>
            <a:ext cx="11701246" cy="11617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200"/>
              </a:spcBef>
              <a:spcAft>
                <a:spcPts val="200"/>
              </a:spcAft>
              <a:buClrTx/>
              <a:buSzTx/>
              <a:buFont typeface="Arial" panose="020B0604020202020204" pitchFamily="34" charset="0"/>
              <a:buNone/>
              <a:tabLst/>
              <a:defRPr/>
            </a:pPr>
            <a:r>
              <a:rPr kumimoji="0" lang="es-CO" sz="1200" b="1" i="0" u="none" strike="noStrike" kern="1200" cap="none" spc="0" normalizeH="0" baseline="0" noProof="0" dirty="0">
                <a:ln>
                  <a:noFill/>
                </a:ln>
                <a:solidFill>
                  <a:prstClr val="black"/>
                </a:solidFill>
                <a:effectLst/>
                <a:uLnTx/>
                <a:uFillTx/>
                <a:latin typeface="Calibri" panose="020F0502020204030204"/>
                <a:ea typeface="+mn-ea"/>
                <a:cs typeface="+mn-cs"/>
              </a:rPr>
              <a:t>SEGUIMIENTO AL PLAN DE ACCIÓN </a:t>
            </a:r>
          </a:p>
          <a:p>
            <a:pPr marL="0" marR="0" lvl="0" indent="0" algn="ctr" defTabSz="914400" rtl="0" eaLnBrk="1" fontAlgn="auto" latinLnBrk="0" hangingPunct="1">
              <a:lnSpc>
                <a:spcPct val="100000"/>
              </a:lnSpc>
              <a:spcBef>
                <a:spcPts val="200"/>
              </a:spcBef>
              <a:spcAft>
                <a:spcPts val="200"/>
              </a:spcAft>
              <a:buClrTx/>
              <a:buSzTx/>
              <a:buFont typeface="Arial" panose="020B0604020202020204" pitchFamily="34" charset="0"/>
              <a:buNone/>
              <a:tabLst/>
              <a:defRPr/>
            </a:pPr>
            <a:r>
              <a:rPr kumimoji="0" lang="es-CO" sz="1200" b="1" i="0" u="none" strike="noStrike" kern="1200" cap="none" spc="0" normalizeH="0" baseline="0" noProof="0" dirty="0">
                <a:ln>
                  <a:noFill/>
                </a:ln>
                <a:solidFill>
                  <a:prstClr val="black"/>
                </a:solidFill>
                <a:effectLst/>
                <a:uLnTx/>
                <a:uFillTx/>
                <a:latin typeface="Calibri" panose="020F0502020204030204"/>
                <a:ea typeface="+mn-ea"/>
                <a:cs typeface="+mn-cs"/>
              </a:rPr>
              <a:t>INSTITUCIONAL IV TRIMESTRE</a:t>
            </a:r>
          </a:p>
        </p:txBody>
      </p:sp>
      <p:sp>
        <p:nvSpPr>
          <p:cNvPr id="3" name="Título 1">
            <a:extLst>
              <a:ext uri="{FF2B5EF4-FFF2-40B4-BE49-F238E27FC236}">
                <a16:creationId xmlns:a16="http://schemas.microsoft.com/office/drawing/2014/main" id="{7B42997B-99D6-E3CE-9E79-56B50AE6FC9B}"/>
              </a:ext>
            </a:extLst>
          </p:cNvPr>
          <p:cNvSpPr txBox="1">
            <a:spLocks/>
          </p:cNvSpPr>
          <p:nvPr/>
        </p:nvSpPr>
        <p:spPr>
          <a:xfrm>
            <a:off x="3303498" y="526289"/>
            <a:ext cx="4314274" cy="8994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s-CO" sz="2400"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OFICINAS ASESORAS</a:t>
            </a:r>
            <a:r>
              <a:rPr kumimoji="0" lang="es-CO" sz="2400" b="1"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endParaRPr kumimoji="0" lang="es-CO" sz="2400" b="1"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graphicFrame>
        <p:nvGraphicFramePr>
          <p:cNvPr id="5" name="Tabla 4">
            <a:extLst>
              <a:ext uri="{FF2B5EF4-FFF2-40B4-BE49-F238E27FC236}">
                <a16:creationId xmlns:a16="http://schemas.microsoft.com/office/drawing/2014/main" id="{1E54EEF5-8B72-C260-0437-78BA55E184EF}"/>
              </a:ext>
            </a:extLst>
          </p:cNvPr>
          <p:cNvGraphicFramePr>
            <a:graphicFrameLocks noGrp="1"/>
          </p:cNvGraphicFramePr>
          <p:nvPr>
            <p:extLst>
              <p:ext uri="{D42A27DB-BD31-4B8C-83A1-F6EECF244321}">
                <p14:modId xmlns:p14="http://schemas.microsoft.com/office/powerpoint/2010/main" val="1352766231"/>
              </p:ext>
            </p:extLst>
          </p:nvPr>
        </p:nvGraphicFramePr>
        <p:xfrm>
          <a:off x="764700" y="3203926"/>
          <a:ext cx="10354440" cy="1651233"/>
        </p:xfrm>
        <a:graphic>
          <a:graphicData uri="http://schemas.openxmlformats.org/drawingml/2006/table">
            <a:tbl>
              <a:tblPr/>
              <a:tblGrid>
                <a:gridCol w="4227349">
                  <a:extLst>
                    <a:ext uri="{9D8B030D-6E8A-4147-A177-3AD203B41FA5}">
                      <a16:colId xmlns:a16="http://schemas.microsoft.com/office/drawing/2014/main" val="1133384474"/>
                    </a:ext>
                  </a:extLst>
                </a:gridCol>
                <a:gridCol w="3830350">
                  <a:extLst>
                    <a:ext uri="{9D8B030D-6E8A-4147-A177-3AD203B41FA5}">
                      <a16:colId xmlns:a16="http://schemas.microsoft.com/office/drawing/2014/main" val="30029793"/>
                    </a:ext>
                  </a:extLst>
                </a:gridCol>
                <a:gridCol w="2296741">
                  <a:extLst>
                    <a:ext uri="{9D8B030D-6E8A-4147-A177-3AD203B41FA5}">
                      <a16:colId xmlns:a16="http://schemas.microsoft.com/office/drawing/2014/main" val="1817707033"/>
                    </a:ext>
                  </a:extLst>
                </a:gridCol>
              </a:tblGrid>
              <a:tr h="281199">
                <a:tc>
                  <a:txBody>
                    <a:bodyPr/>
                    <a:lstStyle/>
                    <a:p>
                      <a:pPr algn="ctr" fontAlgn="ctr"/>
                      <a:r>
                        <a:rPr lang="es-CO" sz="1200" b="1" i="0" u="none" strike="noStrike" dirty="0">
                          <a:solidFill>
                            <a:srgbClr val="000000"/>
                          </a:solidFill>
                          <a:effectLst/>
                          <a:latin typeface="Calibri" panose="020F0502020204030204" pitchFamily="34" charset="0"/>
                        </a:rPr>
                        <a:t>Área / GIT</a:t>
                      </a: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ctr"/>
                      <a:r>
                        <a:rPr lang="es-CO" sz="1200" b="1" i="0" u="none" strike="noStrike" dirty="0">
                          <a:solidFill>
                            <a:srgbClr val="000000"/>
                          </a:solidFill>
                          <a:effectLst/>
                          <a:latin typeface="Calibri" panose="020F0502020204030204" pitchFamily="34" charset="0"/>
                        </a:rPr>
                        <a:t>Plan de Acción</a:t>
                      </a: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ctr"/>
                      <a:r>
                        <a:rPr lang="es-CO" sz="1200" b="1" i="0" u="none" strike="noStrike" dirty="0">
                          <a:solidFill>
                            <a:srgbClr val="000000"/>
                          </a:solidFill>
                          <a:effectLst/>
                          <a:latin typeface="Calibri" panose="020F0502020204030204" pitchFamily="34" charset="0"/>
                        </a:rPr>
                        <a:t>% de avance</a:t>
                      </a: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3551073045"/>
                  </a:ext>
                </a:extLst>
              </a:tr>
              <a:tr h="316689">
                <a:tc>
                  <a:txBody>
                    <a:bodyPr/>
                    <a:lstStyle/>
                    <a:p>
                      <a:pPr algn="l" fontAlgn="b"/>
                      <a:r>
                        <a:rPr lang="es-CO" sz="1100" b="0" i="0" u="none" strike="noStrike" dirty="0">
                          <a:solidFill>
                            <a:srgbClr val="000000"/>
                          </a:solidFill>
                          <a:effectLst/>
                          <a:latin typeface="Calibri" panose="020F0502020204030204" pitchFamily="34" charset="0"/>
                        </a:rPr>
                        <a:t>Oficina de Control Interno</a:t>
                      </a:r>
                    </a:p>
                  </a:txBody>
                  <a:tcPr marL="9525" marR="9525" marT="95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s-CO" sz="1100" b="0" i="0" u="none" strike="noStrike" kern="1200" dirty="0">
                          <a:solidFill>
                            <a:srgbClr val="000000"/>
                          </a:solidFill>
                          <a:effectLst/>
                          <a:latin typeface="Calibri" panose="020F0502020204030204" pitchFamily="34" charset="0"/>
                          <a:ea typeface="+mn-ea"/>
                          <a:cs typeface="+mn-cs"/>
                        </a:rPr>
                        <a:t>Apoyo al fortalecimiento del sector a nivel nacional</a:t>
                      </a:r>
                    </a:p>
                  </a:txBody>
                  <a:tcPr marL="9525" marR="9525" marT="95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100" b="0" i="0" u="none" strike="noStrike" dirty="0">
                          <a:solidFill>
                            <a:srgbClr val="000000"/>
                          </a:solidFill>
                          <a:effectLst/>
                          <a:latin typeface="Calibri" panose="020F0502020204030204" pitchFamily="34" charset="0"/>
                        </a:rPr>
                        <a:t>92%</a:t>
                      </a: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04243243"/>
                  </a:ext>
                </a:extLst>
              </a:tr>
              <a:tr h="263202">
                <a:tc>
                  <a:txBody>
                    <a:bodyPr/>
                    <a:lstStyle/>
                    <a:p>
                      <a:pPr algn="l" fontAlgn="b"/>
                      <a:r>
                        <a:rPr lang="es-CO" sz="1100" b="0" i="0" u="none" strike="noStrike" dirty="0">
                          <a:solidFill>
                            <a:srgbClr val="000000"/>
                          </a:solidFill>
                          <a:effectLst/>
                          <a:latin typeface="Calibri" panose="020F0502020204030204" pitchFamily="34" charset="0"/>
                        </a:rPr>
                        <a:t>Oficina Asesora Jurídica</a:t>
                      </a:r>
                    </a:p>
                  </a:txBody>
                  <a:tcPr marL="9525" marR="9525" marT="95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1100" b="0" i="0" u="none" strike="noStrike" kern="1200" dirty="0">
                          <a:solidFill>
                            <a:srgbClr val="000000"/>
                          </a:solidFill>
                          <a:effectLst/>
                          <a:latin typeface="Calibri" panose="020F0502020204030204" pitchFamily="34" charset="0"/>
                          <a:ea typeface="+mn-ea"/>
                          <a:cs typeface="+mn-cs"/>
                        </a:rPr>
                        <a:t>Apoyo al fortalecimiento del sector a nivel nacional</a:t>
                      </a:r>
                      <a:endParaRPr lang="es-CO" sz="1100" b="0" i="0" u="none" strike="noStrike" dirty="0">
                        <a:solidFill>
                          <a:srgbClr val="000000"/>
                        </a:solidFill>
                        <a:effectLst/>
                        <a:latin typeface="Calibri" panose="020F0502020204030204" pitchFamily="34" charset="0"/>
                      </a:endParaRPr>
                    </a:p>
                  </a:txBody>
                  <a:tcPr marL="9525" marR="9525" marT="95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100" b="0" i="0" u="none" strike="noStrike" dirty="0">
                          <a:solidFill>
                            <a:srgbClr val="000000"/>
                          </a:solidFill>
                          <a:effectLst/>
                          <a:latin typeface="Calibri" panose="020F0502020204030204" pitchFamily="34" charset="0"/>
                        </a:rPr>
                        <a:t>46%</a:t>
                      </a: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89436042"/>
                  </a:ext>
                </a:extLst>
              </a:tr>
              <a:tr h="263202">
                <a:tc>
                  <a:txBody>
                    <a:bodyPr/>
                    <a:lstStyle/>
                    <a:p>
                      <a:pPr algn="l" fontAlgn="b"/>
                      <a:r>
                        <a:rPr lang="es-CO" sz="1100" b="0" i="0" u="none" strike="noStrike" dirty="0">
                          <a:solidFill>
                            <a:srgbClr val="000000"/>
                          </a:solidFill>
                          <a:effectLst/>
                          <a:latin typeface="Calibri" panose="020F0502020204030204" pitchFamily="34" charset="0"/>
                        </a:rPr>
                        <a:t>Oficina de Control Interno Disciplinario </a:t>
                      </a:r>
                    </a:p>
                  </a:txBody>
                  <a:tcPr marL="9525" marR="9525" marT="95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s-CO" sz="1100" b="0" i="0" u="none" strike="noStrike" dirty="0">
                          <a:solidFill>
                            <a:srgbClr val="000000"/>
                          </a:solidFill>
                          <a:effectLst/>
                          <a:latin typeface="Calibri" panose="020F0502020204030204" pitchFamily="34" charset="0"/>
                        </a:rPr>
                        <a:t>Oficina de Control Interno Disciplinario</a:t>
                      </a:r>
                    </a:p>
                  </a:txBody>
                  <a:tcPr marL="9525" marR="9525" marT="95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100" b="0" i="0" u="none" strike="noStrike" dirty="0">
                          <a:solidFill>
                            <a:schemeClr val="tx1"/>
                          </a:solidFill>
                          <a:effectLst/>
                          <a:latin typeface="Calibri" panose="020F0502020204030204" pitchFamily="34" charset="0"/>
                        </a:rPr>
                        <a:t>97%</a:t>
                      </a: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79839735"/>
                  </a:ext>
                </a:extLst>
              </a:tr>
              <a:tr h="526941">
                <a:tc>
                  <a:txBody>
                    <a:bodyPr/>
                    <a:lstStyle/>
                    <a:p>
                      <a:pPr algn="l" fontAlgn="b"/>
                      <a:endParaRPr lang="es-CO" sz="1050" b="0" i="0" u="none" strike="noStrike" dirty="0">
                        <a:solidFill>
                          <a:srgbClr val="000000"/>
                        </a:solidFill>
                        <a:effectLst/>
                        <a:latin typeface="Calibri" panose="020F0502020204030204" pitchFamily="34" charset="0"/>
                      </a:endParaRPr>
                    </a:p>
                  </a:txBody>
                  <a:tcPr marL="9525" marR="9525" marT="95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s-CO" sz="1200" b="1" i="0" u="none" strike="noStrike" dirty="0">
                          <a:solidFill>
                            <a:srgbClr val="000000"/>
                          </a:solidFill>
                          <a:effectLst/>
                          <a:latin typeface="Calibri" panose="020F0502020204030204" pitchFamily="34" charset="0"/>
                        </a:rPr>
                        <a:t>Promedio Total general</a:t>
                      </a:r>
                    </a:p>
                    <a:p>
                      <a:pPr algn="l" fontAlgn="b"/>
                      <a:endParaRPr lang="es-CO" sz="1200" b="1" i="0" u="none" strike="noStrike" dirty="0">
                        <a:solidFill>
                          <a:srgbClr val="000000"/>
                        </a:solidFill>
                        <a:effectLst/>
                        <a:latin typeface="Calibri" panose="020F0502020204030204" pitchFamily="34" charset="0"/>
                      </a:endParaRPr>
                    </a:p>
                  </a:txBody>
                  <a:tcPr marL="9525" marR="9525" marT="95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s-CO" sz="1200" b="1" i="0" u="none" strike="noStrike" dirty="0">
                          <a:solidFill>
                            <a:srgbClr val="000000"/>
                          </a:solidFill>
                          <a:effectLst/>
                          <a:latin typeface="Calibri" panose="020F0502020204030204" pitchFamily="34" charset="0"/>
                        </a:rPr>
                        <a:t>78%</a:t>
                      </a:r>
                    </a:p>
                    <a:p>
                      <a:pPr algn="ctr" fontAlgn="ctr"/>
                      <a:endParaRPr lang="es-CO" sz="1200" b="1" i="0" u="none" strike="noStrike" dirty="0">
                        <a:solidFill>
                          <a:srgbClr val="000000"/>
                        </a:solidFill>
                        <a:effectLst/>
                        <a:latin typeface="Calibri" panose="020F0502020204030204" pitchFamily="34" charset="0"/>
                      </a:endParaRP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20617811"/>
                  </a:ext>
                </a:extLst>
              </a:tr>
            </a:tbl>
          </a:graphicData>
        </a:graphic>
      </p:graphicFrame>
      <p:sp>
        <p:nvSpPr>
          <p:cNvPr id="8" name="Marcador de contenido 10">
            <a:extLst>
              <a:ext uri="{FF2B5EF4-FFF2-40B4-BE49-F238E27FC236}">
                <a16:creationId xmlns:a16="http://schemas.microsoft.com/office/drawing/2014/main" id="{59C6BB1A-9DF9-2F2E-E5DF-F9FAA2224323}"/>
              </a:ext>
            </a:extLst>
          </p:cNvPr>
          <p:cNvSpPr txBox="1">
            <a:spLocks/>
          </p:cNvSpPr>
          <p:nvPr/>
        </p:nvSpPr>
        <p:spPr>
          <a:xfrm>
            <a:off x="2321859" y="1761541"/>
            <a:ext cx="7691718" cy="113906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7000"/>
              </a:lnSpc>
              <a:spcAft>
                <a:spcPts val="800"/>
              </a:spcAft>
              <a:buNone/>
            </a:pPr>
            <a:r>
              <a:rPr lang="es-MX" sz="1600" dirty="0"/>
              <a:t>Para el Cuarto Trimestre, las dependencias adscritas al Despacho del viceministro llegaron al </a:t>
            </a:r>
            <a:r>
              <a:rPr lang="es-MX" sz="1600" b="1" dirty="0"/>
              <a:t> 78%</a:t>
            </a:r>
            <a:r>
              <a:rPr lang="es-MX" sz="1600" dirty="0"/>
              <a:t> del promedio de avance real de los planes de acción. En la siguiente diapositiva se muestra el detalle por cada dependencia. </a:t>
            </a:r>
          </a:p>
          <a:p>
            <a:pPr algn="just">
              <a:lnSpc>
                <a:spcPct val="107000"/>
              </a:lnSpc>
              <a:spcAft>
                <a:spcPts val="800"/>
              </a:spcAft>
            </a:pPr>
            <a:endParaRPr lang="es-MX" sz="1600" dirty="0"/>
          </a:p>
        </p:txBody>
      </p:sp>
    </p:spTree>
    <p:extLst>
      <p:ext uri="{BB962C8B-B14F-4D97-AF65-F5344CB8AC3E}">
        <p14:creationId xmlns:p14="http://schemas.microsoft.com/office/powerpoint/2010/main" val="32634215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Marcador de contenido 10">
            <a:extLst>
              <a:ext uri="{FF2B5EF4-FFF2-40B4-BE49-F238E27FC236}">
                <a16:creationId xmlns:a16="http://schemas.microsoft.com/office/drawing/2014/main" id="{ECC426F2-3B3C-EF7B-BD5A-CB5B9796193B}"/>
              </a:ext>
            </a:extLst>
          </p:cNvPr>
          <p:cNvSpPr txBox="1">
            <a:spLocks/>
          </p:cNvSpPr>
          <p:nvPr/>
        </p:nvSpPr>
        <p:spPr>
          <a:xfrm>
            <a:off x="3137651" y="546220"/>
            <a:ext cx="11701246" cy="11617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200"/>
              </a:spcBef>
              <a:spcAft>
                <a:spcPts val="200"/>
              </a:spcAft>
              <a:buClrTx/>
              <a:buSzTx/>
              <a:buFont typeface="Arial" panose="020B0604020202020204" pitchFamily="34" charset="0"/>
              <a:buNone/>
              <a:tabLst/>
              <a:defRPr/>
            </a:pPr>
            <a:r>
              <a:rPr kumimoji="0" lang="es-CO" sz="1200" b="1" i="0" u="none" strike="noStrike" kern="1200" cap="none" spc="0" normalizeH="0" baseline="0" noProof="0" dirty="0">
                <a:ln>
                  <a:noFill/>
                </a:ln>
                <a:solidFill>
                  <a:prstClr val="black"/>
                </a:solidFill>
                <a:effectLst/>
                <a:uLnTx/>
                <a:uFillTx/>
                <a:latin typeface="Calibri" panose="020F0502020204030204"/>
                <a:ea typeface="+mn-ea"/>
                <a:cs typeface="+mn-cs"/>
              </a:rPr>
              <a:t>SEGUIMIENTO AL PLAN DE ACCIÓN </a:t>
            </a:r>
          </a:p>
          <a:p>
            <a:pPr marL="0" marR="0" lvl="0" indent="0" algn="ctr" defTabSz="914400" rtl="0" eaLnBrk="1" fontAlgn="auto" latinLnBrk="0" hangingPunct="1">
              <a:lnSpc>
                <a:spcPct val="100000"/>
              </a:lnSpc>
              <a:spcBef>
                <a:spcPts val="200"/>
              </a:spcBef>
              <a:spcAft>
                <a:spcPts val="200"/>
              </a:spcAft>
              <a:buClrTx/>
              <a:buSzTx/>
              <a:buFont typeface="Arial" panose="020B0604020202020204" pitchFamily="34" charset="0"/>
              <a:buNone/>
              <a:tabLst/>
              <a:defRPr/>
            </a:pPr>
            <a:r>
              <a:rPr kumimoji="0" lang="es-CO" sz="1200" b="1" i="0" u="none" strike="noStrike" kern="1200" cap="none" spc="0" normalizeH="0" baseline="0" noProof="0" dirty="0">
                <a:ln>
                  <a:noFill/>
                </a:ln>
                <a:solidFill>
                  <a:prstClr val="black"/>
                </a:solidFill>
                <a:effectLst/>
                <a:uLnTx/>
                <a:uFillTx/>
                <a:latin typeface="Calibri" panose="020F0502020204030204"/>
                <a:ea typeface="+mn-ea"/>
                <a:cs typeface="+mn-cs"/>
              </a:rPr>
              <a:t>INSTITUCIONAL I</a:t>
            </a:r>
            <a:r>
              <a:rPr lang="es-CO" sz="1200" b="1" dirty="0">
                <a:solidFill>
                  <a:prstClr val="black"/>
                </a:solidFill>
                <a:latin typeface="Calibri" panose="020F0502020204030204"/>
              </a:rPr>
              <a:t>V</a:t>
            </a:r>
            <a:r>
              <a:rPr kumimoji="0" lang="es-CO" sz="1200" b="1" i="0" u="none" strike="noStrike" kern="1200" cap="none" spc="0" normalizeH="0" baseline="0" noProof="0" dirty="0">
                <a:ln>
                  <a:noFill/>
                </a:ln>
                <a:solidFill>
                  <a:prstClr val="black"/>
                </a:solidFill>
                <a:effectLst/>
                <a:uLnTx/>
                <a:uFillTx/>
                <a:latin typeface="Calibri" panose="020F0502020204030204"/>
                <a:ea typeface="+mn-ea"/>
                <a:cs typeface="+mn-cs"/>
              </a:rPr>
              <a:t> TRIMESTRE</a:t>
            </a:r>
          </a:p>
        </p:txBody>
      </p:sp>
      <p:sp>
        <p:nvSpPr>
          <p:cNvPr id="3" name="Título 1">
            <a:extLst>
              <a:ext uri="{FF2B5EF4-FFF2-40B4-BE49-F238E27FC236}">
                <a16:creationId xmlns:a16="http://schemas.microsoft.com/office/drawing/2014/main" id="{7B42997B-99D6-E3CE-9E79-56B50AE6FC9B}"/>
              </a:ext>
            </a:extLst>
          </p:cNvPr>
          <p:cNvSpPr txBox="1">
            <a:spLocks/>
          </p:cNvSpPr>
          <p:nvPr/>
        </p:nvSpPr>
        <p:spPr>
          <a:xfrm>
            <a:off x="3293533" y="530823"/>
            <a:ext cx="4314274" cy="8994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s-CO" sz="2400" b="1" dirty="0">
                <a:solidFill>
                  <a:srgbClr val="000000"/>
                </a:solidFill>
                <a:latin typeface="Calibri" panose="020F0502020204030204" pitchFamily="34" charset="0"/>
                <a:cs typeface="Times New Roman" panose="02020603050405020304" pitchFamily="18" charset="0"/>
              </a:rPr>
              <a:t>OFICINAS ASESORAS</a:t>
            </a:r>
            <a:endParaRPr kumimoji="0" lang="es-CO" sz="2400" b="1"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graphicFrame>
        <p:nvGraphicFramePr>
          <p:cNvPr id="9" name="Tabla 8"/>
          <p:cNvGraphicFramePr>
            <a:graphicFrameLocks noGrp="1"/>
          </p:cNvGraphicFramePr>
          <p:nvPr>
            <p:extLst>
              <p:ext uri="{D42A27DB-BD31-4B8C-83A1-F6EECF244321}">
                <p14:modId xmlns:p14="http://schemas.microsoft.com/office/powerpoint/2010/main" val="3776258049"/>
              </p:ext>
            </p:extLst>
          </p:nvPr>
        </p:nvGraphicFramePr>
        <p:xfrm>
          <a:off x="1445680" y="2181207"/>
          <a:ext cx="8775699" cy="1308735"/>
        </p:xfrm>
        <a:graphic>
          <a:graphicData uri="http://schemas.openxmlformats.org/drawingml/2006/table">
            <a:tbl>
              <a:tblPr>
                <a:tableStyleId>{5C22544A-7EE6-4342-B048-85BDC9FD1C3A}</a:tableStyleId>
              </a:tblPr>
              <a:tblGrid>
                <a:gridCol w="1854021">
                  <a:extLst>
                    <a:ext uri="{9D8B030D-6E8A-4147-A177-3AD203B41FA5}">
                      <a16:colId xmlns:a16="http://schemas.microsoft.com/office/drawing/2014/main" val="3050866026"/>
                    </a:ext>
                  </a:extLst>
                </a:gridCol>
                <a:gridCol w="1854021">
                  <a:extLst>
                    <a:ext uri="{9D8B030D-6E8A-4147-A177-3AD203B41FA5}">
                      <a16:colId xmlns:a16="http://schemas.microsoft.com/office/drawing/2014/main" val="3546844385"/>
                    </a:ext>
                  </a:extLst>
                </a:gridCol>
                <a:gridCol w="1854021">
                  <a:extLst>
                    <a:ext uri="{9D8B030D-6E8A-4147-A177-3AD203B41FA5}">
                      <a16:colId xmlns:a16="http://schemas.microsoft.com/office/drawing/2014/main" val="51113922"/>
                    </a:ext>
                  </a:extLst>
                </a:gridCol>
                <a:gridCol w="1854021">
                  <a:extLst>
                    <a:ext uri="{9D8B030D-6E8A-4147-A177-3AD203B41FA5}">
                      <a16:colId xmlns:a16="http://schemas.microsoft.com/office/drawing/2014/main" val="849538075"/>
                    </a:ext>
                  </a:extLst>
                </a:gridCol>
                <a:gridCol w="1359615">
                  <a:extLst>
                    <a:ext uri="{9D8B030D-6E8A-4147-A177-3AD203B41FA5}">
                      <a16:colId xmlns:a16="http://schemas.microsoft.com/office/drawing/2014/main" val="3029855229"/>
                    </a:ext>
                  </a:extLst>
                </a:gridCol>
              </a:tblGrid>
              <a:tr h="190500">
                <a:tc rowSpan="3">
                  <a:txBody>
                    <a:bodyPr/>
                    <a:lstStyle/>
                    <a:p>
                      <a:pPr algn="ctr" fontAlgn="ctr"/>
                      <a:r>
                        <a:rPr lang="es-CO" sz="1000" u="none" strike="noStrike" dirty="0">
                          <a:effectLst/>
                        </a:rPr>
                        <a:t>Oficina de Control Interno</a:t>
                      </a:r>
                      <a:endParaRPr lang="es-CO" sz="1000" b="1" i="0" u="none" strike="noStrike" dirty="0">
                        <a:solidFill>
                          <a:srgbClr val="000000"/>
                        </a:solidFill>
                        <a:effectLst/>
                        <a:latin typeface="Calibri Light" panose="020F0302020204030204" pitchFamily="34" charset="0"/>
                      </a:endParaRPr>
                    </a:p>
                    <a:p>
                      <a:pPr algn="ctr" fontAlgn="ctr"/>
                      <a:r>
                        <a:rPr lang="es-CO" sz="1000" u="none" strike="noStrike" dirty="0">
                          <a:effectLst/>
                        </a:rPr>
                        <a:t> </a:t>
                      </a:r>
                      <a:endParaRPr lang="es-CO" sz="1000" b="1"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1000" u="none" strike="noStrike" dirty="0">
                          <a:effectLst/>
                        </a:rPr>
                        <a:t>Cumplimiento en la Ejecución de Auditorías Internas de Gestión</a:t>
                      </a:r>
                      <a:br>
                        <a:rPr lang="es-CO" sz="1000" u="none" strike="noStrike" dirty="0">
                          <a:effectLst/>
                        </a:rPr>
                      </a:br>
                      <a:endParaRPr lang="es-CO" sz="10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u="none" strike="noStrike" dirty="0">
                          <a:effectLst/>
                        </a:rPr>
                        <a:t>100,00</a:t>
                      </a:r>
                      <a:endParaRPr lang="es-CO" sz="10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dirty="0">
                          <a:solidFill>
                            <a:srgbClr val="000000"/>
                          </a:solidFill>
                          <a:effectLst/>
                          <a:latin typeface="Calibri Light" panose="020F0302020204030204" pitchFamily="34" charset="0"/>
                        </a:rPr>
                        <a:t>79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u="none" strike="noStrike" dirty="0">
                          <a:effectLst/>
                        </a:rPr>
                        <a:t>79%</a:t>
                      </a:r>
                      <a:endParaRPr lang="es-CO" sz="10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73231988"/>
                  </a:ext>
                </a:extLst>
              </a:tr>
              <a:tr h="200025">
                <a:tc vMerge="1">
                  <a:txBody>
                    <a:bodyPr/>
                    <a:lstStyle/>
                    <a:p>
                      <a:endParaRPr lang="es-419"/>
                    </a:p>
                  </a:txBody>
                  <a:tcPr/>
                </a:tc>
                <a:tc>
                  <a:txBody>
                    <a:bodyPr/>
                    <a:lstStyle/>
                    <a:p>
                      <a:pPr algn="l" fontAlgn="b"/>
                      <a:r>
                        <a:rPr lang="es-CO" sz="800" u="none" strike="noStrike" dirty="0">
                          <a:effectLst/>
                        </a:rPr>
                        <a:t>Cumplimiento Rol De Enfoque Hacia La Prevención.</a:t>
                      </a:r>
                      <a:br>
                        <a:rPr lang="es-CO" sz="800" u="none" strike="noStrike" dirty="0">
                          <a:effectLst/>
                        </a:rPr>
                      </a:br>
                      <a:endParaRPr lang="es-CO" sz="8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100,00</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b="0" i="0" u="none" strike="noStrike" dirty="0">
                          <a:solidFill>
                            <a:srgbClr val="000000"/>
                          </a:solidFill>
                          <a:effectLst/>
                          <a:latin typeface="Calibri Light" panose="020F0302020204030204" pitchFamily="34" charset="0"/>
                        </a:rPr>
                        <a:t>100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100%</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59448935"/>
                  </a:ext>
                </a:extLst>
              </a:tr>
              <a:tr h="200025">
                <a:tc vMerge="1">
                  <a:txBody>
                    <a:bodyPr/>
                    <a:lstStyle/>
                    <a:p>
                      <a:pPr algn="ctr" fontAlgn="ctr"/>
                      <a:endParaRPr lang="es-CO" sz="800" b="1"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1000" u="none" strike="noStrike" dirty="0">
                          <a:effectLst/>
                        </a:rPr>
                        <a:t>Cumplimiento en la Ejecución de los seguimientos normativos.</a:t>
                      </a:r>
                      <a:br>
                        <a:rPr lang="es-CO" sz="1000" u="none" strike="noStrike" dirty="0">
                          <a:effectLst/>
                        </a:rPr>
                      </a:br>
                      <a:endParaRPr lang="es-CO" sz="10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u="none" strike="noStrike" dirty="0">
                          <a:effectLst/>
                        </a:rPr>
                        <a:t>100,00</a:t>
                      </a:r>
                      <a:endParaRPr lang="es-CO" sz="10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dirty="0">
                          <a:solidFill>
                            <a:schemeClr val="dk1"/>
                          </a:solidFill>
                          <a:effectLst/>
                          <a:latin typeface="+mn-lt"/>
                        </a:rPr>
                        <a:t>96</a:t>
                      </a:r>
                      <a:endParaRPr lang="es-CO" sz="10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u="none" strike="noStrike" dirty="0">
                          <a:effectLst/>
                        </a:rPr>
                        <a:t>96%</a:t>
                      </a:r>
                      <a:endParaRPr lang="es-CO" sz="10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65867809"/>
                  </a:ext>
                </a:extLst>
              </a:tr>
            </a:tbl>
          </a:graphicData>
        </a:graphic>
      </p:graphicFrame>
      <p:graphicFrame>
        <p:nvGraphicFramePr>
          <p:cNvPr id="10" name="Tabla 9"/>
          <p:cNvGraphicFramePr>
            <a:graphicFrameLocks noGrp="1"/>
          </p:cNvGraphicFramePr>
          <p:nvPr>
            <p:extLst>
              <p:ext uri="{D42A27DB-BD31-4B8C-83A1-F6EECF244321}">
                <p14:modId xmlns:p14="http://schemas.microsoft.com/office/powerpoint/2010/main" val="1676934884"/>
              </p:ext>
            </p:extLst>
          </p:nvPr>
        </p:nvGraphicFramePr>
        <p:xfrm>
          <a:off x="1445680" y="3867667"/>
          <a:ext cx="8775699" cy="2009775"/>
        </p:xfrm>
        <a:graphic>
          <a:graphicData uri="http://schemas.openxmlformats.org/drawingml/2006/table">
            <a:tbl>
              <a:tblPr>
                <a:tableStyleId>{5C22544A-7EE6-4342-B048-85BDC9FD1C3A}</a:tableStyleId>
              </a:tblPr>
              <a:tblGrid>
                <a:gridCol w="1854021">
                  <a:extLst>
                    <a:ext uri="{9D8B030D-6E8A-4147-A177-3AD203B41FA5}">
                      <a16:colId xmlns:a16="http://schemas.microsoft.com/office/drawing/2014/main" val="2721860087"/>
                    </a:ext>
                  </a:extLst>
                </a:gridCol>
                <a:gridCol w="1854021">
                  <a:extLst>
                    <a:ext uri="{9D8B030D-6E8A-4147-A177-3AD203B41FA5}">
                      <a16:colId xmlns:a16="http://schemas.microsoft.com/office/drawing/2014/main" val="3684432760"/>
                    </a:ext>
                  </a:extLst>
                </a:gridCol>
                <a:gridCol w="1854021">
                  <a:extLst>
                    <a:ext uri="{9D8B030D-6E8A-4147-A177-3AD203B41FA5}">
                      <a16:colId xmlns:a16="http://schemas.microsoft.com/office/drawing/2014/main" val="4202014970"/>
                    </a:ext>
                  </a:extLst>
                </a:gridCol>
                <a:gridCol w="1854021">
                  <a:extLst>
                    <a:ext uri="{9D8B030D-6E8A-4147-A177-3AD203B41FA5}">
                      <a16:colId xmlns:a16="http://schemas.microsoft.com/office/drawing/2014/main" val="2385653435"/>
                    </a:ext>
                  </a:extLst>
                </a:gridCol>
                <a:gridCol w="1359615">
                  <a:extLst>
                    <a:ext uri="{9D8B030D-6E8A-4147-A177-3AD203B41FA5}">
                      <a16:colId xmlns:a16="http://schemas.microsoft.com/office/drawing/2014/main" val="2222301135"/>
                    </a:ext>
                  </a:extLst>
                </a:gridCol>
              </a:tblGrid>
              <a:tr h="190500">
                <a:tc rowSpan="3">
                  <a:txBody>
                    <a:bodyPr/>
                    <a:lstStyle/>
                    <a:p>
                      <a:pPr algn="ctr" fontAlgn="ctr"/>
                      <a:r>
                        <a:rPr lang="es-CO" sz="1000" u="none" strike="noStrike" dirty="0">
                          <a:effectLst/>
                        </a:rPr>
                        <a:t>Oficina de Control Interno Disciplinario</a:t>
                      </a:r>
                      <a:endParaRPr lang="es-CO" sz="1000" b="1" i="0" u="none" strike="noStrike" dirty="0">
                        <a:solidFill>
                          <a:srgbClr val="000000"/>
                        </a:solidFill>
                        <a:effectLst/>
                        <a:latin typeface="Calibri Light" panose="020F0302020204030204" pitchFamily="34" charset="0"/>
                      </a:endParaRPr>
                    </a:p>
                    <a:p>
                      <a:pPr algn="ctr" fontAlgn="ctr"/>
                      <a:r>
                        <a:rPr lang="es-CO" sz="1000" u="none" strike="noStrike" dirty="0">
                          <a:effectLst/>
                        </a:rPr>
                        <a:t> </a:t>
                      </a:r>
                      <a:endParaRPr lang="es-CO" sz="1000" b="1" i="0" u="none" strike="noStrike" dirty="0">
                        <a:solidFill>
                          <a:srgbClr val="000000"/>
                        </a:solidFill>
                        <a:effectLst/>
                        <a:latin typeface="Calibri Light" panose="020F0302020204030204" pitchFamily="34" charset="0"/>
                      </a:endParaRPr>
                    </a:p>
                    <a:p>
                      <a:pPr algn="ctr" fontAlgn="ctr"/>
                      <a:r>
                        <a:rPr lang="es-CO" sz="1000" u="none" strike="noStrike" dirty="0">
                          <a:effectLst/>
                        </a:rPr>
                        <a:t> </a:t>
                      </a:r>
                      <a:endParaRPr lang="es-CO" sz="1000" b="1"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1000" u="none" strike="noStrike" dirty="0">
                          <a:effectLst/>
                        </a:rPr>
                        <a:t>Número de referencias disciplinarias para la prevención y corrección sobre la comisión de conductas</a:t>
                      </a:r>
                      <a:br>
                        <a:rPr lang="es-CO" sz="1000" u="none" strike="noStrike" dirty="0">
                          <a:effectLst/>
                        </a:rPr>
                      </a:br>
                      <a:endParaRPr lang="es-CO" sz="10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u="none" strike="noStrike" dirty="0">
                          <a:effectLst/>
                        </a:rPr>
                        <a:t>12,00</a:t>
                      </a:r>
                      <a:endParaRPr lang="es-CO" sz="10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dirty="0">
                          <a:solidFill>
                            <a:srgbClr val="000000"/>
                          </a:solidFill>
                          <a:effectLst/>
                          <a:latin typeface="Calibri Light" panose="020F0302020204030204" pitchFamily="34" charset="0"/>
                        </a:rPr>
                        <a:t>12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u="none" strike="noStrike" dirty="0">
                          <a:effectLst/>
                        </a:rPr>
                        <a:t>100%</a:t>
                      </a:r>
                      <a:endParaRPr lang="es-CO" sz="10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48191868"/>
                  </a:ext>
                </a:extLst>
              </a:tr>
              <a:tr h="190500">
                <a:tc vMerge="1">
                  <a:txBody>
                    <a:bodyPr/>
                    <a:lstStyle/>
                    <a:p>
                      <a:pPr algn="ctr" fontAlgn="ctr"/>
                      <a:endParaRPr lang="es-CO" sz="800" b="1"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1000" u="none" strike="noStrike" dirty="0">
                          <a:effectLst/>
                        </a:rPr>
                        <a:t>Porcentaje de jornadas de actualización normativa en Derecho Disciplinario que se realicen</a:t>
                      </a:r>
                      <a:br>
                        <a:rPr lang="es-CO" sz="1000" u="none" strike="noStrike" dirty="0">
                          <a:effectLst/>
                        </a:rPr>
                      </a:br>
                      <a:endParaRPr lang="es-CO" sz="10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u="none" strike="noStrike" dirty="0">
                          <a:effectLst/>
                        </a:rPr>
                        <a:t>100,00</a:t>
                      </a:r>
                      <a:endParaRPr lang="es-CO" sz="10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dirty="0">
                          <a:solidFill>
                            <a:schemeClr val="dk1"/>
                          </a:solidFill>
                          <a:effectLst/>
                          <a:latin typeface="+mn-lt"/>
                        </a:rPr>
                        <a:t>100</a:t>
                      </a:r>
                      <a:endParaRPr lang="es-CO" sz="10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u="none" strike="noStrike" dirty="0">
                          <a:effectLst/>
                        </a:rPr>
                        <a:t>100%</a:t>
                      </a:r>
                      <a:endParaRPr lang="es-CO" sz="10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99428102"/>
                  </a:ext>
                </a:extLst>
              </a:tr>
              <a:tr h="200025">
                <a:tc vMerge="1">
                  <a:txBody>
                    <a:bodyPr/>
                    <a:lstStyle/>
                    <a:p>
                      <a:pPr algn="ctr" fontAlgn="ctr"/>
                      <a:endParaRPr lang="es-CO" sz="800" b="1"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1000" u="none" strike="noStrike" dirty="0">
                          <a:effectLst/>
                        </a:rPr>
                        <a:t>Porcentaje de quejas evaluadas oportunamente</a:t>
                      </a:r>
                      <a:br>
                        <a:rPr lang="es-CO" sz="1000" u="none" strike="noStrike" dirty="0">
                          <a:effectLst/>
                        </a:rPr>
                      </a:br>
                      <a:endParaRPr lang="es-CO" sz="10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u="none" strike="noStrike" dirty="0">
                          <a:solidFill>
                            <a:schemeClr val="tx1"/>
                          </a:solidFill>
                          <a:effectLst/>
                        </a:rPr>
                        <a:t>95,00</a:t>
                      </a:r>
                      <a:endParaRPr lang="es-CO" sz="1000" b="0" i="0" u="none" strike="noStrike" dirty="0">
                        <a:solidFill>
                          <a:schemeClr val="tx1"/>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dirty="0">
                          <a:solidFill>
                            <a:schemeClr val="tx1"/>
                          </a:solidFill>
                          <a:effectLst/>
                          <a:latin typeface="+mn-lt"/>
                        </a:rPr>
                        <a:t>90</a:t>
                      </a:r>
                      <a:endParaRPr lang="es-CO" sz="1000" b="0" i="0" u="none" strike="noStrike" dirty="0">
                        <a:solidFill>
                          <a:schemeClr val="tx1"/>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u="none" strike="noStrike" dirty="0">
                          <a:solidFill>
                            <a:schemeClr val="tx1"/>
                          </a:solidFill>
                          <a:effectLst/>
                        </a:rPr>
                        <a:t>90%</a:t>
                      </a:r>
                      <a:endParaRPr lang="es-CO" sz="1000" b="0" i="0" u="none" strike="noStrike" dirty="0">
                        <a:solidFill>
                          <a:schemeClr val="tx1"/>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53286994"/>
                  </a:ext>
                </a:extLst>
              </a:tr>
            </a:tbl>
          </a:graphicData>
        </a:graphic>
      </p:graphicFrame>
      <p:graphicFrame>
        <p:nvGraphicFramePr>
          <p:cNvPr id="11" name="Tabla 10"/>
          <p:cNvGraphicFramePr>
            <a:graphicFrameLocks noGrp="1"/>
          </p:cNvGraphicFramePr>
          <p:nvPr>
            <p:extLst>
              <p:ext uri="{D42A27DB-BD31-4B8C-83A1-F6EECF244321}">
                <p14:modId xmlns:p14="http://schemas.microsoft.com/office/powerpoint/2010/main" val="1496415535"/>
              </p:ext>
            </p:extLst>
          </p:nvPr>
        </p:nvGraphicFramePr>
        <p:xfrm>
          <a:off x="3293533" y="1896997"/>
          <a:ext cx="6927846" cy="190500"/>
        </p:xfrm>
        <a:graphic>
          <a:graphicData uri="http://schemas.openxmlformats.org/drawingml/2006/table">
            <a:tbl>
              <a:tblPr firstRow="1" firstCol="1" bandRow="1"/>
              <a:tblGrid>
                <a:gridCol w="1872176">
                  <a:extLst>
                    <a:ext uri="{9D8B030D-6E8A-4147-A177-3AD203B41FA5}">
                      <a16:colId xmlns:a16="http://schemas.microsoft.com/office/drawing/2014/main" val="325368306"/>
                    </a:ext>
                  </a:extLst>
                </a:gridCol>
                <a:gridCol w="1840578">
                  <a:extLst>
                    <a:ext uri="{9D8B030D-6E8A-4147-A177-3AD203B41FA5}">
                      <a16:colId xmlns:a16="http://schemas.microsoft.com/office/drawing/2014/main" val="3940555080"/>
                    </a:ext>
                  </a:extLst>
                </a:gridCol>
                <a:gridCol w="1860839">
                  <a:extLst>
                    <a:ext uri="{9D8B030D-6E8A-4147-A177-3AD203B41FA5}">
                      <a16:colId xmlns:a16="http://schemas.microsoft.com/office/drawing/2014/main" val="390071544"/>
                    </a:ext>
                  </a:extLst>
                </a:gridCol>
                <a:gridCol w="1354253">
                  <a:extLst>
                    <a:ext uri="{9D8B030D-6E8A-4147-A177-3AD203B41FA5}">
                      <a16:colId xmlns:a16="http://schemas.microsoft.com/office/drawing/2014/main" val="2108749774"/>
                    </a:ext>
                  </a:extLst>
                </a:gridCol>
              </a:tblGrid>
              <a:tr h="152077">
                <a:tc>
                  <a:txBody>
                    <a:bodyPr/>
                    <a:lstStyle/>
                    <a:p>
                      <a:pPr algn="ctr">
                        <a:lnSpc>
                          <a:spcPct val="107000"/>
                        </a:lnSpc>
                        <a:spcAft>
                          <a:spcPts val="0"/>
                        </a:spcAft>
                      </a:pPr>
                      <a:r>
                        <a:rPr lang="es-CO" sz="11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Indicador</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100" b="1" dirty="0">
                          <a:effectLst/>
                          <a:latin typeface="Calibri" panose="020F0502020204030204" pitchFamily="34" charset="0"/>
                          <a:ea typeface="Calibri" panose="020F0502020204030204" pitchFamily="34" charset="0"/>
                          <a:cs typeface="Calibri" panose="020F0502020204030204" pitchFamily="34" charset="0"/>
                        </a:rPr>
                        <a:t>Meta 2023</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100" b="1" dirty="0">
                          <a:effectLst/>
                          <a:latin typeface="Calibri" panose="020F0502020204030204" pitchFamily="34" charset="0"/>
                          <a:ea typeface="Calibri" panose="020F0502020204030204" pitchFamily="34" charset="0"/>
                          <a:cs typeface="Calibri" panose="020F0502020204030204" pitchFamily="34" charset="0"/>
                        </a:rPr>
                        <a:t>Avance Cuantitativo</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100" b="1"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Promedio</a:t>
                      </a:r>
                      <a:r>
                        <a:rPr lang="es-CO" sz="1100" b="1" baseline="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92 %</a:t>
                      </a:r>
                      <a:endParaRPr lang="es-CO"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extLst>
                  <a:ext uri="{0D108BD9-81ED-4DB2-BD59-A6C34878D82A}">
                    <a16:rowId xmlns:a16="http://schemas.microsoft.com/office/drawing/2014/main" val="14138221"/>
                  </a:ext>
                </a:extLst>
              </a:tr>
            </a:tbl>
          </a:graphicData>
        </a:graphic>
      </p:graphicFrame>
      <p:graphicFrame>
        <p:nvGraphicFramePr>
          <p:cNvPr id="12" name="Tabla 11"/>
          <p:cNvGraphicFramePr>
            <a:graphicFrameLocks noGrp="1"/>
          </p:cNvGraphicFramePr>
          <p:nvPr>
            <p:extLst>
              <p:ext uri="{D42A27DB-BD31-4B8C-83A1-F6EECF244321}">
                <p14:modId xmlns:p14="http://schemas.microsoft.com/office/powerpoint/2010/main" val="1325332396"/>
              </p:ext>
            </p:extLst>
          </p:nvPr>
        </p:nvGraphicFramePr>
        <p:xfrm>
          <a:off x="3293533" y="3578266"/>
          <a:ext cx="6927846" cy="190500"/>
        </p:xfrm>
        <a:graphic>
          <a:graphicData uri="http://schemas.openxmlformats.org/drawingml/2006/table">
            <a:tbl>
              <a:tblPr firstRow="1" firstCol="1" bandRow="1"/>
              <a:tblGrid>
                <a:gridCol w="1872176">
                  <a:extLst>
                    <a:ext uri="{9D8B030D-6E8A-4147-A177-3AD203B41FA5}">
                      <a16:colId xmlns:a16="http://schemas.microsoft.com/office/drawing/2014/main" val="325368306"/>
                    </a:ext>
                  </a:extLst>
                </a:gridCol>
                <a:gridCol w="1840578">
                  <a:extLst>
                    <a:ext uri="{9D8B030D-6E8A-4147-A177-3AD203B41FA5}">
                      <a16:colId xmlns:a16="http://schemas.microsoft.com/office/drawing/2014/main" val="3940555080"/>
                    </a:ext>
                  </a:extLst>
                </a:gridCol>
                <a:gridCol w="1860839">
                  <a:extLst>
                    <a:ext uri="{9D8B030D-6E8A-4147-A177-3AD203B41FA5}">
                      <a16:colId xmlns:a16="http://schemas.microsoft.com/office/drawing/2014/main" val="390071544"/>
                    </a:ext>
                  </a:extLst>
                </a:gridCol>
                <a:gridCol w="1354253">
                  <a:extLst>
                    <a:ext uri="{9D8B030D-6E8A-4147-A177-3AD203B41FA5}">
                      <a16:colId xmlns:a16="http://schemas.microsoft.com/office/drawing/2014/main" val="2108749774"/>
                    </a:ext>
                  </a:extLst>
                </a:gridCol>
              </a:tblGrid>
              <a:tr h="152077">
                <a:tc>
                  <a:txBody>
                    <a:bodyPr/>
                    <a:lstStyle/>
                    <a:p>
                      <a:pPr algn="ctr">
                        <a:lnSpc>
                          <a:spcPct val="107000"/>
                        </a:lnSpc>
                        <a:spcAft>
                          <a:spcPts val="0"/>
                        </a:spcAft>
                      </a:pPr>
                      <a:r>
                        <a:rPr lang="es-CO" sz="11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Indicador</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100" b="1" dirty="0">
                          <a:effectLst/>
                          <a:latin typeface="Calibri" panose="020F0502020204030204" pitchFamily="34" charset="0"/>
                          <a:ea typeface="Calibri" panose="020F0502020204030204" pitchFamily="34" charset="0"/>
                          <a:cs typeface="Calibri" panose="020F0502020204030204" pitchFamily="34" charset="0"/>
                        </a:rPr>
                        <a:t>Meta 2023</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100" b="1" dirty="0">
                          <a:effectLst/>
                          <a:latin typeface="Calibri" panose="020F0502020204030204" pitchFamily="34" charset="0"/>
                          <a:ea typeface="Calibri" panose="020F0502020204030204" pitchFamily="34" charset="0"/>
                          <a:cs typeface="Calibri" panose="020F0502020204030204" pitchFamily="34" charset="0"/>
                        </a:rPr>
                        <a:t>Avance Cuantitativo</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100" b="1"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Promedio</a:t>
                      </a:r>
                      <a:r>
                        <a:rPr lang="es-CO" sz="1100" b="1" baseline="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96 %</a:t>
                      </a:r>
                      <a:endParaRPr lang="es-CO"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extLst>
                  <a:ext uri="{0D108BD9-81ED-4DB2-BD59-A6C34878D82A}">
                    <a16:rowId xmlns:a16="http://schemas.microsoft.com/office/drawing/2014/main" val="14138221"/>
                  </a:ext>
                </a:extLst>
              </a:tr>
            </a:tbl>
          </a:graphicData>
        </a:graphic>
      </p:graphicFrame>
    </p:spTree>
    <p:extLst>
      <p:ext uri="{BB962C8B-B14F-4D97-AF65-F5344CB8AC3E}">
        <p14:creationId xmlns:p14="http://schemas.microsoft.com/office/powerpoint/2010/main" val="22035899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Marcador de contenido 10">
            <a:extLst>
              <a:ext uri="{FF2B5EF4-FFF2-40B4-BE49-F238E27FC236}">
                <a16:creationId xmlns:a16="http://schemas.microsoft.com/office/drawing/2014/main" id="{ECC426F2-3B3C-EF7B-BD5A-CB5B9796193B}"/>
              </a:ext>
            </a:extLst>
          </p:cNvPr>
          <p:cNvSpPr txBox="1">
            <a:spLocks/>
          </p:cNvSpPr>
          <p:nvPr/>
        </p:nvSpPr>
        <p:spPr>
          <a:xfrm>
            <a:off x="3293533" y="527783"/>
            <a:ext cx="11701246" cy="11617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200"/>
              </a:spcBef>
              <a:spcAft>
                <a:spcPts val="200"/>
              </a:spcAft>
              <a:buClrTx/>
              <a:buSzTx/>
              <a:buFont typeface="Arial" panose="020B0604020202020204" pitchFamily="34" charset="0"/>
              <a:buNone/>
              <a:tabLst/>
              <a:defRPr/>
            </a:pPr>
            <a:r>
              <a:rPr kumimoji="0" lang="es-CO" sz="1200" b="1" i="0" u="none" strike="noStrike" kern="1200" cap="none" spc="0" normalizeH="0" baseline="0" noProof="0" dirty="0">
                <a:ln>
                  <a:noFill/>
                </a:ln>
                <a:solidFill>
                  <a:prstClr val="black"/>
                </a:solidFill>
                <a:effectLst/>
                <a:uLnTx/>
                <a:uFillTx/>
                <a:latin typeface="Calibri" panose="020F0502020204030204"/>
                <a:ea typeface="+mn-ea"/>
                <a:cs typeface="+mn-cs"/>
              </a:rPr>
              <a:t>SEGUIMIENTO AL PLAN DE ACCIÓN </a:t>
            </a:r>
          </a:p>
          <a:p>
            <a:pPr marL="0" marR="0" lvl="0" indent="0" algn="ctr" defTabSz="914400" rtl="0" eaLnBrk="1" fontAlgn="auto" latinLnBrk="0" hangingPunct="1">
              <a:lnSpc>
                <a:spcPct val="100000"/>
              </a:lnSpc>
              <a:spcBef>
                <a:spcPts val="200"/>
              </a:spcBef>
              <a:spcAft>
                <a:spcPts val="200"/>
              </a:spcAft>
              <a:buClrTx/>
              <a:buSzTx/>
              <a:buFont typeface="Arial" panose="020B0604020202020204" pitchFamily="34" charset="0"/>
              <a:buNone/>
              <a:tabLst/>
              <a:defRPr/>
            </a:pPr>
            <a:r>
              <a:rPr kumimoji="0" lang="es-CO" sz="1200" b="1" i="0" u="none" strike="noStrike" kern="1200" cap="none" spc="0" normalizeH="0" baseline="0" noProof="0" dirty="0">
                <a:ln>
                  <a:noFill/>
                </a:ln>
                <a:solidFill>
                  <a:prstClr val="black"/>
                </a:solidFill>
                <a:effectLst/>
                <a:uLnTx/>
                <a:uFillTx/>
                <a:latin typeface="Calibri" panose="020F0502020204030204"/>
                <a:ea typeface="+mn-ea"/>
                <a:cs typeface="+mn-cs"/>
              </a:rPr>
              <a:t>INSTITUCIONAL IV TRIMESTRE</a:t>
            </a:r>
          </a:p>
        </p:txBody>
      </p:sp>
      <p:sp>
        <p:nvSpPr>
          <p:cNvPr id="3" name="Título 1">
            <a:extLst>
              <a:ext uri="{FF2B5EF4-FFF2-40B4-BE49-F238E27FC236}">
                <a16:creationId xmlns:a16="http://schemas.microsoft.com/office/drawing/2014/main" id="{7B42997B-99D6-E3CE-9E79-56B50AE6FC9B}"/>
              </a:ext>
            </a:extLst>
          </p:cNvPr>
          <p:cNvSpPr txBox="1">
            <a:spLocks/>
          </p:cNvSpPr>
          <p:nvPr/>
        </p:nvSpPr>
        <p:spPr>
          <a:xfrm>
            <a:off x="3293533" y="963011"/>
            <a:ext cx="4769220" cy="8994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s-CO" sz="2400" b="1" dirty="0">
                <a:solidFill>
                  <a:srgbClr val="000000"/>
                </a:solidFill>
                <a:latin typeface="Calibri" panose="020F0502020204030204" pitchFamily="34" charset="0"/>
                <a:cs typeface="Times New Roman" panose="02020603050405020304" pitchFamily="18" charset="0"/>
              </a:rPr>
              <a:t>OFICINAS ASESORAS</a:t>
            </a:r>
            <a:endParaRPr kumimoji="0" lang="es-CO" sz="2400" b="1"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graphicFrame>
        <p:nvGraphicFramePr>
          <p:cNvPr id="11" name="Tabla 10"/>
          <p:cNvGraphicFramePr>
            <a:graphicFrameLocks noGrp="1"/>
          </p:cNvGraphicFramePr>
          <p:nvPr>
            <p:extLst>
              <p:ext uri="{D42A27DB-BD31-4B8C-83A1-F6EECF244321}">
                <p14:modId xmlns:p14="http://schemas.microsoft.com/office/powerpoint/2010/main" val="1790947666"/>
              </p:ext>
            </p:extLst>
          </p:nvPr>
        </p:nvGraphicFramePr>
        <p:xfrm>
          <a:off x="3783107" y="2934910"/>
          <a:ext cx="6652815" cy="190500"/>
        </p:xfrm>
        <a:graphic>
          <a:graphicData uri="http://schemas.openxmlformats.org/drawingml/2006/table">
            <a:tbl>
              <a:tblPr firstRow="1" firstCol="1" bandRow="1"/>
              <a:tblGrid>
                <a:gridCol w="1797852">
                  <a:extLst>
                    <a:ext uri="{9D8B030D-6E8A-4147-A177-3AD203B41FA5}">
                      <a16:colId xmlns:a16="http://schemas.microsoft.com/office/drawing/2014/main" val="325368306"/>
                    </a:ext>
                  </a:extLst>
                </a:gridCol>
                <a:gridCol w="1767508">
                  <a:extLst>
                    <a:ext uri="{9D8B030D-6E8A-4147-A177-3AD203B41FA5}">
                      <a16:colId xmlns:a16="http://schemas.microsoft.com/office/drawing/2014/main" val="3940555080"/>
                    </a:ext>
                  </a:extLst>
                </a:gridCol>
                <a:gridCol w="1786965">
                  <a:extLst>
                    <a:ext uri="{9D8B030D-6E8A-4147-A177-3AD203B41FA5}">
                      <a16:colId xmlns:a16="http://schemas.microsoft.com/office/drawing/2014/main" val="390071544"/>
                    </a:ext>
                  </a:extLst>
                </a:gridCol>
                <a:gridCol w="1300490">
                  <a:extLst>
                    <a:ext uri="{9D8B030D-6E8A-4147-A177-3AD203B41FA5}">
                      <a16:colId xmlns:a16="http://schemas.microsoft.com/office/drawing/2014/main" val="2108749774"/>
                    </a:ext>
                  </a:extLst>
                </a:gridCol>
              </a:tblGrid>
              <a:tr h="152077">
                <a:tc>
                  <a:txBody>
                    <a:bodyPr/>
                    <a:lstStyle/>
                    <a:p>
                      <a:pPr algn="ctr">
                        <a:lnSpc>
                          <a:spcPct val="107000"/>
                        </a:lnSpc>
                        <a:spcAft>
                          <a:spcPts val="0"/>
                        </a:spcAft>
                      </a:pPr>
                      <a:r>
                        <a:rPr lang="es-CO" sz="11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Indicador</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100" b="1" dirty="0">
                          <a:effectLst/>
                          <a:latin typeface="Calibri" panose="020F0502020204030204" pitchFamily="34" charset="0"/>
                          <a:ea typeface="Calibri" panose="020F0502020204030204" pitchFamily="34" charset="0"/>
                          <a:cs typeface="Calibri" panose="020F0502020204030204" pitchFamily="34" charset="0"/>
                        </a:rPr>
                        <a:t>Meta 2023</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100" b="1" dirty="0">
                          <a:effectLst/>
                          <a:latin typeface="Calibri" panose="020F0502020204030204" pitchFamily="34" charset="0"/>
                          <a:ea typeface="Calibri" panose="020F0502020204030204" pitchFamily="34" charset="0"/>
                          <a:cs typeface="Calibri" panose="020F0502020204030204" pitchFamily="34" charset="0"/>
                        </a:rPr>
                        <a:t>Avance Cuantitativo</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100" b="1"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Promedio</a:t>
                      </a:r>
                      <a:r>
                        <a:rPr lang="es-CO" sz="1100" b="1" baseline="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46 %</a:t>
                      </a:r>
                      <a:endParaRPr lang="es-CO"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extLst>
                  <a:ext uri="{0D108BD9-81ED-4DB2-BD59-A6C34878D82A}">
                    <a16:rowId xmlns:a16="http://schemas.microsoft.com/office/drawing/2014/main" val="14138221"/>
                  </a:ext>
                </a:extLst>
              </a:tr>
            </a:tbl>
          </a:graphicData>
        </a:graphic>
      </p:graphicFrame>
      <p:graphicFrame>
        <p:nvGraphicFramePr>
          <p:cNvPr id="4" name="Tabla 3">
            <a:extLst>
              <a:ext uri="{FF2B5EF4-FFF2-40B4-BE49-F238E27FC236}">
                <a16:creationId xmlns:a16="http://schemas.microsoft.com/office/drawing/2014/main" id="{4A4652F7-E7DC-DDA0-4080-CB89FC39315E}"/>
              </a:ext>
            </a:extLst>
          </p:cNvPr>
          <p:cNvGraphicFramePr>
            <a:graphicFrameLocks noGrp="1"/>
          </p:cNvGraphicFramePr>
          <p:nvPr>
            <p:extLst>
              <p:ext uri="{D42A27DB-BD31-4B8C-83A1-F6EECF244321}">
                <p14:modId xmlns:p14="http://schemas.microsoft.com/office/powerpoint/2010/main" val="367698705"/>
              </p:ext>
            </p:extLst>
          </p:nvPr>
        </p:nvGraphicFramePr>
        <p:xfrm>
          <a:off x="1926922" y="3278418"/>
          <a:ext cx="8509000" cy="1501140"/>
        </p:xfrm>
        <a:graphic>
          <a:graphicData uri="http://schemas.openxmlformats.org/drawingml/2006/table">
            <a:tbl>
              <a:tblPr>
                <a:tableStyleId>{5C22544A-7EE6-4342-B048-85BDC9FD1C3A}</a:tableStyleId>
              </a:tblPr>
              <a:tblGrid>
                <a:gridCol w="1854607">
                  <a:extLst>
                    <a:ext uri="{9D8B030D-6E8A-4147-A177-3AD203B41FA5}">
                      <a16:colId xmlns:a16="http://schemas.microsoft.com/office/drawing/2014/main" val="414825910"/>
                    </a:ext>
                  </a:extLst>
                </a:gridCol>
                <a:gridCol w="1803483">
                  <a:extLst>
                    <a:ext uri="{9D8B030D-6E8A-4147-A177-3AD203B41FA5}">
                      <a16:colId xmlns:a16="http://schemas.microsoft.com/office/drawing/2014/main" val="1303340088"/>
                    </a:ext>
                  </a:extLst>
                </a:gridCol>
                <a:gridCol w="1775012">
                  <a:extLst>
                    <a:ext uri="{9D8B030D-6E8A-4147-A177-3AD203B41FA5}">
                      <a16:colId xmlns:a16="http://schemas.microsoft.com/office/drawing/2014/main" val="692499013"/>
                    </a:ext>
                  </a:extLst>
                </a:gridCol>
                <a:gridCol w="1775012">
                  <a:extLst>
                    <a:ext uri="{9D8B030D-6E8A-4147-A177-3AD203B41FA5}">
                      <a16:colId xmlns:a16="http://schemas.microsoft.com/office/drawing/2014/main" val="3711063834"/>
                    </a:ext>
                  </a:extLst>
                </a:gridCol>
                <a:gridCol w="1300886">
                  <a:extLst>
                    <a:ext uri="{9D8B030D-6E8A-4147-A177-3AD203B41FA5}">
                      <a16:colId xmlns:a16="http://schemas.microsoft.com/office/drawing/2014/main" val="121221638"/>
                    </a:ext>
                  </a:extLst>
                </a:gridCol>
              </a:tblGrid>
              <a:tr h="142875">
                <a:tc rowSpan="4">
                  <a:txBody>
                    <a:bodyPr/>
                    <a:lstStyle/>
                    <a:p>
                      <a:pPr algn="ctr" fontAlgn="ctr"/>
                      <a:r>
                        <a:rPr lang="es-CO" sz="1100" b="1" i="0" u="none" strike="noStrike" dirty="0">
                          <a:solidFill>
                            <a:srgbClr val="000000"/>
                          </a:solidFill>
                          <a:effectLst/>
                          <a:latin typeface="+mn-lt"/>
                          <a:cs typeface="Calibri" panose="020F0502020204030204" pitchFamily="34" charset="0"/>
                        </a:rPr>
                        <a:t>Oficina Asesora de Jurídica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800" u="none" strike="noStrike" dirty="0">
                          <a:effectLst/>
                        </a:rPr>
                        <a:t>Número De Proyectos Decreto Ley Revisados Y Publicados En </a:t>
                      </a:r>
                      <a:r>
                        <a:rPr lang="es-CO" sz="800" u="none" strike="noStrike" dirty="0" err="1">
                          <a:effectLst/>
                        </a:rPr>
                        <a:t>Sucop</a:t>
                      </a:r>
                      <a:br>
                        <a:rPr lang="es-CO" sz="800" u="none" strike="noStrike" dirty="0">
                          <a:effectLst/>
                        </a:rPr>
                      </a:br>
                      <a:endParaRPr lang="es-CO" sz="8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7,00</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b="0" i="0" u="none" strike="noStrike" dirty="0">
                          <a:solidFill>
                            <a:srgbClr val="000000"/>
                          </a:solidFill>
                          <a:effectLst/>
                          <a:latin typeface="Calibri Light" panose="020F0302020204030204" pitchFamily="34" charset="0"/>
                        </a:rPr>
                        <a:t>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0%</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35239106"/>
                  </a:ext>
                </a:extLst>
              </a:tr>
              <a:tr h="142875">
                <a:tc vMerge="1">
                  <a:txBody>
                    <a:bodyPr/>
                    <a:lstStyle/>
                    <a:p>
                      <a:pPr algn="ctr" fontAlgn="ctr"/>
                      <a:endParaRPr lang="es-CO" sz="800" b="1"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800" u="none" strike="noStrike" dirty="0">
                          <a:effectLst/>
                        </a:rPr>
                        <a:t>Porcentaje De Actas De Cierre De Los Contratos De Prestación De Servicios Y De Apoyo A La Gestión Realizadas</a:t>
                      </a:r>
                      <a:br>
                        <a:rPr lang="es-CO" sz="800" u="none" strike="noStrike" dirty="0">
                          <a:effectLst/>
                        </a:rPr>
                      </a:br>
                      <a:endParaRPr lang="es-CO" sz="8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100,00</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b="0" i="0" u="none" strike="noStrike" dirty="0">
                          <a:solidFill>
                            <a:srgbClr val="000000"/>
                          </a:solidFill>
                          <a:effectLst/>
                          <a:latin typeface="Calibri Light" panose="020F0302020204030204" pitchFamily="34" charset="0"/>
                        </a:rPr>
                        <a:t>11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11%</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3689614"/>
                  </a:ext>
                </a:extLst>
              </a:tr>
              <a:tr h="142875">
                <a:tc vMerge="1">
                  <a:txBody>
                    <a:bodyPr/>
                    <a:lstStyle/>
                    <a:p>
                      <a:pPr algn="ctr" fontAlgn="ctr"/>
                      <a:endParaRPr lang="es-CO" sz="800" b="1"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800" u="none" strike="noStrike" dirty="0">
                          <a:effectLst/>
                        </a:rPr>
                        <a:t>Porcentaje De Éxito Procesal</a:t>
                      </a:r>
                      <a:br>
                        <a:rPr lang="es-CO" sz="800" u="none" strike="noStrike" dirty="0">
                          <a:effectLst/>
                        </a:rPr>
                      </a:br>
                      <a:endParaRPr lang="es-CO" sz="8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90,00</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b="0" i="0" u="none" strike="noStrike" dirty="0">
                          <a:solidFill>
                            <a:srgbClr val="000000"/>
                          </a:solidFill>
                          <a:effectLst/>
                          <a:latin typeface="Calibri Light" panose="020F0302020204030204" pitchFamily="34" charset="0"/>
                        </a:rPr>
                        <a:t>73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solidFill>
                            <a:schemeClr val="tx1"/>
                          </a:solidFill>
                          <a:effectLst/>
                        </a:rPr>
                        <a:t>73%</a:t>
                      </a:r>
                      <a:endParaRPr lang="es-CO" sz="800" b="0" i="0" u="none" strike="noStrike" dirty="0">
                        <a:solidFill>
                          <a:schemeClr val="tx1"/>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26533056"/>
                  </a:ext>
                </a:extLst>
              </a:tr>
              <a:tr h="142875">
                <a:tc vMerge="1">
                  <a:txBody>
                    <a:bodyPr/>
                    <a:lstStyle/>
                    <a:p>
                      <a:pPr algn="ctr" fontAlgn="ctr"/>
                      <a:endParaRPr lang="es-CO" sz="800" b="1"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800" u="none" strike="noStrike" dirty="0">
                          <a:effectLst/>
                        </a:rPr>
                        <a:t>Porcentaje De Oportunidad En Contestación De Acciones De Tutela</a:t>
                      </a:r>
                      <a:br>
                        <a:rPr lang="es-CO" sz="800" u="none" strike="noStrike" dirty="0">
                          <a:effectLst/>
                        </a:rPr>
                      </a:br>
                      <a:endParaRPr lang="es-CO" sz="8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100,00</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b="0" i="0" u="none" strike="noStrike" dirty="0">
                          <a:solidFill>
                            <a:srgbClr val="000000"/>
                          </a:solidFill>
                          <a:effectLst/>
                          <a:latin typeface="Calibri Light" panose="020F0302020204030204" pitchFamily="34" charset="0"/>
                        </a:rPr>
                        <a:t>100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solidFill>
                            <a:schemeClr val="tx1"/>
                          </a:solidFill>
                          <a:effectLst/>
                        </a:rPr>
                        <a:t>100%</a:t>
                      </a:r>
                      <a:endParaRPr lang="es-CO" sz="800" b="0" i="0" u="none" strike="noStrike" dirty="0">
                        <a:solidFill>
                          <a:schemeClr val="tx1"/>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82088102"/>
                  </a:ext>
                </a:extLst>
              </a:tr>
            </a:tbl>
          </a:graphicData>
        </a:graphic>
      </p:graphicFrame>
    </p:spTree>
    <p:extLst>
      <p:ext uri="{BB962C8B-B14F-4D97-AF65-F5344CB8AC3E}">
        <p14:creationId xmlns:p14="http://schemas.microsoft.com/office/powerpoint/2010/main" val="2426062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59D13AD-1F5B-EE98-FF2D-44D95C9DA3F1}"/>
            </a:ext>
          </a:extLst>
        </p:cNvPr>
        <p:cNvGrpSpPr/>
        <p:nvPr/>
      </p:nvGrpSpPr>
      <p:grpSpPr>
        <a:xfrm>
          <a:off x="0" y="0"/>
          <a:ext cx="0" cy="0"/>
          <a:chOff x="0" y="0"/>
          <a:chExt cx="0" cy="0"/>
        </a:xfrm>
      </p:grpSpPr>
      <p:sp>
        <p:nvSpPr>
          <p:cNvPr id="2" name="Marcador de contenido 10">
            <a:extLst>
              <a:ext uri="{FF2B5EF4-FFF2-40B4-BE49-F238E27FC236}">
                <a16:creationId xmlns:a16="http://schemas.microsoft.com/office/drawing/2014/main" id="{5A70ADCE-274B-7CDD-D7D2-043BBD2C9DE2}"/>
              </a:ext>
            </a:extLst>
          </p:cNvPr>
          <p:cNvSpPr txBox="1">
            <a:spLocks/>
          </p:cNvSpPr>
          <p:nvPr/>
        </p:nvSpPr>
        <p:spPr>
          <a:xfrm>
            <a:off x="3366251" y="472817"/>
            <a:ext cx="11701246" cy="11617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200"/>
              </a:spcBef>
              <a:spcAft>
                <a:spcPts val="200"/>
              </a:spcAft>
              <a:buClrTx/>
              <a:buSzTx/>
              <a:buFont typeface="Arial" panose="020B0604020202020204" pitchFamily="34" charset="0"/>
              <a:buNone/>
              <a:tabLst/>
              <a:defRPr/>
            </a:pPr>
            <a:r>
              <a:rPr kumimoji="0" lang="es-CO" sz="1200" b="1" i="0" u="none" strike="noStrike" kern="1200" cap="none" spc="0" normalizeH="0" baseline="0" noProof="0" dirty="0">
                <a:ln>
                  <a:noFill/>
                </a:ln>
                <a:solidFill>
                  <a:prstClr val="black"/>
                </a:solidFill>
                <a:effectLst/>
                <a:uLnTx/>
                <a:uFillTx/>
                <a:latin typeface="Calibri" panose="020F0502020204030204"/>
                <a:ea typeface="+mn-ea"/>
                <a:cs typeface="+mn-cs"/>
              </a:rPr>
              <a:t>SEGUIMIENTO AL PLAN DE ACCIÓN </a:t>
            </a:r>
          </a:p>
          <a:p>
            <a:pPr marL="0" marR="0" lvl="0" indent="0" algn="ctr" defTabSz="914400" rtl="0" eaLnBrk="1" fontAlgn="auto" latinLnBrk="0" hangingPunct="1">
              <a:lnSpc>
                <a:spcPct val="100000"/>
              </a:lnSpc>
              <a:spcBef>
                <a:spcPts val="200"/>
              </a:spcBef>
              <a:spcAft>
                <a:spcPts val="200"/>
              </a:spcAft>
              <a:buClrTx/>
              <a:buSzTx/>
              <a:buFont typeface="Arial" panose="020B0604020202020204" pitchFamily="34" charset="0"/>
              <a:buNone/>
              <a:tabLst/>
              <a:defRPr/>
            </a:pPr>
            <a:r>
              <a:rPr kumimoji="0" lang="es-CO" sz="1200" b="1" i="0" u="none" strike="noStrike" kern="1200" cap="none" spc="0" normalizeH="0" baseline="0" noProof="0" dirty="0">
                <a:ln>
                  <a:noFill/>
                </a:ln>
                <a:solidFill>
                  <a:prstClr val="black"/>
                </a:solidFill>
                <a:effectLst/>
                <a:uLnTx/>
                <a:uFillTx/>
                <a:latin typeface="Calibri" panose="020F0502020204030204"/>
                <a:ea typeface="+mn-ea"/>
                <a:cs typeface="+mn-cs"/>
              </a:rPr>
              <a:t>INSTITUCIONAL IV TRIMESTRE</a:t>
            </a:r>
          </a:p>
        </p:txBody>
      </p:sp>
      <p:sp>
        <p:nvSpPr>
          <p:cNvPr id="3" name="Título 1">
            <a:extLst>
              <a:ext uri="{FF2B5EF4-FFF2-40B4-BE49-F238E27FC236}">
                <a16:creationId xmlns:a16="http://schemas.microsoft.com/office/drawing/2014/main" id="{CFFD562D-89A6-4DD1-DBBB-9BCCDBA346B0}"/>
              </a:ext>
            </a:extLst>
          </p:cNvPr>
          <p:cNvSpPr txBox="1">
            <a:spLocks/>
          </p:cNvSpPr>
          <p:nvPr/>
        </p:nvSpPr>
        <p:spPr>
          <a:xfrm>
            <a:off x="3231780" y="284558"/>
            <a:ext cx="4314274" cy="8994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s-CO" sz="2400"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OFICINAS ASESORAS</a:t>
            </a:r>
            <a:r>
              <a:rPr kumimoji="0" lang="es-CO" sz="2400" b="1"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endParaRPr kumimoji="0" lang="es-CO" sz="2400" b="1"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
        <p:nvSpPr>
          <p:cNvPr id="8" name="Marcador de contenido 10">
            <a:extLst>
              <a:ext uri="{FF2B5EF4-FFF2-40B4-BE49-F238E27FC236}">
                <a16:creationId xmlns:a16="http://schemas.microsoft.com/office/drawing/2014/main" id="{E22B13FD-31DF-FBAB-1824-2512F3F2A7AF}"/>
              </a:ext>
            </a:extLst>
          </p:cNvPr>
          <p:cNvSpPr txBox="1">
            <a:spLocks/>
          </p:cNvSpPr>
          <p:nvPr/>
        </p:nvSpPr>
        <p:spPr>
          <a:xfrm>
            <a:off x="502024" y="1228166"/>
            <a:ext cx="11313458" cy="5325034"/>
          </a:xfrm>
          <a:prstGeom prst="rect">
            <a:avLst/>
          </a:prstGeom>
        </p:spPr>
        <p:txBody>
          <a:bodyPr vert="horz" lIns="91440" tIns="45720" rIns="91440" bIns="45720" rtlCol="0" anchor="t">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07000"/>
              </a:lnSpc>
              <a:spcAft>
                <a:spcPts val="800"/>
              </a:spcAft>
            </a:pPr>
            <a:r>
              <a:rPr lang="es-CO" sz="1200" dirty="0">
                <a:effectLst/>
                <a:latin typeface="+mj-lt"/>
                <a:ea typeface="Calibri" panose="020F0502020204030204" pitchFamily="34" charset="0"/>
              </a:rPr>
              <a:t>De conformidad con los cinco (5) componentes del Sistema de Control Interno, se realizó por parte de la OCI verificación de información que es previamente solicitada y suministrada por los procesos. Para la evaluación, se tienen en cuenta los lineamientos emitidos por el Departamento Administrativo de la Función Pública a través de la herramienta dispuesta para la Evaluación Independiente del Sistema de Control Interno que comprende 81 requerimientos </a:t>
            </a:r>
          </a:p>
          <a:p>
            <a:pPr algn="just">
              <a:lnSpc>
                <a:spcPct val="107000"/>
              </a:lnSpc>
              <a:spcAft>
                <a:spcPts val="800"/>
              </a:spcAft>
            </a:pPr>
            <a:r>
              <a:rPr lang="es-CO" sz="1200" dirty="0">
                <a:solidFill>
                  <a:srgbClr val="000000"/>
                </a:solidFill>
                <a:effectLst/>
                <a:latin typeface="+mj-lt"/>
                <a:ea typeface="Calibri" panose="020F0502020204030204" pitchFamily="34" charset="0"/>
              </a:rPr>
              <a:t>La Oficina de Control Interno, con el propósito de promover los principios constitucionales del autocontrol, autorregulación y autogestión, realizo cuatro tareas para lograr su apropiación: </a:t>
            </a:r>
            <a:r>
              <a:rPr lang="es-CO" sz="1200" b="1" dirty="0">
                <a:solidFill>
                  <a:srgbClr val="000000"/>
                </a:solidFill>
                <a:effectLst/>
                <a:latin typeface="+mj-lt"/>
                <a:ea typeface="Calibri" panose="020F0502020204030204" pitchFamily="34" charset="0"/>
              </a:rPr>
              <a:t>Píldoras de Control Interno, Seguimiento a Planes de Mejora derivados de hallazgos de la Contraloría General de la República –CGR, Monitoreo a Planes de Mejoramiento derivados de los hallazgos y observaciones, que ha identificado la</a:t>
            </a:r>
            <a:r>
              <a:rPr lang="es-CO" sz="1200" dirty="0">
                <a:solidFill>
                  <a:srgbClr val="000000"/>
                </a:solidFill>
                <a:effectLst/>
                <a:latin typeface="+mj-lt"/>
                <a:ea typeface="Calibri" panose="020F0502020204030204" pitchFamily="34" charset="0"/>
              </a:rPr>
              <a:t> </a:t>
            </a:r>
            <a:r>
              <a:rPr lang="es-CO" sz="1200" b="1" dirty="0">
                <a:solidFill>
                  <a:srgbClr val="000000"/>
                </a:solidFill>
                <a:effectLst/>
                <a:latin typeface="+mj-lt"/>
                <a:ea typeface="Calibri" panose="020F0502020204030204" pitchFamily="34" charset="0"/>
              </a:rPr>
              <a:t>OCI, producto Auditorías Internas y Seguimientos Normativos y </a:t>
            </a:r>
            <a:r>
              <a:rPr lang="es-CO" sz="1200" b="1" i="0" dirty="0">
                <a:solidFill>
                  <a:srgbClr val="000000"/>
                </a:solidFill>
                <a:effectLst/>
                <a:latin typeface="+mj-lt"/>
                <a:ea typeface="Calibri" panose="020F0502020204030204" pitchFamily="34" charset="0"/>
                <a:cs typeface="Arial" panose="020B0604020202020204" pitchFamily="34" charset="0"/>
              </a:rPr>
              <a:t>Seguimientos especiales de carácter preventivo.</a:t>
            </a:r>
          </a:p>
          <a:p>
            <a:pPr algn="just">
              <a:lnSpc>
                <a:spcPct val="107000"/>
              </a:lnSpc>
              <a:spcAft>
                <a:spcPts val="800"/>
              </a:spcAft>
            </a:pPr>
            <a:r>
              <a:rPr lang="es-CO" sz="1200" dirty="0">
                <a:effectLst/>
                <a:latin typeface="+mj-lt"/>
                <a:ea typeface="Times New Roman" panose="02020603050405020304" pitchFamily="18" charset="0"/>
              </a:rPr>
              <a:t>Para el año 2023, la Oficina Asesora Jurídica emitió un total de </a:t>
            </a:r>
            <a:r>
              <a:rPr lang="es-CO" sz="1200" b="1" dirty="0">
                <a:effectLst/>
                <a:latin typeface="+mj-lt"/>
                <a:ea typeface="Times New Roman" panose="02020603050405020304" pitchFamily="18" charset="0"/>
              </a:rPr>
              <a:t>cincuenta y nueve (59) conceptos jurídicos</a:t>
            </a:r>
            <a:r>
              <a:rPr lang="es-CO" sz="1200" dirty="0">
                <a:effectLst/>
                <a:latin typeface="+mj-lt"/>
                <a:ea typeface="Times New Roman" panose="02020603050405020304" pitchFamily="18" charset="0"/>
              </a:rPr>
              <a:t> sobre aspectos de su competencia, los cuales fueron requeridos en virtud de solicitudes internos y/o externas.</a:t>
            </a:r>
          </a:p>
          <a:p>
            <a:pPr algn="just">
              <a:lnSpc>
                <a:spcPct val="107000"/>
              </a:lnSpc>
              <a:spcAft>
                <a:spcPts val="800"/>
              </a:spcAft>
            </a:pPr>
            <a:r>
              <a:rPr lang="es-CO" sz="1200" spc="-5" dirty="0">
                <a:effectLst/>
                <a:latin typeface="+mj-lt"/>
                <a:ea typeface="Times New Roman" panose="02020603050405020304" pitchFamily="18" charset="0"/>
              </a:rPr>
              <a:t>Se recibieron un total de </a:t>
            </a:r>
            <a:r>
              <a:rPr lang="es-CO" sz="1200" b="1" spc="-5" dirty="0">
                <a:effectLst/>
                <a:latin typeface="+mj-lt"/>
                <a:ea typeface="Times New Roman" panose="02020603050405020304" pitchFamily="18" charset="0"/>
              </a:rPr>
              <a:t>doscientas once (211) tutelas </a:t>
            </a:r>
            <a:r>
              <a:rPr lang="es-CO" sz="1200" spc="-5" dirty="0">
                <a:effectLst/>
                <a:latin typeface="+mj-lt"/>
                <a:ea typeface="Times New Roman" panose="02020603050405020304" pitchFamily="18" charset="0"/>
              </a:rPr>
              <a:t>en el año 2023, a las cuales se les </a:t>
            </a:r>
            <a:r>
              <a:rPr lang="es-CO" sz="1200" spc="-5" dirty="0" err="1">
                <a:effectLst/>
                <a:latin typeface="+mj-lt"/>
                <a:ea typeface="Times New Roman" panose="02020603050405020304" pitchFamily="18" charset="0"/>
              </a:rPr>
              <a:t>brindaro</a:t>
            </a:r>
            <a:r>
              <a:rPr lang="es-CO" sz="1200" spc="-5" dirty="0">
                <a:effectLst/>
                <a:latin typeface="+mj-lt"/>
                <a:ea typeface="Times New Roman" panose="02020603050405020304" pitchFamily="18" charset="0"/>
              </a:rPr>
              <a:t> respuesta bajo los lineamientos jurídicos establecidos por la entidad y así mismo dentro de los términos judiciales concedidos</a:t>
            </a:r>
          </a:p>
          <a:p>
            <a:pPr algn="just">
              <a:lnSpc>
                <a:spcPct val="107000"/>
              </a:lnSpc>
              <a:spcAft>
                <a:spcPts val="800"/>
              </a:spcAft>
            </a:pPr>
            <a:r>
              <a:rPr lang="es-CO" sz="1200" spc="-5" dirty="0">
                <a:effectLst/>
                <a:latin typeface="+mj-lt"/>
                <a:ea typeface="Times New Roman" panose="02020603050405020304" pitchFamily="18" charset="0"/>
              </a:rPr>
              <a:t>Se recibieron </a:t>
            </a:r>
            <a:r>
              <a:rPr lang="es-CO" sz="1200" b="1" spc="-5" dirty="0">
                <a:effectLst/>
                <a:latin typeface="+mj-lt"/>
                <a:ea typeface="Times New Roman" panose="02020603050405020304" pitchFamily="18" charset="0"/>
              </a:rPr>
              <a:t>ciento veinticinco (125)</a:t>
            </a:r>
            <a:r>
              <a:rPr lang="es-CO" sz="1200" spc="-5" dirty="0">
                <a:effectLst/>
                <a:latin typeface="+mj-lt"/>
                <a:ea typeface="Times New Roman" panose="02020603050405020304" pitchFamily="18" charset="0"/>
              </a:rPr>
              <a:t> </a:t>
            </a:r>
            <a:r>
              <a:rPr lang="es-CO" sz="1200" b="1" spc="-5" dirty="0">
                <a:effectLst/>
                <a:latin typeface="+mj-lt"/>
                <a:ea typeface="Times New Roman" panose="02020603050405020304" pitchFamily="18" charset="0"/>
              </a:rPr>
              <a:t>derechos de petición y/o consulta</a:t>
            </a:r>
            <a:r>
              <a:rPr lang="es-CO" sz="1200" spc="-5" dirty="0">
                <a:effectLst/>
                <a:latin typeface="+mj-lt"/>
                <a:ea typeface="Times New Roman" panose="02020603050405020304" pitchFamily="18" charset="0"/>
              </a:rPr>
              <a:t>, a los que la Oficina Asesora Jurídica emitió respuesta oportuna.</a:t>
            </a:r>
          </a:p>
          <a:p>
            <a:pPr algn="just">
              <a:lnSpc>
                <a:spcPct val="107000"/>
              </a:lnSpc>
              <a:spcAft>
                <a:spcPts val="800"/>
              </a:spcAft>
            </a:pPr>
            <a:r>
              <a:rPr lang="es-CO" sz="1200" spc="-5" dirty="0">
                <a:effectLst/>
                <a:latin typeface="+mj-lt"/>
                <a:ea typeface="Times New Roman" panose="02020603050405020304" pitchFamily="18" charset="0"/>
              </a:rPr>
              <a:t>El equipo de defensa judicial gestionó en el año 2023, </a:t>
            </a:r>
            <a:r>
              <a:rPr lang="es-CO" sz="1200" b="1" spc="-5" dirty="0">
                <a:effectLst/>
                <a:latin typeface="+mj-lt"/>
                <a:ea typeface="Times New Roman" panose="02020603050405020304" pitchFamily="18" charset="0"/>
              </a:rPr>
              <a:t>ochenta y nueve (89)</a:t>
            </a:r>
            <a:r>
              <a:rPr lang="es-CO" sz="1200" spc="-5" dirty="0">
                <a:effectLst/>
                <a:latin typeface="+mj-lt"/>
                <a:ea typeface="Times New Roman" panose="02020603050405020304" pitchFamily="18" charset="0"/>
              </a:rPr>
              <a:t> actuaciones judiciales.</a:t>
            </a:r>
          </a:p>
          <a:p>
            <a:pPr algn="just">
              <a:lnSpc>
                <a:spcPct val="107000"/>
              </a:lnSpc>
              <a:spcAft>
                <a:spcPts val="800"/>
              </a:spcAft>
            </a:pPr>
            <a:r>
              <a:rPr lang="es-ES" sz="1200" dirty="0">
                <a:effectLst/>
                <a:latin typeface="+mj-lt"/>
                <a:ea typeface="Calibri" panose="020F0502020204030204" pitchFamily="34" charset="0"/>
              </a:rPr>
              <a:t>Durante la vigencia 2023, la Oficina de Control Interno Disciplinario del Ministerio del Deporte dio impulso procesal a las quejas, informes de servidores públicos y remisiones por competencia que se presentaron contra servidores o exservidores públicos de la entidad</a:t>
            </a:r>
            <a:endParaRPr lang="es-ES" sz="1800" dirty="0">
              <a:latin typeface="Arial" panose="020B0604020202020204" pitchFamily="34" charset="0"/>
              <a:ea typeface="Calibri" panose="020F0502020204030204" pitchFamily="34" charset="0"/>
            </a:endParaRPr>
          </a:p>
          <a:p>
            <a:pPr algn="just">
              <a:lnSpc>
                <a:spcPct val="107000"/>
              </a:lnSpc>
              <a:spcAft>
                <a:spcPts val="800"/>
              </a:spcAft>
            </a:pPr>
            <a:r>
              <a:rPr lang="es-CO" sz="1200" dirty="0">
                <a:effectLst/>
                <a:latin typeface="+mj-lt"/>
                <a:ea typeface="Calibri" panose="020F0502020204030204" pitchFamily="34" charset="0"/>
                <a:cs typeface="Times New Roman" panose="02020603050405020304" pitchFamily="18" charset="0"/>
              </a:rPr>
              <a:t>Para la vigencia 2023 se programó la realización de diez (10) jornadas académicas de actualización normativa en asuntos relacionados con el derecho disciplinario, dirigidas a los funcionarios y contratistas de prestación de servicios del Ministerio del Deporte.</a:t>
            </a:r>
            <a:endParaRPr lang="es-419" sz="1200" dirty="0">
              <a:effectLst/>
              <a:latin typeface="+mj-lt"/>
              <a:ea typeface="Calibri" panose="020F0502020204030204" pitchFamily="34" charset="0"/>
              <a:cs typeface="Times New Roman" panose="02020603050405020304" pitchFamily="18" charset="0"/>
            </a:endParaRPr>
          </a:p>
          <a:p>
            <a:pPr algn="just">
              <a:lnSpc>
                <a:spcPct val="107000"/>
              </a:lnSpc>
              <a:spcAft>
                <a:spcPts val="800"/>
              </a:spcAft>
            </a:pPr>
            <a:r>
              <a:rPr lang="es-ES" sz="1300" dirty="0">
                <a:effectLst/>
                <a:latin typeface="+mj-lt"/>
                <a:ea typeface="Calibri" panose="020F0502020204030204" pitchFamily="34" charset="0"/>
              </a:rPr>
              <a:t>se implementó el uso de las herramientas institucionales como GESDOC, SharePoint y buzón de la OCID con el fin de garantizar que la información disciplinaria institucional permanezca en los repositorios creados por el Ministerio del Deporte</a:t>
            </a:r>
            <a:endParaRPr lang="es-419" sz="1300" dirty="0">
              <a:effectLst/>
              <a:latin typeface="+mj-lt"/>
              <a:ea typeface="Times New Roman" panose="02020603050405020304" pitchFamily="18" charset="0"/>
            </a:endParaRPr>
          </a:p>
          <a:p>
            <a:pPr algn="just">
              <a:lnSpc>
                <a:spcPct val="107000"/>
              </a:lnSpc>
              <a:spcAft>
                <a:spcPts val="800"/>
              </a:spcAft>
            </a:pPr>
            <a:endParaRPr lang="es-419" sz="1200" dirty="0">
              <a:effectLst/>
              <a:latin typeface="+mj-lt"/>
              <a:ea typeface="Calibri" panose="020F0502020204030204" pitchFamily="34" charset="0"/>
              <a:cs typeface="Times New Roman" panose="02020603050405020304" pitchFamily="18" charset="0"/>
            </a:endParaRPr>
          </a:p>
          <a:p>
            <a:pPr marL="0" indent="0" algn="just">
              <a:lnSpc>
                <a:spcPct val="107000"/>
              </a:lnSpc>
              <a:spcAft>
                <a:spcPts val="800"/>
              </a:spcAft>
              <a:buNone/>
            </a:pPr>
            <a:endParaRPr lang="es-MX" sz="1200" dirty="0">
              <a:latin typeface="+mj-lt"/>
            </a:endParaRPr>
          </a:p>
          <a:p>
            <a:pPr algn="just">
              <a:lnSpc>
                <a:spcPct val="107000"/>
              </a:lnSpc>
              <a:spcAft>
                <a:spcPts val="800"/>
              </a:spcAft>
            </a:pPr>
            <a:endParaRPr lang="es-MX" sz="1600" dirty="0"/>
          </a:p>
        </p:txBody>
      </p:sp>
    </p:spTree>
    <p:extLst>
      <p:ext uri="{BB962C8B-B14F-4D97-AF65-F5344CB8AC3E}">
        <p14:creationId xmlns:p14="http://schemas.microsoft.com/office/powerpoint/2010/main" val="33922003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Marcador de contenido 10">
            <a:extLst>
              <a:ext uri="{FF2B5EF4-FFF2-40B4-BE49-F238E27FC236}">
                <a16:creationId xmlns:a16="http://schemas.microsoft.com/office/drawing/2014/main" id="{ECC426F2-3B3C-EF7B-BD5A-CB5B9796193B}"/>
              </a:ext>
            </a:extLst>
          </p:cNvPr>
          <p:cNvSpPr txBox="1">
            <a:spLocks/>
          </p:cNvSpPr>
          <p:nvPr/>
        </p:nvSpPr>
        <p:spPr>
          <a:xfrm>
            <a:off x="3272259" y="465566"/>
            <a:ext cx="11701246" cy="11617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200"/>
              </a:spcBef>
              <a:spcAft>
                <a:spcPts val="200"/>
              </a:spcAft>
              <a:buClrTx/>
              <a:buSzTx/>
              <a:buFont typeface="Arial" panose="020B0604020202020204" pitchFamily="34" charset="0"/>
              <a:buNone/>
              <a:tabLst/>
              <a:defRPr/>
            </a:pPr>
            <a:r>
              <a:rPr kumimoji="0" lang="es-CO" sz="1200" b="1" i="0" u="none" strike="noStrike" kern="1200" cap="none" spc="0" normalizeH="0" baseline="0" noProof="0" dirty="0">
                <a:ln>
                  <a:noFill/>
                </a:ln>
                <a:solidFill>
                  <a:prstClr val="black"/>
                </a:solidFill>
                <a:effectLst/>
                <a:uLnTx/>
                <a:uFillTx/>
                <a:latin typeface="Calibri" panose="020F0502020204030204"/>
                <a:ea typeface="+mn-ea"/>
                <a:cs typeface="+mn-cs"/>
              </a:rPr>
              <a:t>SEGUIMIENTO AL PLAN DE ACCIÓN </a:t>
            </a:r>
          </a:p>
          <a:p>
            <a:pPr marL="0" marR="0" lvl="0" indent="0" algn="ctr" defTabSz="914400" rtl="0" eaLnBrk="1" fontAlgn="auto" latinLnBrk="0" hangingPunct="1">
              <a:lnSpc>
                <a:spcPct val="100000"/>
              </a:lnSpc>
              <a:spcBef>
                <a:spcPts val="200"/>
              </a:spcBef>
              <a:spcAft>
                <a:spcPts val="200"/>
              </a:spcAft>
              <a:buClrTx/>
              <a:buSzTx/>
              <a:buFont typeface="Arial" panose="020B0604020202020204" pitchFamily="34" charset="0"/>
              <a:buNone/>
              <a:tabLst/>
              <a:defRPr/>
            </a:pPr>
            <a:r>
              <a:rPr kumimoji="0" lang="es-CO" sz="1200" b="1" i="0" u="none" strike="noStrike" kern="1200" cap="none" spc="0" normalizeH="0" baseline="0" noProof="0" dirty="0">
                <a:ln>
                  <a:noFill/>
                </a:ln>
                <a:solidFill>
                  <a:prstClr val="black"/>
                </a:solidFill>
                <a:effectLst/>
                <a:uLnTx/>
                <a:uFillTx/>
                <a:latin typeface="Calibri" panose="020F0502020204030204"/>
                <a:ea typeface="+mn-ea"/>
                <a:cs typeface="+mn-cs"/>
              </a:rPr>
              <a:t>INSTITUCIONAL IV TRIMESTRE</a:t>
            </a:r>
          </a:p>
        </p:txBody>
      </p:sp>
      <p:sp>
        <p:nvSpPr>
          <p:cNvPr id="4" name="Título 1">
            <a:extLst>
              <a:ext uri="{FF2B5EF4-FFF2-40B4-BE49-F238E27FC236}">
                <a16:creationId xmlns:a16="http://schemas.microsoft.com/office/drawing/2014/main" id="{4A6F2912-43D5-811F-7E69-D9CF43615B02}"/>
              </a:ext>
            </a:extLst>
          </p:cNvPr>
          <p:cNvSpPr txBox="1">
            <a:spLocks/>
          </p:cNvSpPr>
          <p:nvPr/>
        </p:nvSpPr>
        <p:spPr>
          <a:xfrm>
            <a:off x="3360468" y="987069"/>
            <a:ext cx="5586904" cy="8994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sz="2400" b="1" dirty="0">
                <a:solidFill>
                  <a:srgbClr val="000000"/>
                </a:solidFill>
                <a:latin typeface="Calibri" panose="020F0502020204030204" pitchFamily="34" charset="0"/>
                <a:cs typeface="Times New Roman" panose="02020603050405020304" pitchFamily="18" charset="0"/>
              </a:rPr>
              <a:t>O</a:t>
            </a:r>
            <a:r>
              <a:rPr lang="es-CO" sz="2400" b="1" dirty="0">
                <a:solidFill>
                  <a:srgbClr val="000000"/>
                </a:solidFill>
                <a:latin typeface="Calibri" panose="020F0502020204030204" pitchFamily="34" charset="0"/>
                <a:cs typeface="Times New Roman" panose="02020603050405020304" pitchFamily="18" charset="0"/>
              </a:rPr>
              <a:t>FICINA ASESORA DE PLANEACIÓN</a:t>
            </a:r>
            <a:endParaRPr lang="es-CO" sz="2400" b="1" dirty="0"/>
          </a:p>
        </p:txBody>
      </p:sp>
      <p:sp>
        <p:nvSpPr>
          <p:cNvPr id="5" name="Marcador de contenido 10">
            <a:extLst>
              <a:ext uri="{FF2B5EF4-FFF2-40B4-BE49-F238E27FC236}">
                <a16:creationId xmlns:a16="http://schemas.microsoft.com/office/drawing/2014/main" id="{7BC4228B-9126-F673-DF1E-382D447C7117}"/>
              </a:ext>
            </a:extLst>
          </p:cNvPr>
          <p:cNvSpPr>
            <a:spLocks noGrp="1"/>
          </p:cNvSpPr>
          <p:nvPr>
            <p:ph idx="1"/>
          </p:nvPr>
        </p:nvSpPr>
        <p:spPr>
          <a:xfrm>
            <a:off x="620919" y="1991938"/>
            <a:ext cx="5293025" cy="1347728"/>
          </a:xfrm>
        </p:spPr>
        <p:txBody>
          <a:bodyPr vert="horz" lIns="91440" tIns="45720" rIns="91440" bIns="45720" rtlCol="0" anchor="t">
            <a:normAutofit/>
          </a:bodyPr>
          <a:lstStyle/>
          <a:p>
            <a:pPr algn="just">
              <a:lnSpc>
                <a:spcPct val="107000"/>
              </a:lnSpc>
              <a:spcBef>
                <a:spcPts val="0"/>
              </a:spcBef>
            </a:pPr>
            <a:r>
              <a:rPr lang="es-MX" sz="1600" dirty="0"/>
              <a:t>La Oficina Asesora de Planeación - OAP da cuenta del plan de acción “Apoyo al fortalecimiento del sector a nivel nacional – OAP”, donde se miden a través de doce (12) indicadores.</a:t>
            </a:r>
          </a:p>
        </p:txBody>
      </p:sp>
      <p:sp>
        <p:nvSpPr>
          <p:cNvPr id="6" name="Rectángulo 5">
            <a:extLst>
              <a:ext uri="{FF2B5EF4-FFF2-40B4-BE49-F238E27FC236}">
                <a16:creationId xmlns:a16="http://schemas.microsoft.com/office/drawing/2014/main" id="{B9F7FE53-B8CE-B3CE-6A9F-988ECE69619D}"/>
              </a:ext>
            </a:extLst>
          </p:cNvPr>
          <p:cNvSpPr/>
          <p:nvPr/>
        </p:nvSpPr>
        <p:spPr>
          <a:xfrm>
            <a:off x="484106" y="3493503"/>
            <a:ext cx="5429838" cy="1107996"/>
          </a:xfrm>
          <a:prstGeom prst="rect">
            <a:avLst/>
          </a:prstGeom>
        </p:spPr>
        <p:txBody>
          <a:bodyPr wrap="square" lIns="91440" tIns="45720" rIns="91440" bIns="45720" anchor="t">
            <a:spAutoFit/>
          </a:bodyPr>
          <a:lstStyle/>
          <a:p>
            <a:pPr marL="342900" indent="-342900" algn="just">
              <a:buFont typeface="Arial" panose="020B0604020202020204" pitchFamily="34" charset="0"/>
              <a:buChar char="•"/>
            </a:pPr>
            <a:r>
              <a:rPr lang="es-MX" sz="1600" dirty="0"/>
              <a:t>Se avanza en la gestión de seguimiento a los planes institucionales y las metas establecidas por cada una de las áreas, logrando un avance en el plan de acción de </a:t>
            </a:r>
            <a:r>
              <a:rPr lang="es-MX" sz="1600" b="1" dirty="0"/>
              <a:t>93</a:t>
            </a:r>
            <a:r>
              <a:rPr lang="es-MX" b="1" dirty="0"/>
              <a:t>%</a:t>
            </a:r>
            <a:r>
              <a:rPr lang="es-MX" sz="1600" dirty="0"/>
              <a:t> por parte de la OAP.</a:t>
            </a:r>
          </a:p>
        </p:txBody>
      </p:sp>
      <p:sp>
        <p:nvSpPr>
          <p:cNvPr id="7" name="CuadroTexto 6">
            <a:extLst>
              <a:ext uri="{FF2B5EF4-FFF2-40B4-BE49-F238E27FC236}">
                <a16:creationId xmlns:a16="http://schemas.microsoft.com/office/drawing/2014/main" id="{B830F11D-3059-CEAF-822A-6F62DB65A225}"/>
              </a:ext>
            </a:extLst>
          </p:cNvPr>
          <p:cNvSpPr txBox="1"/>
          <p:nvPr/>
        </p:nvSpPr>
        <p:spPr>
          <a:xfrm>
            <a:off x="620919" y="4869890"/>
            <a:ext cx="4944658" cy="607539"/>
          </a:xfrm>
          <a:prstGeom prst="rect">
            <a:avLst/>
          </a:prstGeom>
          <a:noFill/>
        </p:spPr>
        <p:txBody>
          <a:bodyPr wrap="square" lIns="91440" tIns="45720" rIns="91440" bIns="45720" anchor="t">
            <a:spAutoFit/>
          </a:bodyPr>
          <a:lstStyle/>
          <a:p>
            <a:pPr algn="just">
              <a:lnSpc>
                <a:spcPct val="107000"/>
              </a:lnSpc>
            </a:pPr>
            <a:endParaRPr lang="es-MX" sz="1600" dirty="0"/>
          </a:p>
          <a:p>
            <a:pPr marL="285750" indent="-285750" algn="just">
              <a:lnSpc>
                <a:spcPct val="107000"/>
              </a:lnSpc>
              <a:buFont typeface="Arial" panose="020B0604020202020204" pitchFamily="34" charset="0"/>
              <a:buChar char="•"/>
            </a:pPr>
            <a:endParaRPr lang="es-MX" sz="1600" dirty="0">
              <a:cs typeface="Calibri"/>
            </a:endParaRPr>
          </a:p>
        </p:txBody>
      </p:sp>
      <p:sp>
        <p:nvSpPr>
          <p:cNvPr id="8" name="Arco de bloque 7">
            <a:extLst>
              <a:ext uri="{FF2B5EF4-FFF2-40B4-BE49-F238E27FC236}">
                <a16:creationId xmlns:a16="http://schemas.microsoft.com/office/drawing/2014/main" id="{8D2540F4-67CC-6C2D-B8D2-114585495E1C}"/>
              </a:ext>
            </a:extLst>
          </p:cNvPr>
          <p:cNvSpPr/>
          <p:nvPr/>
        </p:nvSpPr>
        <p:spPr>
          <a:xfrm flipH="1">
            <a:off x="6705351" y="2139386"/>
            <a:ext cx="4252365" cy="4253048"/>
          </a:xfrm>
          <a:prstGeom prst="blockArc">
            <a:avLst>
              <a:gd name="adj1" fmla="val 10893583"/>
              <a:gd name="adj2" fmla="val 21486961"/>
              <a:gd name="adj3" fmla="val 10599"/>
            </a:avLst>
          </a:prstGeom>
          <a:no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9" name="Arco de bloque 8">
            <a:extLst>
              <a:ext uri="{FF2B5EF4-FFF2-40B4-BE49-F238E27FC236}">
                <a16:creationId xmlns:a16="http://schemas.microsoft.com/office/drawing/2014/main" id="{C9C58081-818A-F771-FD2E-4487F01F837C}"/>
              </a:ext>
            </a:extLst>
          </p:cNvPr>
          <p:cNvSpPr/>
          <p:nvPr/>
        </p:nvSpPr>
        <p:spPr>
          <a:xfrm flipH="1">
            <a:off x="6705351" y="2139386"/>
            <a:ext cx="4252367" cy="4324182"/>
          </a:xfrm>
          <a:prstGeom prst="blockArc">
            <a:avLst>
              <a:gd name="adj1" fmla="val 11444754"/>
              <a:gd name="adj2" fmla="val 21564761"/>
              <a:gd name="adj3" fmla="val 10917"/>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10" name="CuadroTexto 9">
            <a:extLst>
              <a:ext uri="{FF2B5EF4-FFF2-40B4-BE49-F238E27FC236}">
                <a16:creationId xmlns:a16="http://schemas.microsoft.com/office/drawing/2014/main" id="{92F15514-92DD-154D-F909-7D2448328C86}"/>
              </a:ext>
            </a:extLst>
          </p:cNvPr>
          <p:cNvSpPr txBox="1"/>
          <p:nvPr/>
        </p:nvSpPr>
        <p:spPr>
          <a:xfrm>
            <a:off x="8066996" y="3540780"/>
            <a:ext cx="1371222" cy="461665"/>
          </a:xfrm>
          <a:prstGeom prst="rect">
            <a:avLst/>
          </a:prstGeom>
          <a:noFill/>
        </p:spPr>
        <p:txBody>
          <a:bodyPr wrap="square" rtlCol="0">
            <a:spAutoFit/>
          </a:bodyPr>
          <a:lstStyle/>
          <a:p>
            <a:pPr algn="ctr"/>
            <a:r>
              <a:rPr lang="es-MX" sz="2400" b="1" dirty="0">
                <a:latin typeface="+mj-lt"/>
              </a:rPr>
              <a:t>93%</a:t>
            </a:r>
            <a:endParaRPr lang="es-CO" sz="2400" b="1" dirty="0">
              <a:latin typeface="+mj-lt"/>
            </a:endParaRPr>
          </a:p>
        </p:txBody>
      </p:sp>
      <p:sp>
        <p:nvSpPr>
          <p:cNvPr id="11" name="CuadroTexto 10">
            <a:extLst>
              <a:ext uri="{FF2B5EF4-FFF2-40B4-BE49-F238E27FC236}">
                <a16:creationId xmlns:a16="http://schemas.microsoft.com/office/drawing/2014/main" id="{D43D13EB-9C3D-EF07-B24C-A1ECF4C8ACF0}"/>
              </a:ext>
            </a:extLst>
          </p:cNvPr>
          <p:cNvSpPr txBox="1"/>
          <p:nvPr/>
        </p:nvSpPr>
        <p:spPr>
          <a:xfrm>
            <a:off x="7457650" y="3887833"/>
            <a:ext cx="2822996" cy="461665"/>
          </a:xfrm>
          <a:prstGeom prst="rect">
            <a:avLst/>
          </a:prstGeom>
          <a:noFill/>
        </p:spPr>
        <p:txBody>
          <a:bodyPr wrap="square" rtlCol="0">
            <a:spAutoFit/>
          </a:bodyPr>
          <a:lstStyle/>
          <a:p>
            <a:pPr algn="ctr"/>
            <a:r>
              <a:rPr lang="es-MX" sz="2400" b="1" dirty="0">
                <a:solidFill>
                  <a:schemeClr val="tx1">
                    <a:lumMod val="65000"/>
                    <a:lumOff val="35000"/>
                  </a:schemeClr>
                </a:solidFill>
                <a:latin typeface="+mj-lt"/>
              </a:rPr>
              <a:t>% de Avance Real</a:t>
            </a:r>
            <a:endParaRPr lang="es-CO" sz="2400" b="1" dirty="0">
              <a:solidFill>
                <a:schemeClr val="tx1">
                  <a:lumMod val="65000"/>
                  <a:lumOff val="35000"/>
                </a:schemeClr>
              </a:solidFill>
              <a:latin typeface="+mj-lt"/>
            </a:endParaRPr>
          </a:p>
        </p:txBody>
      </p:sp>
    </p:spTree>
    <p:extLst>
      <p:ext uri="{BB962C8B-B14F-4D97-AF65-F5344CB8AC3E}">
        <p14:creationId xmlns:p14="http://schemas.microsoft.com/office/powerpoint/2010/main" val="34621498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Marcador de contenido 10">
            <a:extLst>
              <a:ext uri="{FF2B5EF4-FFF2-40B4-BE49-F238E27FC236}">
                <a16:creationId xmlns:a16="http://schemas.microsoft.com/office/drawing/2014/main" id="{ECC426F2-3B3C-EF7B-BD5A-CB5B9796193B}"/>
              </a:ext>
            </a:extLst>
          </p:cNvPr>
          <p:cNvSpPr txBox="1">
            <a:spLocks/>
          </p:cNvSpPr>
          <p:nvPr/>
        </p:nvSpPr>
        <p:spPr>
          <a:xfrm>
            <a:off x="3374718" y="561158"/>
            <a:ext cx="11701246" cy="11617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200"/>
              </a:spcBef>
              <a:spcAft>
                <a:spcPts val="200"/>
              </a:spcAft>
              <a:buClrTx/>
              <a:buSzTx/>
              <a:buFont typeface="Arial" panose="020B0604020202020204" pitchFamily="34" charset="0"/>
              <a:buNone/>
              <a:tabLst/>
              <a:defRPr/>
            </a:pPr>
            <a:r>
              <a:rPr kumimoji="0" lang="es-CO" sz="1200" b="1" i="0" u="none" strike="noStrike" kern="1200" cap="none" spc="0" normalizeH="0" baseline="0" noProof="0" dirty="0">
                <a:ln>
                  <a:noFill/>
                </a:ln>
                <a:solidFill>
                  <a:prstClr val="black"/>
                </a:solidFill>
                <a:effectLst/>
                <a:uLnTx/>
                <a:uFillTx/>
                <a:latin typeface="Calibri" panose="020F0502020204030204"/>
                <a:ea typeface="+mn-ea"/>
                <a:cs typeface="+mn-cs"/>
              </a:rPr>
              <a:t>SEGUIMIENTO AL PLAN DE ACCIÓN </a:t>
            </a:r>
          </a:p>
          <a:p>
            <a:pPr marL="0" marR="0" lvl="0" indent="0" algn="ctr" defTabSz="914400" rtl="0" eaLnBrk="1" fontAlgn="auto" latinLnBrk="0" hangingPunct="1">
              <a:lnSpc>
                <a:spcPct val="100000"/>
              </a:lnSpc>
              <a:spcBef>
                <a:spcPts val="200"/>
              </a:spcBef>
              <a:spcAft>
                <a:spcPts val="200"/>
              </a:spcAft>
              <a:buClrTx/>
              <a:buSzTx/>
              <a:buFont typeface="Arial" panose="020B0604020202020204" pitchFamily="34" charset="0"/>
              <a:buNone/>
              <a:tabLst/>
              <a:defRPr/>
            </a:pPr>
            <a:r>
              <a:rPr kumimoji="0" lang="es-CO" sz="1200" b="1" i="0" u="none" strike="noStrike" kern="1200" cap="none" spc="0" normalizeH="0" baseline="0" noProof="0" dirty="0">
                <a:ln>
                  <a:noFill/>
                </a:ln>
                <a:solidFill>
                  <a:prstClr val="black"/>
                </a:solidFill>
                <a:effectLst/>
                <a:uLnTx/>
                <a:uFillTx/>
                <a:latin typeface="Calibri" panose="020F0502020204030204"/>
                <a:ea typeface="+mn-ea"/>
                <a:cs typeface="+mn-cs"/>
              </a:rPr>
              <a:t>INSTITUCIONAL IV TRIMESTRE</a:t>
            </a:r>
          </a:p>
        </p:txBody>
      </p:sp>
      <p:sp>
        <p:nvSpPr>
          <p:cNvPr id="4" name="Título 1">
            <a:extLst>
              <a:ext uri="{FF2B5EF4-FFF2-40B4-BE49-F238E27FC236}">
                <a16:creationId xmlns:a16="http://schemas.microsoft.com/office/drawing/2014/main" id="{747AED28-2BEB-93F8-3D4A-B8DE226C070D}"/>
              </a:ext>
            </a:extLst>
          </p:cNvPr>
          <p:cNvSpPr txBox="1">
            <a:spLocks/>
          </p:cNvSpPr>
          <p:nvPr/>
        </p:nvSpPr>
        <p:spPr>
          <a:xfrm>
            <a:off x="4056587" y="1334909"/>
            <a:ext cx="4029642" cy="38798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CO" sz="2000" b="1" dirty="0">
                <a:solidFill>
                  <a:srgbClr val="000000"/>
                </a:solidFill>
                <a:latin typeface="Calibri" panose="020F0502020204030204" pitchFamily="34" charset="0"/>
                <a:cs typeface="Times New Roman" panose="02020603050405020304" pitchFamily="18" charset="0"/>
              </a:rPr>
              <a:t>Oficina Asesora De Planeación</a:t>
            </a:r>
            <a:endParaRPr lang="es-CO" sz="2000" b="1" dirty="0"/>
          </a:p>
        </p:txBody>
      </p:sp>
      <p:graphicFrame>
        <p:nvGraphicFramePr>
          <p:cNvPr id="6" name="Tabla 5">
            <a:extLst>
              <a:ext uri="{FF2B5EF4-FFF2-40B4-BE49-F238E27FC236}">
                <a16:creationId xmlns:a16="http://schemas.microsoft.com/office/drawing/2014/main" id="{1692E61A-CFD1-99FE-845A-A486E2318705}"/>
              </a:ext>
            </a:extLst>
          </p:cNvPr>
          <p:cNvGraphicFramePr>
            <a:graphicFrameLocks noGrp="1"/>
          </p:cNvGraphicFramePr>
          <p:nvPr>
            <p:extLst>
              <p:ext uri="{D42A27DB-BD31-4B8C-83A1-F6EECF244321}">
                <p14:modId xmlns:p14="http://schemas.microsoft.com/office/powerpoint/2010/main" val="1317363643"/>
              </p:ext>
            </p:extLst>
          </p:nvPr>
        </p:nvGraphicFramePr>
        <p:xfrm>
          <a:off x="1108150" y="2220313"/>
          <a:ext cx="9926516" cy="2620829"/>
        </p:xfrm>
        <a:graphic>
          <a:graphicData uri="http://schemas.openxmlformats.org/drawingml/2006/table">
            <a:tbl>
              <a:tblPr>
                <a:tableStyleId>{EB344D84-9AFB-497E-A393-DC336BA19D2E}</a:tableStyleId>
              </a:tblPr>
              <a:tblGrid>
                <a:gridCol w="3361675">
                  <a:extLst>
                    <a:ext uri="{9D8B030D-6E8A-4147-A177-3AD203B41FA5}">
                      <a16:colId xmlns:a16="http://schemas.microsoft.com/office/drawing/2014/main" val="20000"/>
                    </a:ext>
                  </a:extLst>
                </a:gridCol>
                <a:gridCol w="4835589">
                  <a:extLst>
                    <a:ext uri="{9D8B030D-6E8A-4147-A177-3AD203B41FA5}">
                      <a16:colId xmlns:a16="http://schemas.microsoft.com/office/drawing/2014/main" val="20001"/>
                    </a:ext>
                  </a:extLst>
                </a:gridCol>
                <a:gridCol w="1729252">
                  <a:extLst>
                    <a:ext uri="{9D8B030D-6E8A-4147-A177-3AD203B41FA5}">
                      <a16:colId xmlns:a16="http://schemas.microsoft.com/office/drawing/2014/main" val="20003"/>
                    </a:ext>
                  </a:extLst>
                </a:gridCol>
              </a:tblGrid>
              <a:tr h="130814">
                <a:tc>
                  <a:txBody>
                    <a:bodyPr/>
                    <a:lstStyle/>
                    <a:p>
                      <a:pPr algn="ctr" fontAlgn="b"/>
                      <a:r>
                        <a:rPr lang="es-CO" sz="1600" b="1" i="0" u="none" strike="noStrike" dirty="0">
                          <a:solidFill>
                            <a:schemeClr val="dk1"/>
                          </a:solidFill>
                          <a:effectLst/>
                          <a:latin typeface="+mn-lt"/>
                        </a:rPr>
                        <a:t>Área</a:t>
                      </a:r>
                      <a:r>
                        <a:rPr lang="es-CO" sz="1600" b="1" i="0" u="none" strike="noStrike" baseline="0" dirty="0">
                          <a:solidFill>
                            <a:schemeClr val="dk1"/>
                          </a:solidFill>
                          <a:effectLst/>
                          <a:latin typeface="+mn-lt"/>
                        </a:rPr>
                        <a:t> / GIT</a:t>
                      </a:r>
                      <a:endParaRPr lang="es-CO" sz="1600" b="1"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b"/>
                      <a:r>
                        <a:rPr lang="es-CO" sz="1600" b="1" i="0" u="none" strike="noStrike" kern="1200" dirty="0">
                          <a:solidFill>
                            <a:srgbClr val="000000"/>
                          </a:solidFill>
                          <a:effectLst/>
                          <a:latin typeface="Calibri" panose="020F0502020204030204" pitchFamily="34" charset="0"/>
                          <a:ea typeface="+mn-ea"/>
                          <a:cs typeface="+mn-cs"/>
                        </a:rPr>
                        <a:t>PLAN DE ACCIÓN</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b"/>
                      <a:r>
                        <a:rPr lang="es-CO" sz="1600" b="1" i="0" u="none" strike="noStrike" kern="1200" dirty="0">
                          <a:solidFill>
                            <a:srgbClr val="000000"/>
                          </a:solidFill>
                          <a:effectLst/>
                          <a:latin typeface="Calibri" panose="020F0502020204030204" pitchFamily="34" charset="0"/>
                          <a:ea typeface="+mn-ea"/>
                          <a:cs typeface="+mn-cs"/>
                        </a:rPr>
                        <a:t>% Promedio de avance</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000"/>
                  </a:ext>
                </a:extLst>
              </a:tr>
              <a:tr h="539095">
                <a:tc>
                  <a:txBody>
                    <a:bodyPr/>
                    <a:lstStyle/>
                    <a:p>
                      <a:pPr algn="l" fontAlgn="ctr"/>
                      <a:r>
                        <a:rPr lang="es-MX" sz="1600" b="0" i="0" u="none" strike="noStrike" dirty="0">
                          <a:solidFill>
                            <a:srgbClr val="000000"/>
                          </a:solidFill>
                          <a:effectLst/>
                          <a:latin typeface="Calibri" panose="020F0502020204030204" pitchFamily="34" charset="0"/>
                        </a:rPr>
                        <a:t>Equipo de trabajo de Gestión</a:t>
                      </a:r>
                      <a:r>
                        <a:rPr lang="es-MX" sz="1600" b="0" i="0" u="none" strike="noStrike" baseline="0" dirty="0">
                          <a:solidFill>
                            <a:srgbClr val="000000"/>
                          </a:solidFill>
                          <a:effectLst/>
                          <a:latin typeface="Calibri" panose="020F0502020204030204" pitchFamily="34" charset="0"/>
                        </a:rPr>
                        <a:t> del Conocimiento e Innovación.</a:t>
                      </a:r>
                      <a:endParaRPr lang="es-MX" sz="16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s-CO" sz="1600" b="0" i="0" u="none" strike="noStrike" dirty="0">
                          <a:solidFill>
                            <a:srgbClr val="000000"/>
                          </a:solidFill>
                          <a:effectLst/>
                          <a:latin typeface="Calibri" panose="020F0502020204030204" pitchFamily="34" charset="0"/>
                        </a:rPr>
                        <a:t>Apoyo al fortalecimiento del sector a nivel nacional</a:t>
                      </a:r>
                      <a:endParaRPr lang="es-MX" sz="16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600" b="0" i="0" u="none" strike="noStrike" dirty="0">
                          <a:solidFill>
                            <a:srgbClr val="000000"/>
                          </a:solidFill>
                          <a:effectLst/>
                          <a:latin typeface="Calibri" panose="020F0502020204030204" pitchFamily="34" charset="0"/>
                        </a:rPr>
                        <a:t>101%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803479">
                <a:tc>
                  <a:txBody>
                    <a:bodyPr/>
                    <a:lstStyle/>
                    <a:p>
                      <a:pPr algn="l" fontAlgn="ctr"/>
                      <a:r>
                        <a:rPr lang="es-MX" sz="1600" b="0" i="0" u="none" strike="noStrike" dirty="0">
                          <a:solidFill>
                            <a:srgbClr val="000000"/>
                          </a:solidFill>
                          <a:effectLst/>
                          <a:latin typeface="Calibri" panose="020F0502020204030204" pitchFamily="34" charset="0"/>
                        </a:rPr>
                        <a:t>Equipo de trabajo de Seguimiento</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s-CO" sz="1600" b="0" i="0" u="none" strike="noStrike" dirty="0">
                          <a:solidFill>
                            <a:srgbClr val="000000"/>
                          </a:solidFill>
                          <a:effectLst/>
                          <a:latin typeface="Calibri" panose="020F0502020204030204" pitchFamily="34" charset="0"/>
                        </a:rPr>
                        <a:t>Apoyo al fortalecimiento del sector a nivel nacional</a:t>
                      </a:r>
                      <a:endParaRPr lang="es-MX" sz="16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600" b="0" i="0" u="none" strike="noStrike" dirty="0">
                          <a:solidFill>
                            <a:srgbClr val="000000"/>
                          </a:solidFill>
                          <a:effectLst/>
                          <a:latin typeface="Calibri" panose="020F0502020204030204" pitchFamily="34" charset="0"/>
                        </a:rPr>
                        <a:t>82%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274711">
                <a:tc>
                  <a:txBody>
                    <a:bodyPr/>
                    <a:lstStyle/>
                    <a:p>
                      <a:pPr algn="l" fontAlgn="ctr"/>
                      <a:r>
                        <a:rPr lang="es-MX" sz="1600" b="0" i="0" u="none" strike="noStrike" dirty="0">
                          <a:solidFill>
                            <a:srgbClr val="000000"/>
                          </a:solidFill>
                          <a:effectLst/>
                          <a:latin typeface="Calibri" panose="020F0502020204030204" pitchFamily="34" charset="0"/>
                        </a:rPr>
                        <a:t>Equipo de trabajo de </a:t>
                      </a:r>
                      <a:r>
                        <a:rPr lang="es-CO" sz="1600" b="0" i="0" u="none" strike="noStrike" dirty="0">
                          <a:solidFill>
                            <a:srgbClr val="000000"/>
                          </a:solidFill>
                          <a:effectLst/>
                          <a:latin typeface="Calibri" panose="020F0502020204030204" pitchFamily="34" charset="0"/>
                        </a:rPr>
                        <a:t>Planeación</a:t>
                      </a:r>
                      <a:r>
                        <a:rPr lang="es-CO" sz="1600" b="0" i="0" u="none" strike="noStrike" baseline="0" dirty="0">
                          <a:solidFill>
                            <a:srgbClr val="000000"/>
                          </a:solidFill>
                          <a:effectLst/>
                          <a:latin typeface="Calibri" panose="020F0502020204030204" pitchFamily="34" charset="0"/>
                        </a:rPr>
                        <a:t> y Gestión.</a:t>
                      </a:r>
                      <a:endParaRPr lang="es-CO" sz="16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s-CO" sz="1600" b="0" i="0" u="none" strike="noStrike" dirty="0">
                          <a:solidFill>
                            <a:srgbClr val="000000"/>
                          </a:solidFill>
                          <a:effectLst/>
                          <a:latin typeface="Calibri" panose="020F0502020204030204" pitchFamily="34" charset="0"/>
                        </a:rPr>
                        <a:t>Apoyo al fortalecimiento del sector a nivel nacional</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600" b="0" i="0" u="none" strike="noStrike" dirty="0">
                          <a:solidFill>
                            <a:srgbClr val="000000"/>
                          </a:solidFill>
                          <a:effectLst/>
                          <a:latin typeface="Calibri" panose="020F0502020204030204" pitchFamily="34" charset="0"/>
                        </a:rPr>
                        <a:t>97%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274711">
                <a:tc>
                  <a:txBody>
                    <a:bodyPr/>
                    <a:lstStyle/>
                    <a:p>
                      <a:pPr algn="ctr" fontAlgn="b"/>
                      <a:r>
                        <a:rPr lang="es-CO" sz="1600" b="1" i="0" u="none" strike="noStrike" kern="1200" dirty="0">
                          <a:solidFill>
                            <a:srgbClr val="000000"/>
                          </a:solidFill>
                          <a:effectLst/>
                          <a:latin typeface="Calibri" panose="020F0502020204030204" pitchFamily="34" charset="0"/>
                          <a:ea typeface="+mn-ea"/>
                          <a:cs typeface="+mn-cs"/>
                        </a:rPr>
                        <a:t>Total general</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s-CO" sz="1600" b="1" i="0" u="none" strike="noStrike" kern="1200" dirty="0">
                        <a:solidFill>
                          <a:srgbClr val="000000"/>
                        </a:solidFill>
                        <a:effectLst/>
                        <a:latin typeface="Calibri" panose="020F0502020204030204" pitchFamily="34" charset="0"/>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1800" b="1" i="0" u="none" strike="noStrike" dirty="0">
                          <a:solidFill>
                            <a:srgbClr val="000000"/>
                          </a:solidFill>
                          <a:effectLst/>
                          <a:latin typeface="Calibri" panose="020F0502020204030204" pitchFamily="34" charset="0"/>
                        </a:rPr>
                        <a:t>93%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21517908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Marcador de contenido 10">
            <a:extLst>
              <a:ext uri="{FF2B5EF4-FFF2-40B4-BE49-F238E27FC236}">
                <a16:creationId xmlns:a16="http://schemas.microsoft.com/office/drawing/2014/main" id="{ECC426F2-3B3C-EF7B-BD5A-CB5B9796193B}"/>
              </a:ext>
            </a:extLst>
          </p:cNvPr>
          <p:cNvSpPr txBox="1">
            <a:spLocks/>
          </p:cNvSpPr>
          <p:nvPr/>
        </p:nvSpPr>
        <p:spPr>
          <a:xfrm>
            <a:off x="3387467" y="262458"/>
            <a:ext cx="11701246" cy="11617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200"/>
              </a:spcBef>
              <a:spcAft>
                <a:spcPts val="200"/>
              </a:spcAft>
              <a:buClrTx/>
              <a:buSzTx/>
              <a:buFont typeface="Arial" panose="020B0604020202020204" pitchFamily="34" charset="0"/>
              <a:buNone/>
              <a:tabLst/>
              <a:defRPr/>
            </a:pPr>
            <a:r>
              <a:rPr kumimoji="0" lang="es-CO" sz="1200" b="1" i="0" u="none" strike="noStrike" kern="1200" cap="none" spc="0" normalizeH="0" baseline="0" noProof="0" dirty="0">
                <a:ln>
                  <a:noFill/>
                </a:ln>
                <a:solidFill>
                  <a:prstClr val="black"/>
                </a:solidFill>
                <a:effectLst/>
                <a:uLnTx/>
                <a:uFillTx/>
                <a:latin typeface="Calibri" panose="020F0502020204030204"/>
                <a:ea typeface="+mn-ea"/>
                <a:cs typeface="+mn-cs"/>
              </a:rPr>
              <a:t>SEGUIMIENTO AL PLAN DE ACCIÓN </a:t>
            </a:r>
          </a:p>
          <a:p>
            <a:pPr marL="0" marR="0" lvl="0" indent="0" algn="ctr" defTabSz="914400" rtl="0" eaLnBrk="1" fontAlgn="auto" latinLnBrk="0" hangingPunct="1">
              <a:lnSpc>
                <a:spcPct val="100000"/>
              </a:lnSpc>
              <a:spcBef>
                <a:spcPts val="200"/>
              </a:spcBef>
              <a:spcAft>
                <a:spcPts val="200"/>
              </a:spcAft>
              <a:buClrTx/>
              <a:buSzTx/>
              <a:buFont typeface="Arial" panose="020B0604020202020204" pitchFamily="34" charset="0"/>
              <a:buNone/>
              <a:tabLst/>
              <a:defRPr/>
            </a:pPr>
            <a:r>
              <a:rPr kumimoji="0" lang="es-CO" sz="1200" b="1" i="0" u="none" strike="noStrike" kern="1200" cap="none" spc="0" normalizeH="0" baseline="0" noProof="0" dirty="0">
                <a:ln>
                  <a:noFill/>
                </a:ln>
                <a:solidFill>
                  <a:prstClr val="black"/>
                </a:solidFill>
                <a:effectLst/>
                <a:uLnTx/>
                <a:uFillTx/>
                <a:latin typeface="Calibri" panose="020F0502020204030204"/>
                <a:ea typeface="+mn-ea"/>
                <a:cs typeface="+mn-cs"/>
              </a:rPr>
              <a:t>INSTITUCIONAL IV TRIMESTRE</a:t>
            </a:r>
          </a:p>
        </p:txBody>
      </p:sp>
      <p:sp>
        <p:nvSpPr>
          <p:cNvPr id="4" name="Título 1">
            <a:extLst>
              <a:ext uri="{FF2B5EF4-FFF2-40B4-BE49-F238E27FC236}">
                <a16:creationId xmlns:a16="http://schemas.microsoft.com/office/drawing/2014/main" id="{747AED28-2BEB-93F8-3D4A-B8DE226C070D}"/>
              </a:ext>
            </a:extLst>
          </p:cNvPr>
          <p:cNvSpPr txBox="1">
            <a:spLocks/>
          </p:cNvSpPr>
          <p:nvPr/>
        </p:nvSpPr>
        <p:spPr>
          <a:xfrm>
            <a:off x="3137651" y="440266"/>
            <a:ext cx="4029642" cy="38798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CO" sz="2000" b="1" dirty="0">
                <a:solidFill>
                  <a:srgbClr val="000000"/>
                </a:solidFill>
                <a:latin typeface="Calibri" panose="020F0502020204030204" pitchFamily="34" charset="0"/>
                <a:cs typeface="Times New Roman" panose="02020603050405020304" pitchFamily="18" charset="0"/>
              </a:rPr>
              <a:t>Oficina Asesora De Planeación</a:t>
            </a:r>
            <a:endParaRPr lang="es-CO" sz="2000" b="1" dirty="0"/>
          </a:p>
        </p:txBody>
      </p:sp>
      <p:graphicFrame>
        <p:nvGraphicFramePr>
          <p:cNvPr id="3" name="Tabla 2"/>
          <p:cNvGraphicFramePr>
            <a:graphicFrameLocks noGrp="1"/>
          </p:cNvGraphicFramePr>
          <p:nvPr>
            <p:extLst>
              <p:ext uri="{D42A27DB-BD31-4B8C-83A1-F6EECF244321}">
                <p14:modId xmlns:p14="http://schemas.microsoft.com/office/powerpoint/2010/main" val="1688070982"/>
              </p:ext>
            </p:extLst>
          </p:nvPr>
        </p:nvGraphicFramePr>
        <p:xfrm>
          <a:off x="1553634" y="1360115"/>
          <a:ext cx="8509000" cy="1015365"/>
        </p:xfrm>
        <a:graphic>
          <a:graphicData uri="http://schemas.openxmlformats.org/drawingml/2006/table">
            <a:tbl>
              <a:tblPr>
                <a:tableStyleId>{5C22544A-7EE6-4342-B048-85BDC9FD1C3A}</a:tableStyleId>
              </a:tblPr>
              <a:tblGrid>
                <a:gridCol w="1854607">
                  <a:extLst>
                    <a:ext uri="{9D8B030D-6E8A-4147-A177-3AD203B41FA5}">
                      <a16:colId xmlns:a16="http://schemas.microsoft.com/office/drawing/2014/main" val="3033908449"/>
                    </a:ext>
                  </a:extLst>
                </a:gridCol>
                <a:gridCol w="1854607">
                  <a:extLst>
                    <a:ext uri="{9D8B030D-6E8A-4147-A177-3AD203B41FA5}">
                      <a16:colId xmlns:a16="http://schemas.microsoft.com/office/drawing/2014/main" val="106105468"/>
                    </a:ext>
                  </a:extLst>
                </a:gridCol>
                <a:gridCol w="1854607">
                  <a:extLst>
                    <a:ext uri="{9D8B030D-6E8A-4147-A177-3AD203B41FA5}">
                      <a16:colId xmlns:a16="http://schemas.microsoft.com/office/drawing/2014/main" val="4137173999"/>
                    </a:ext>
                  </a:extLst>
                </a:gridCol>
                <a:gridCol w="1360045">
                  <a:extLst>
                    <a:ext uri="{9D8B030D-6E8A-4147-A177-3AD203B41FA5}">
                      <a16:colId xmlns:a16="http://schemas.microsoft.com/office/drawing/2014/main" val="3162293288"/>
                    </a:ext>
                  </a:extLst>
                </a:gridCol>
                <a:gridCol w="1585134">
                  <a:extLst>
                    <a:ext uri="{9D8B030D-6E8A-4147-A177-3AD203B41FA5}">
                      <a16:colId xmlns:a16="http://schemas.microsoft.com/office/drawing/2014/main" val="1226794090"/>
                    </a:ext>
                  </a:extLst>
                </a:gridCol>
              </a:tblGrid>
              <a:tr h="285750">
                <a:tc rowSpan="2">
                  <a:txBody>
                    <a:bodyPr/>
                    <a:lstStyle/>
                    <a:p>
                      <a:pPr algn="ctr" fontAlgn="t"/>
                      <a:endParaRPr lang="es-CO" sz="1100" b="1" u="none" strike="noStrike" dirty="0">
                        <a:effectLst/>
                        <a:latin typeface="+mn-lt"/>
                      </a:endParaRPr>
                    </a:p>
                    <a:p>
                      <a:pPr algn="ctr" fontAlgn="t"/>
                      <a:endParaRPr lang="es-CO" sz="1100" b="1" u="none" strike="noStrike" dirty="0">
                        <a:effectLst/>
                        <a:latin typeface="+mn-lt"/>
                      </a:endParaRPr>
                    </a:p>
                    <a:p>
                      <a:pPr algn="ctr" fontAlgn="t"/>
                      <a:r>
                        <a:rPr lang="es-MX" sz="1100" b="1" u="none" strike="noStrike" kern="1200" dirty="0">
                          <a:solidFill>
                            <a:schemeClr val="dk1"/>
                          </a:solidFill>
                          <a:effectLst/>
                          <a:latin typeface="+mn-lt"/>
                          <a:ea typeface="+mn-ea"/>
                          <a:cs typeface="+mn-cs"/>
                        </a:rPr>
                        <a:t>Equipo de trabajo de </a:t>
                      </a:r>
                      <a:r>
                        <a:rPr lang="es-CO" sz="1100" b="1" u="none" strike="noStrike" dirty="0">
                          <a:effectLst/>
                          <a:latin typeface="+mn-lt"/>
                        </a:rPr>
                        <a:t>Gestión del Conocimiento e Innovación</a:t>
                      </a:r>
                      <a:endParaRPr lang="es-CO" sz="1100" b="1" i="0" u="none" strike="noStrike" dirty="0">
                        <a:solidFill>
                          <a:srgbClr val="000000"/>
                        </a:solidFill>
                        <a:effectLst/>
                        <a:latin typeface="+mn-lt"/>
                      </a:endParaRPr>
                    </a:p>
                    <a:p>
                      <a:pPr algn="ctr" fontAlgn="t"/>
                      <a:r>
                        <a:rPr lang="es-CO" sz="1100" b="1" u="none" strike="noStrike" dirty="0">
                          <a:effectLst/>
                          <a:latin typeface="+mn-lt"/>
                        </a:rPr>
                        <a:t> </a:t>
                      </a:r>
                      <a:endParaRPr lang="es-CO" sz="1100" b="1" i="0" u="none" strike="noStrike" dirty="0">
                        <a:solidFill>
                          <a:srgbClr val="000000"/>
                        </a:solidFill>
                        <a:effectLst/>
                        <a:latin typeface="+mn-lt"/>
                      </a:endParaRPr>
                    </a:p>
                    <a:p>
                      <a:pPr algn="ctr" fontAlgn="t"/>
                      <a:r>
                        <a:rPr lang="es-CO" sz="1100" b="1" u="none" strike="noStrike" dirty="0">
                          <a:effectLst/>
                          <a:latin typeface="+mn-lt"/>
                        </a:rPr>
                        <a:t> </a:t>
                      </a:r>
                      <a:endParaRPr lang="es-CO" sz="1100" b="1" i="0" u="none" strike="noStrike" dirty="0">
                        <a:solidFill>
                          <a:srgbClr val="000000"/>
                        </a:solidFill>
                        <a:effectLst/>
                        <a:latin typeface="+mn-lt"/>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800" u="none" strike="noStrike">
                          <a:effectLst/>
                        </a:rPr>
                        <a:t>Porcentaje  de Avance del proceso de creación del repositorio de información </a:t>
                      </a:r>
                      <a:br>
                        <a:rPr lang="es-CO" sz="800" u="none" strike="noStrike">
                          <a:effectLst/>
                        </a:rPr>
                      </a:br>
                      <a:endParaRPr lang="es-CO" sz="800" b="0" i="0" u="none" strike="noStrike">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100,00</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b="0" i="0" u="none" strike="noStrike" dirty="0">
                          <a:solidFill>
                            <a:srgbClr val="000000"/>
                          </a:solidFill>
                          <a:effectLst/>
                          <a:latin typeface="Calibri Light" panose="020F0302020204030204" pitchFamily="34" charset="0"/>
                        </a:rPr>
                        <a:t>100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100%</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88661246"/>
                  </a:ext>
                </a:extLst>
              </a:tr>
              <a:tr h="142875">
                <a:tc vMerge="1">
                  <a:txBody>
                    <a:bodyPr/>
                    <a:lstStyle/>
                    <a:p>
                      <a:pPr algn="l" fontAlgn="t"/>
                      <a:endParaRPr lang="es-CO" sz="800" b="1" i="0" u="none" strike="noStrike" dirty="0">
                        <a:solidFill>
                          <a:srgbClr val="000000"/>
                        </a:solidFill>
                        <a:effectLst/>
                        <a:latin typeface="Calibri Light" panose="020F0302020204030204"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800" u="none" strike="noStrike" dirty="0">
                          <a:effectLst/>
                        </a:rPr>
                        <a:t>Porcentaje de lineamientos publicados en Isolución</a:t>
                      </a:r>
                      <a:br>
                        <a:rPr lang="es-CO" sz="800" u="none" strike="noStrike" dirty="0">
                          <a:effectLst/>
                        </a:rPr>
                      </a:br>
                      <a:endParaRPr lang="es-CO" sz="8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100,00</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b="0" i="0" u="none" strike="noStrike" dirty="0">
                          <a:solidFill>
                            <a:srgbClr val="000000"/>
                          </a:solidFill>
                          <a:effectLst/>
                          <a:latin typeface="Calibri Light" panose="020F0302020204030204" pitchFamily="34" charset="0"/>
                        </a:rPr>
                        <a:t>101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101%</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80940440"/>
                  </a:ext>
                </a:extLst>
              </a:tr>
            </a:tbl>
          </a:graphicData>
        </a:graphic>
      </p:graphicFrame>
      <p:graphicFrame>
        <p:nvGraphicFramePr>
          <p:cNvPr id="5" name="Tabla 4"/>
          <p:cNvGraphicFramePr>
            <a:graphicFrameLocks noGrp="1"/>
          </p:cNvGraphicFramePr>
          <p:nvPr>
            <p:extLst>
              <p:ext uri="{D42A27DB-BD31-4B8C-83A1-F6EECF244321}">
                <p14:modId xmlns:p14="http://schemas.microsoft.com/office/powerpoint/2010/main" val="2914908870"/>
              </p:ext>
            </p:extLst>
          </p:nvPr>
        </p:nvGraphicFramePr>
        <p:xfrm>
          <a:off x="1553634" y="3002757"/>
          <a:ext cx="8509000" cy="1247775"/>
        </p:xfrm>
        <a:graphic>
          <a:graphicData uri="http://schemas.openxmlformats.org/drawingml/2006/table">
            <a:tbl>
              <a:tblPr>
                <a:tableStyleId>{5C22544A-7EE6-4342-B048-85BDC9FD1C3A}</a:tableStyleId>
              </a:tblPr>
              <a:tblGrid>
                <a:gridCol w="1854607">
                  <a:extLst>
                    <a:ext uri="{9D8B030D-6E8A-4147-A177-3AD203B41FA5}">
                      <a16:colId xmlns:a16="http://schemas.microsoft.com/office/drawing/2014/main" val="1296382608"/>
                    </a:ext>
                  </a:extLst>
                </a:gridCol>
                <a:gridCol w="1854607">
                  <a:extLst>
                    <a:ext uri="{9D8B030D-6E8A-4147-A177-3AD203B41FA5}">
                      <a16:colId xmlns:a16="http://schemas.microsoft.com/office/drawing/2014/main" val="2513178012"/>
                    </a:ext>
                  </a:extLst>
                </a:gridCol>
                <a:gridCol w="1854607">
                  <a:extLst>
                    <a:ext uri="{9D8B030D-6E8A-4147-A177-3AD203B41FA5}">
                      <a16:colId xmlns:a16="http://schemas.microsoft.com/office/drawing/2014/main" val="39014414"/>
                    </a:ext>
                  </a:extLst>
                </a:gridCol>
                <a:gridCol w="1360045">
                  <a:extLst>
                    <a:ext uri="{9D8B030D-6E8A-4147-A177-3AD203B41FA5}">
                      <a16:colId xmlns:a16="http://schemas.microsoft.com/office/drawing/2014/main" val="1763689225"/>
                    </a:ext>
                  </a:extLst>
                </a:gridCol>
                <a:gridCol w="1585134">
                  <a:extLst>
                    <a:ext uri="{9D8B030D-6E8A-4147-A177-3AD203B41FA5}">
                      <a16:colId xmlns:a16="http://schemas.microsoft.com/office/drawing/2014/main" val="1881109296"/>
                    </a:ext>
                  </a:extLst>
                </a:gridCol>
              </a:tblGrid>
              <a:tr h="142875">
                <a:tc rowSpan="3">
                  <a:txBody>
                    <a:bodyPr/>
                    <a:lstStyle/>
                    <a:p>
                      <a:pPr algn="ctr" fontAlgn="t"/>
                      <a:endParaRPr lang="es-CO" sz="1100" b="1" u="none" strike="noStrike" dirty="0">
                        <a:effectLst/>
                        <a:latin typeface="+mn-lt"/>
                      </a:endParaRPr>
                    </a:p>
                    <a:p>
                      <a:pPr algn="ctr" fontAlgn="t"/>
                      <a:endParaRPr lang="es-CO" sz="1100" b="1" u="none" strike="noStrike" dirty="0">
                        <a:effectLst/>
                        <a:latin typeface="+mn-lt"/>
                      </a:endParaRPr>
                    </a:p>
                    <a:p>
                      <a:pPr algn="ctr" fontAlgn="t"/>
                      <a:endParaRPr lang="es-CO" sz="1100" b="1" u="none" strike="noStrike" dirty="0">
                        <a:effectLst/>
                        <a:latin typeface="+mn-lt"/>
                      </a:endParaRPr>
                    </a:p>
                    <a:p>
                      <a:pPr algn="ctr" fontAlgn="t"/>
                      <a:r>
                        <a:rPr lang="es-MX" sz="1100" b="1" u="none" strike="noStrike" kern="1200" dirty="0">
                          <a:solidFill>
                            <a:schemeClr val="dk1"/>
                          </a:solidFill>
                          <a:effectLst/>
                          <a:latin typeface="+mn-lt"/>
                          <a:ea typeface="+mn-ea"/>
                          <a:cs typeface="+mn-cs"/>
                        </a:rPr>
                        <a:t>Equipo de trabajo de </a:t>
                      </a:r>
                      <a:r>
                        <a:rPr lang="es-CO" sz="1100" b="1" u="none" strike="noStrike" dirty="0">
                          <a:effectLst/>
                          <a:latin typeface="+mn-lt"/>
                        </a:rPr>
                        <a:t>Seguimiento</a:t>
                      </a:r>
                      <a:endParaRPr lang="es-CO" sz="1100" b="1" i="0" u="none" strike="noStrike" dirty="0">
                        <a:solidFill>
                          <a:srgbClr val="000000"/>
                        </a:solidFill>
                        <a:effectLst/>
                        <a:latin typeface="+mn-lt"/>
                      </a:endParaRPr>
                    </a:p>
                    <a:p>
                      <a:pPr algn="l" fontAlgn="t"/>
                      <a:r>
                        <a:rPr lang="es-CO" sz="1100" b="1" u="none" strike="noStrike" dirty="0">
                          <a:effectLst/>
                          <a:latin typeface="+mn-lt"/>
                        </a:rPr>
                        <a:t> </a:t>
                      </a:r>
                      <a:endParaRPr lang="es-CO" sz="1100" b="1" i="0" u="none" strike="noStrike" dirty="0">
                        <a:solidFill>
                          <a:srgbClr val="000000"/>
                        </a:solidFill>
                        <a:effectLst/>
                        <a:latin typeface="+mn-lt"/>
                      </a:endParaRPr>
                    </a:p>
                    <a:p>
                      <a:pPr algn="l" fontAlgn="t"/>
                      <a:r>
                        <a:rPr lang="es-CO" sz="1100" b="1" u="none" strike="noStrike" dirty="0">
                          <a:effectLst/>
                          <a:latin typeface="+mn-lt"/>
                        </a:rPr>
                        <a:t> </a:t>
                      </a:r>
                      <a:endParaRPr lang="es-CO" sz="1100" b="1" i="0" u="none" strike="noStrike" dirty="0">
                        <a:solidFill>
                          <a:srgbClr val="000000"/>
                        </a:solidFill>
                        <a:effectLst/>
                        <a:latin typeface="+mn-lt"/>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800" u="none" strike="noStrike" dirty="0">
                          <a:effectLst/>
                        </a:rPr>
                        <a:t>Porcentaje de avance en el diseño y evaluación de la metodología</a:t>
                      </a:r>
                      <a:br>
                        <a:rPr lang="es-CO" sz="800" u="none" strike="noStrike" dirty="0">
                          <a:effectLst/>
                        </a:rPr>
                      </a:br>
                      <a:endParaRPr lang="es-CO" sz="8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100,00</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b="0" i="0" u="none" strike="noStrike" dirty="0">
                          <a:solidFill>
                            <a:srgbClr val="000000"/>
                          </a:solidFill>
                          <a:effectLst/>
                          <a:latin typeface="Calibri Light" panose="020F0302020204030204" pitchFamily="34" charset="0"/>
                        </a:rPr>
                        <a:t>100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100.00%</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21216866"/>
                  </a:ext>
                </a:extLst>
              </a:tr>
              <a:tr h="142875">
                <a:tc vMerge="1">
                  <a:txBody>
                    <a:bodyPr/>
                    <a:lstStyle/>
                    <a:p>
                      <a:pPr algn="l" fontAlgn="t"/>
                      <a:endParaRPr lang="es-CO" sz="800" b="1" i="0" u="none" strike="noStrike" dirty="0">
                        <a:solidFill>
                          <a:srgbClr val="000000"/>
                        </a:solidFill>
                        <a:effectLst/>
                        <a:latin typeface="Calibri Light" panose="020F0302020204030204"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800" u="none" strike="noStrike" dirty="0">
                          <a:effectLst/>
                        </a:rPr>
                        <a:t>Porcentaje de avance en la elaboración de documento de identificación y definición del enfoque diferencial para el Ministerio.</a:t>
                      </a:r>
                      <a:br>
                        <a:rPr lang="es-CO" sz="800" u="none" strike="noStrike" dirty="0">
                          <a:effectLst/>
                        </a:rPr>
                      </a:br>
                      <a:endParaRPr lang="es-CO" sz="8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100,00</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b="0" i="0" u="none" strike="noStrike" dirty="0">
                          <a:solidFill>
                            <a:srgbClr val="000000"/>
                          </a:solidFill>
                          <a:effectLst/>
                          <a:latin typeface="Calibri Light" panose="020F0302020204030204" pitchFamily="34" charset="0"/>
                        </a:rPr>
                        <a:t>100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100.00%</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46213501"/>
                  </a:ext>
                </a:extLst>
              </a:tr>
              <a:tr h="142875">
                <a:tc vMerge="1">
                  <a:txBody>
                    <a:bodyPr/>
                    <a:lstStyle/>
                    <a:p>
                      <a:pPr algn="l" fontAlgn="t"/>
                      <a:endParaRPr lang="es-CO" sz="800" b="1" i="0" u="none" strike="noStrike" dirty="0">
                        <a:solidFill>
                          <a:srgbClr val="000000"/>
                        </a:solidFill>
                        <a:effectLst/>
                        <a:latin typeface="Calibri Light" panose="020F0302020204030204"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800" u="none" strike="noStrike">
                          <a:effectLst/>
                        </a:rPr>
                        <a:t>Porcentaje de informes de seguimiento realizados</a:t>
                      </a:r>
                      <a:br>
                        <a:rPr lang="es-CO" sz="800" u="none" strike="noStrike">
                          <a:effectLst/>
                        </a:rPr>
                      </a:br>
                      <a:endParaRPr lang="es-CO" sz="800" b="0" i="0" u="none" strike="noStrike">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a:effectLst/>
                        </a:rPr>
                        <a:t>100,00</a:t>
                      </a:r>
                      <a:endParaRPr lang="es-CO" sz="800" b="0" i="0" u="none" strike="noStrike">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b="0" i="0" u="none" strike="noStrike" dirty="0">
                          <a:solidFill>
                            <a:srgbClr val="000000"/>
                          </a:solidFill>
                          <a:effectLst/>
                          <a:latin typeface="Calibri Light" panose="020F0302020204030204" pitchFamily="34" charset="0"/>
                        </a:rPr>
                        <a:t>42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42%</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28209041"/>
                  </a:ext>
                </a:extLst>
              </a:tr>
            </a:tbl>
          </a:graphicData>
        </a:graphic>
      </p:graphicFrame>
      <p:graphicFrame>
        <p:nvGraphicFramePr>
          <p:cNvPr id="7" name="Tabla 6"/>
          <p:cNvGraphicFramePr>
            <a:graphicFrameLocks noGrp="1"/>
          </p:cNvGraphicFramePr>
          <p:nvPr>
            <p:extLst>
              <p:ext uri="{D42A27DB-BD31-4B8C-83A1-F6EECF244321}">
                <p14:modId xmlns:p14="http://schemas.microsoft.com/office/powerpoint/2010/main" val="2032129292"/>
              </p:ext>
            </p:extLst>
          </p:nvPr>
        </p:nvGraphicFramePr>
        <p:xfrm>
          <a:off x="1553634" y="4767319"/>
          <a:ext cx="8509000" cy="1853565"/>
        </p:xfrm>
        <a:graphic>
          <a:graphicData uri="http://schemas.openxmlformats.org/drawingml/2006/table">
            <a:tbl>
              <a:tblPr>
                <a:tableStyleId>{5C22544A-7EE6-4342-B048-85BDC9FD1C3A}</a:tableStyleId>
              </a:tblPr>
              <a:tblGrid>
                <a:gridCol w="1854607">
                  <a:extLst>
                    <a:ext uri="{9D8B030D-6E8A-4147-A177-3AD203B41FA5}">
                      <a16:colId xmlns:a16="http://schemas.microsoft.com/office/drawing/2014/main" val="3048972232"/>
                    </a:ext>
                  </a:extLst>
                </a:gridCol>
                <a:gridCol w="1854607">
                  <a:extLst>
                    <a:ext uri="{9D8B030D-6E8A-4147-A177-3AD203B41FA5}">
                      <a16:colId xmlns:a16="http://schemas.microsoft.com/office/drawing/2014/main" val="2418863924"/>
                    </a:ext>
                  </a:extLst>
                </a:gridCol>
                <a:gridCol w="1854607">
                  <a:extLst>
                    <a:ext uri="{9D8B030D-6E8A-4147-A177-3AD203B41FA5}">
                      <a16:colId xmlns:a16="http://schemas.microsoft.com/office/drawing/2014/main" val="202795965"/>
                    </a:ext>
                  </a:extLst>
                </a:gridCol>
                <a:gridCol w="1360045">
                  <a:extLst>
                    <a:ext uri="{9D8B030D-6E8A-4147-A177-3AD203B41FA5}">
                      <a16:colId xmlns:a16="http://schemas.microsoft.com/office/drawing/2014/main" val="2917299985"/>
                    </a:ext>
                  </a:extLst>
                </a:gridCol>
                <a:gridCol w="1585134">
                  <a:extLst>
                    <a:ext uri="{9D8B030D-6E8A-4147-A177-3AD203B41FA5}">
                      <a16:colId xmlns:a16="http://schemas.microsoft.com/office/drawing/2014/main" val="3465891737"/>
                    </a:ext>
                  </a:extLst>
                </a:gridCol>
              </a:tblGrid>
              <a:tr h="133973">
                <a:tc rowSpan="5">
                  <a:txBody>
                    <a:bodyPr/>
                    <a:lstStyle/>
                    <a:p>
                      <a:pPr algn="ctr" fontAlgn="t"/>
                      <a:endParaRPr lang="es-CO" sz="1100" b="1" u="none" strike="noStrike" dirty="0">
                        <a:effectLst/>
                      </a:endParaRPr>
                    </a:p>
                    <a:p>
                      <a:pPr algn="ctr" fontAlgn="t"/>
                      <a:endParaRPr lang="es-CO" sz="1100" b="1" u="none" strike="noStrike" dirty="0">
                        <a:effectLst/>
                      </a:endParaRPr>
                    </a:p>
                    <a:p>
                      <a:pPr algn="ctr" fontAlgn="t"/>
                      <a:endParaRPr lang="es-CO" sz="1100" b="1" u="none" strike="noStrike" dirty="0">
                        <a:effectLst/>
                      </a:endParaRPr>
                    </a:p>
                    <a:p>
                      <a:pPr algn="ctr" fontAlgn="t"/>
                      <a:endParaRPr lang="es-CO" sz="1100" b="1" u="none" strike="noStrike" dirty="0">
                        <a:effectLst/>
                      </a:endParaRPr>
                    </a:p>
                    <a:p>
                      <a:pPr algn="ctr" fontAlgn="t"/>
                      <a:endParaRPr lang="es-CO" sz="1100" b="1" u="none" strike="noStrike" dirty="0">
                        <a:effectLst/>
                      </a:endParaRPr>
                    </a:p>
                    <a:p>
                      <a:pPr algn="ctr" fontAlgn="t"/>
                      <a:r>
                        <a:rPr lang="es-MX" sz="1100" b="1" u="none" strike="noStrike" kern="1200" dirty="0">
                          <a:solidFill>
                            <a:schemeClr val="dk1"/>
                          </a:solidFill>
                          <a:effectLst/>
                          <a:latin typeface="+mn-lt"/>
                          <a:ea typeface="+mn-ea"/>
                          <a:cs typeface="+mn-cs"/>
                        </a:rPr>
                        <a:t>Equipo de trabajo de </a:t>
                      </a:r>
                      <a:r>
                        <a:rPr lang="es-CO" sz="1100" b="1" u="none" strike="noStrike" dirty="0">
                          <a:effectLst/>
                        </a:rPr>
                        <a:t>Planeación y Gestión</a:t>
                      </a:r>
                      <a:endParaRPr lang="es-CO" sz="1100" b="1" i="0" u="none" strike="noStrike" dirty="0">
                        <a:solidFill>
                          <a:srgbClr val="000000"/>
                        </a:solidFill>
                        <a:effectLst/>
                        <a:latin typeface="Calibri Light" panose="020F0302020204030204" pitchFamily="34" charset="0"/>
                      </a:endParaRPr>
                    </a:p>
                    <a:p>
                      <a:pPr algn="ctr" fontAlgn="t"/>
                      <a:r>
                        <a:rPr lang="es-CO" sz="1100" b="1" u="none" strike="noStrike" dirty="0">
                          <a:effectLst/>
                        </a:rPr>
                        <a:t> </a:t>
                      </a:r>
                      <a:endParaRPr lang="es-CO" sz="1100" b="1" i="0" u="none" strike="noStrike" dirty="0">
                        <a:solidFill>
                          <a:srgbClr val="000000"/>
                        </a:solidFill>
                        <a:effectLst/>
                        <a:latin typeface="Calibri Light" panose="020F0302020204030204" pitchFamily="34" charset="0"/>
                      </a:endParaRPr>
                    </a:p>
                    <a:p>
                      <a:pPr algn="ctr" fontAlgn="t"/>
                      <a:r>
                        <a:rPr lang="es-CO" sz="1100" b="1" u="none" strike="noStrike" dirty="0">
                          <a:effectLst/>
                        </a:rPr>
                        <a:t> </a:t>
                      </a:r>
                      <a:endParaRPr lang="es-CO" sz="1100" b="1" i="0" u="none" strike="noStrike" dirty="0">
                        <a:solidFill>
                          <a:srgbClr val="000000"/>
                        </a:solidFill>
                        <a:effectLst/>
                        <a:latin typeface="Calibri Light" panose="020F0302020204030204" pitchFamily="34" charset="0"/>
                      </a:endParaRPr>
                    </a:p>
                    <a:p>
                      <a:pPr algn="ctr" fontAlgn="t"/>
                      <a:r>
                        <a:rPr lang="es-CO" sz="1100" b="1" u="none" strike="noStrike" dirty="0">
                          <a:effectLst/>
                        </a:rPr>
                        <a:t> </a:t>
                      </a:r>
                      <a:endParaRPr lang="es-CO" sz="1100" b="1" i="0" u="none" strike="noStrike" dirty="0">
                        <a:solidFill>
                          <a:srgbClr val="000000"/>
                        </a:solidFill>
                        <a:effectLst/>
                        <a:latin typeface="Calibri Light" panose="020F0302020204030204" pitchFamily="34" charset="0"/>
                      </a:endParaRPr>
                    </a:p>
                    <a:p>
                      <a:pPr algn="ctr" fontAlgn="t"/>
                      <a:r>
                        <a:rPr lang="es-CO" sz="1100" b="1" u="none" strike="noStrike" dirty="0">
                          <a:effectLst/>
                        </a:rPr>
                        <a:t> </a:t>
                      </a:r>
                      <a:endParaRPr lang="es-CO" sz="1100" b="1" i="0" u="none" strike="noStrike" dirty="0">
                        <a:solidFill>
                          <a:srgbClr val="000000"/>
                        </a:solidFill>
                        <a:effectLst/>
                        <a:latin typeface="Calibri Light" panose="020F0302020204030204"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800" u="none" strike="noStrike">
                          <a:effectLst/>
                        </a:rPr>
                        <a:t>Anteproyecto 2024</a:t>
                      </a:r>
                      <a:endParaRPr lang="es-CO" sz="800" b="0" i="0" u="none" strike="noStrike">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100,00</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b="0" i="0" u="none" strike="noStrike" dirty="0">
                          <a:solidFill>
                            <a:srgbClr val="000000"/>
                          </a:solidFill>
                          <a:effectLst/>
                          <a:latin typeface="Calibri Light" panose="020F0302020204030204" pitchFamily="34" charset="0"/>
                        </a:rPr>
                        <a:t>100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100%</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01407547"/>
                  </a:ext>
                </a:extLst>
              </a:tr>
              <a:tr h="237579">
                <a:tc vMerge="1">
                  <a:txBody>
                    <a:bodyPr/>
                    <a:lstStyle/>
                    <a:p>
                      <a:pPr algn="l" fontAlgn="t"/>
                      <a:endParaRPr lang="es-CO" sz="800" b="1" i="0" u="none" strike="noStrike" dirty="0">
                        <a:solidFill>
                          <a:srgbClr val="000000"/>
                        </a:solidFill>
                        <a:effectLst/>
                        <a:latin typeface="Calibri Light" panose="020F0302020204030204"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800" u="none" strike="noStrike" dirty="0">
                          <a:effectLst/>
                        </a:rPr>
                        <a:t>Marco de Gasto de Mediano Plazo</a:t>
                      </a:r>
                      <a:br>
                        <a:rPr lang="es-CO" sz="800" u="none" strike="noStrike" dirty="0">
                          <a:effectLst/>
                        </a:rPr>
                      </a:br>
                      <a:endParaRPr lang="es-CO" sz="8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100,00</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b="0" i="0" u="none" strike="noStrike" dirty="0">
                          <a:solidFill>
                            <a:srgbClr val="000000"/>
                          </a:solidFill>
                          <a:effectLst/>
                          <a:latin typeface="Calibri Light" panose="020F0302020204030204" pitchFamily="34" charset="0"/>
                        </a:rPr>
                        <a:t>100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100%</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80743931"/>
                  </a:ext>
                </a:extLst>
              </a:tr>
              <a:tr h="466227">
                <a:tc vMerge="1">
                  <a:txBody>
                    <a:bodyPr/>
                    <a:lstStyle/>
                    <a:p>
                      <a:pPr algn="l" fontAlgn="t"/>
                      <a:endParaRPr lang="es-CO" sz="800" b="1" i="0" u="none" strike="noStrike" dirty="0">
                        <a:solidFill>
                          <a:srgbClr val="000000"/>
                        </a:solidFill>
                        <a:effectLst/>
                        <a:latin typeface="Calibri Light" panose="020F0302020204030204"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800" u="none" strike="noStrike" dirty="0">
                          <a:effectLst/>
                        </a:rPr>
                        <a:t>Porcentaje de actividades efectivamente realizadas para la implementación de las políticas</a:t>
                      </a:r>
                      <a:br>
                        <a:rPr lang="es-CO" sz="800" u="none" strike="noStrike" dirty="0">
                          <a:effectLst/>
                        </a:rPr>
                      </a:br>
                      <a:endParaRPr lang="es-CO" sz="8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100,00</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b="0" i="0" u="none" strike="noStrike" dirty="0">
                          <a:solidFill>
                            <a:srgbClr val="000000"/>
                          </a:solidFill>
                          <a:effectLst/>
                          <a:latin typeface="Calibri Light" panose="020F0302020204030204" pitchFamily="34" charset="0"/>
                        </a:rPr>
                        <a:t>96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96%</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93570740"/>
                  </a:ext>
                </a:extLst>
              </a:tr>
              <a:tr h="494820">
                <a:tc vMerge="1">
                  <a:txBody>
                    <a:bodyPr/>
                    <a:lstStyle/>
                    <a:p>
                      <a:pPr algn="l" fontAlgn="t"/>
                      <a:endParaRPr lang="es-CO" sz="800" b="1" i="0" u="none" strike="noStrike">
                        <a:solidFill>
                          <a:srgbClr val="000000"/>
                        </a:solidFill>
                        <a:effectLst/>
                        <a:latin typeface="Calibri Light" panose="020F0302020204030204"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800" u="none" strike="noStrike" dirty="0">
                          <a:effectLst/>
                        </a:rPr>
                        <a:t>Porcentaje dé cumplimiento del plan anticorrupción y atención al ciudadano</a:t>
                      </a:r>
                      <a:br>
                        <a:rPr lang="es-CO" sz="800" u="none" strike="noStrike" dirty="0">
                          <a:effectLst/>
                        </a:rPr>
                      </a:br>
                      <a:endParaRPr lang="es-CO" sz="8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a:effectLst/>
                        </a:rPr>
                        <a:t>100,00</a:t>
                      </a:r>
                      <a:endParaRPr lang="es-CO" sz="800" b="0" i="0" u="none" strike="noStrike">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b="0" i="0" u="none" strike="noStrike" dirty="0">
                          <a:solidFill>
                            <a:srgbClr val="000000"/>
                          </a:solidFill>
                          <a:effectLst/>
                          <a:latin typeface="Calibri Light" panose="020F0302020204030204" pitchFamily="34" charset="0"/>
                        </a:rPr>
                        <a:t>88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88%</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8618474"/>
                  </a:ext>
                </a:extLst>
              </a:tr>
              <a:tr h="391202">
                <a:tc vMerge="1">
                  <a:txBody>
                    <a:bodyPr/>
                    <a:lstStyle/>
                    <a:p>
                      <a:pPr algn="l" fontAlgn="t"/>
                      <a:endParaRPr lang="es-CO" sz="800" b="1" i="0" u="none" strike="noStrike" dirty="0">
                        <a:solidFill>
                          <a:srgbClr val="000000"/>
                        </a:solidFill>
                        <a:effectLst/>
                        <a:latin typeface="Calibri Light" panose="020F0302020204030204"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800" u="none" strike="noStrike" dirty="0">
                          <a:effectLst/>
                        </a:rPr>
                        <a:t>Porcentaje de Proyectos de inversión actualizados a Decreto de liquidación</a:t>
                      </a:r>
                      <a:br>
                        <a:rPr lang="es-CO" sz="800" u="none" strike="noStrike" dirty="0">
                          <a:effectLst/>
                        </a:rPr>
                      </a:br>
                      <a:endParaRPr lang="es-CO" sz="8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100,00</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b="0" i="0" u="none" strike="noStrike" dirty="0">
                          <a:solidFill>
                            <a:srgbClr val="000000"/>
                          </a:solidFill>
                          <a:effectLst/>
                          <a:latin typeface="Calibri Light" panose="020F0302020204030204" pitchFamily="34" charset="0"/>
                        </a:rPr>
                        <a:t>100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100%</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95397628"/>
                  </a:ext>
                </a:extLst>
              </a:tr>
            </a:tbl>
          </a:graphicData>
        </a:graphic>
      </p:graphicFrame>
      <p:graphicFrame>
        <p:nvGraphicFramePr>
          <p:cNvPr id="8" name="Tabla 7"/>
          <p:cNvGraphicFramePr>
            <a:graphicFrameLocks noGrp="1"/>
          </p:cNvGraphicFramePr>
          <p:nvPr>
            <p:extLst>
              <p:ext uri="{D42A27DB-BD31-4B8C-83A1-F6EECF244321}">
                <p14:modId xmlns:p14="http://schemas.microsoft.com/office/powerpoint/2010/main" val="3719549429"/>
              </p:ext>
            </p:extLst>
          </p:nvPr>
        </p:nvGraphicFramePr>
        <p:xfrm>
          <a:off x="3403600" y="1103764"/>
          <a:ext cx="6659034" cy="206121"/>
        </p:xfrm>
        <a:graphic>
          <a:graphicData uri="http://schemas.openxmlformats.org/drawingml/2006/table">
            <a:tbl>
              <a:tblPr firstRow="1" firstCol="1" bandRow="1"/>
              <a:tblGrid>
                <a:gridCol w="1854200">
                  <a:extLst>
                    <a:ext uri="{9D8B030D-6E8A-4147-A177-3AD203B41FA5}">
                      <a16:colId xmlns:a16="http://schemas.microsoft.com/office/drawing/2014/main" val="325368306"/>
                    </a:ext>
                  </a:extLst>
                </a:gridCol>
                <a:gridCol w="1862667">
                  <a:extLst>
                    <a:ext uri="{9D8B030D-6E8A-4147-A177-3AD203B41FA5}">
                      <a16:colId xmlns:a16="http://schemas.microsoft.com/office/drawing/2014/main" val="3940555080"/>
                    </a:ext>
                  </a:extLst>
                </a:gridCol>
                <a:gridCol w="1383908">
                  <a:extLst>
                    <a:ext uri="{9D8B030D-6E8A-4147-A177-3AD203B41FA5}">
                      <a16:colId xmlns:a16="http://schemas.microsoft.com/office/drawing/2014/main" val="390071544"/>
                    </a:ext>
                  </a:extLst>
                </a:gridCol>
                <a:gridCol w="1558259">
                  <a:extLst>
                    <a:ext uri="{9D8B030D-6E8A-4147-A177-3AD203B41FA5}">
                      <a16:colId xmlns:a16="http://schemas.microsoft.com/office/drawing/2014/main" val="2108749774"/>
                    </a:ext>
                  </a:extLst>
                </a:gridCol>
              </a:tblGrid>
              <a:tr h="152077">
                <a:tc>
                  <a:txBody>
                    <a:bodyPr/>
                    <a:lstStyle/>
                    <a:p>
                      <a:pPr algn="ctr">
                        <a:lnSpc>
                          <a:spcPct val="107000"/>
                        </a:lnSpc>
                        <a:spcAft>
                          <a:spcPts val="0"/>
                        </a:spcAft>
                      </a:pPr>
                      <a:r>
                        <a:rPr lang="es-CO"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Indicador</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200" b="1" dirty="0">
                          <a:effectLst/>
                          <a:latin typeface="Calibri" panose="020F0502020204030204" pitchFamily="34" charset="0"/>
                          <a:ea typeface="Calibri" panose="020F0502020204030204" pitchFamily="34" charset="0"/>
                          <a:cs typeface="Calibri" panose="020F0502020204030204" pitchFamily="34" charset="0"/>
                        </a:rPr>
                        <a:t>Meta 2023</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200" b="1" dirty="0">
                          <a:effectLst/>
                          <a:latin typeface="Calibri" panose="020F0502020204030204" pitchFamily="34" charset="0"/>
                          <a:ea typeface="Calibri" panose="020F0502020204030204" pitchFamily="34" charset="0"/>
                          <a:cs typeface="Calibri" panose="020F0502020204030204" pitchFamily="34" charset="0"/>
                        </a:rPr>
                        <a:t>Avance Cuantitativo</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200" b="1"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Promedio</a:t>
                      </a:r>
                      <a:r>
                        <a:rPr lang="es-CO" sz="1200" b="1" baseline="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101 </a:t>
                      </a:r>
                      <a:r>
                        <a:rPr lang="es-CO" sz="1200" b="1" baseline="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extLst>
                  <a:ext uri="{0D108BD9-81ED-4DB2-BD59-A6C34878D82A}">
                    <a16:rowId xmlns:a16="http://schemas.microsoft.com/office/drawing/2014/main" val="14138221"/>
                  </a:ext>
                </a:extLst>
              </a:tr>
            </a:tbl>
          </a:graphicData>
        </a:graphic>
      </p:graphicFrame>
      <p:graphicFrame>
        <p:nvGraphicFramePr>
          <p:cNvPr id="9" name="Tabla 8"/>
          <p:cNvGraphicFramePr>
            <a:graphicFrameLocks noGrp="1"/>
          </p:cNvGraphicFramePr>
          <p:nvPr>
            <p:extLst>
              <p:ext uri="{D42A27DB-BD31-4B8C-83A1-F6EECF244321}">
                <p14:modId xmlns:p14="http://schemas.microsoft.com/office/powerpoint/2010/main" val="850262075"/>
              </p:ext>
            </p:extLst>
          </p:nvPr>
        </p:nvGraphicFramePr>
        <p:xfrm>
          <a:off x="3403600" y="2792064"/>
          <a:ext cx="6659034" cy="206121"/>
        </p:xfrm>
        <a:graphic>
          <a:graphicData uri="http://schemas.openxmlformats.org/drawingml/2006/table">
            <a:tbl>
              <a:tblPr firstRow="1" firstCol="1" bandRow="1"/>
              <a:tblGrid>
                <a:gridCol w="1854200">
                  <a:extLst>
                    <a:ext uri="{9D8B030D-6E8A-4147-A177-3AD203B41FA5}">
                      <a16:colId xmlns:a16="http://schemas.microsoft.com/office/drawing/2014/main" val="325368306"/>
                    </a:ext>
                  </a:extLst>
                </a:gridCol>
                <a:gridCol w="1862667">
                  <a:extLst>
                    <a:ext uri="{9D8B030D-6E8A-4147-A177-3AD203B41FA5}">
                      <a16:colId xmlns:a16="http://schemas.microsoft.com/office/drawing/2014/main" val="3940555080"/>
                    </a:ext>
                  </a:extLst>
                </a:gridCol>
                <a:gridCol w="1383908">
                  <a:extLst>
                    <a:ext uri="{9D8B030D-6E8A-4147-A177-3AD203B41FA5}">
                      <a16:colId xmlns:a16="http://schemas.microsoft.com/office/drawing/2014/main" val="390071544"/>
                    </a:ext>
                  </a:extLst>
                </a:gridCol>
                <a:gridCol w="1558259">
                  <a:extLst>
                    <a:ext uri="{9D8B030D-6E8A-4147-A177-3AD203B41FA5}">
                      <a16:colId xmlns:a16="http://schemas.microsoft.com/office/drawing/2014/main" val="2108749774"/>
                    </a:ext>
                  </a:extLst>
                </a:gridCol>
              </a:tblGrid>
              <a:tr h="152077">
                <a:tc>
                  <a:txBody>
                    <a:bodyPr/>
                    <a:lstStyle/>
                    <a:p>
                      <a:pPr algn="ctr">
                        <a:lnSpc>
                          <a:spcPct val="107000"/>
                        </a:lnSpc>
                        <a:spcAft>
                          <a:spcPts val="0"/>
                        </a:spcAft>
                      </a:pPr>
                      <a:r>
                        <a:rPr lang="es-CO"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Indicador</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200" b="1" dirty="0">
                          <a:effectLst/>
                          <a:latin typeface="Calibri" panose="020F0502020204030204" pitchFamily="34" charset="0"/>
                          <a:ea typeface="Calibri" panose="020F0502020204030204" pitchFamily="34" charset="0"/>
                          <a:cs typeface="Calibri" panose="020F0502020204030204" pitchFamily="34" charset="0"/>
                        </a:rPr>
                        <a:t>Meta 2023</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200" b="1" dirty="0">
                          <a:effectLst/>
                          <a:latin typeface="Calibri" panose="020F0502020204030204" pitchFamily="34" charset="0"/>
                          <a:ea typeface="Calibri" panose="020F0502020204030204" pitchFamily="34" charset="0"/>
                          <a:cs typeface="Calibri" panose="020F0502020204030204" pitchFamily="34" charset="0"/>
                        </a:rPr>
                        <a:t>Avance Cuantitativo</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200" b="1"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Promedio</a:t>
                      </a:r>
                      <a:r>
                        <a:rPr lang="es-CO" sz="1200" b="1" baseline="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82 </a:t>
                      </a:r>
                      <a:r>
                        <a:rPr lang="es-CO" sz="1200" b="1" baseline="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extLst>
                  <a:ext uri="{0D108BD9-81ED-4DB2-BD59-A6C34878D82A}">
                    <a16:rowId xmlns:a16="http://schemas.microsoft.com/office/drawing/2014/main" val="14138221"/>
                  </a:ext>
                </a:extLst>
              </a:tr>
            </a:tbl>
          </a:graphicData>
        </a:graphic>
      </p:graphicFrame>
      <p:graphicFrame>
        <p:nvGraphicFramePr>
          <p:cNvPr id="10" name="Tabla 9"/>
          <p:cNvGraphicFramePr>
            <a:graphicFrameLocks noGrp="1"/>
          </p:cNvGraphicFramePr>
          <p:nvPr>
            <p:extLst>
              <p:ext uri="{D42A27DB-BD31-4B8C-83A1-F6EECF244321}">
                <p14:modId xmlns:p14="http://schemas.microsoft.com/office/powerpoint/2010/main" val="1738304790"/>
              </p:ext>
            </p:extLst>
          </p:nvPr>
        </p:nvGraphicFramePr>
        <p:xfrm>
          <a:off x="3387467" y="4526042"/>
          <a:ext cx="6659034" cy="206121"/>
        </p:xfrm>
        <a:graphic>
          <a:graphicData uri="http://schemas.openxmlformats.org/drawingml/2006/table">
            <a:tbl>
              <a:tblPr firstRow="1" firstCol="1" bandRow="1"/>
              <a:tblGrid>
                <a:gridCol w="1854200">
                  <a:extLst>
                    <a:ext uri="{9D8B030D-6E8A-4147-A177-3AD203B41FA5}">
                      <a16:colId xmlns:a16="http://schemas.microsoft.com/office/drawing/2014/main" val="325368306"/>
                    </a:ext>
                  </a:extLst>
                </a:gridCol>
                <a:gridCol w="1862667">
                  <a:extLst>
                    <a:ext uri="{9D8B030D-6E8A-4147-A177-3AD203B41FA5}">
                      <a16:colId xmlns:a16="http://schemas.microsoft.com/office/drawing/2014/main" val="3940555080"/>
                    </a:ext>
                  </a:extLst>
                </a:gridCol>
                <a:gridCol w="1383908">
                  <a:extLst>
                    <a:ext uri="{9D8B030D-6E8A-4147-A177-3AD203B41FA5}">
                      <a16:colId xmlns:a16="http://schemas.microsoft.com/office/drawing/2014/main" val="390071544"/>
                    </a:ext>
                  </a:extLst>
                </a:gridCol>
                <a:gridCol w="1558259">
                  <a:extLst>
                    <a:ext uri="{9D8B030D-6E8A-4147-A177-3AD203B41FA5}">
                      <a16:colId xmlns:a16="http://schemas.microsoft.com/office/drawing/2014/main" val="2108749774"/>
                    </a:ext>
                  </a:extLst>
                </a:gridCol>
              </a:tblGrid>
              <a:tr h="152077">
                <a:tc>
                  <a:txBody>
                    <a:bodyPr/>
                    <a:lstStyle/>
                    <a:p>
                      <a:pPr algn="ctr">
                        <a:lnSpc>
                          <a:spcPct val="107000"/>
                        </a:lnSpc>
                        <a:spcAft>
                          <a:spcPts val="0"/>
                        </a:spcAft>
                      </a:pPr>
                      <a:r>
                        <a:rPr lang="es-CO"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Indicador</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200" b="1" dirty="0">
                          <a:effectLst/>
                          <a:latin typeface="Calibri" panose="020F0502020204030204" pitchFamily="34" charset="0"/>
                          <a:ea typeface="Calibri" panose="020F0502020204030204" pitchFamily="34" charset="0"/>
                          <a:cs typeface="Calibri" panose="020F0502020204030204" pitchFamily="34" charset="0"/>
                        </a:rPr>
                        <a:t>Meta 2023</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200" b="1" dirty="0">
                          <a:effectLst/>
                          <a:latin typeface="Calibri" panose="020F0502020204030204" pitchFamily="34" charset="0"/>
                          <a:ea typeface="Calibri" panose="020F0502020204030204" pitchFamily="34" charset="0"/>
                          <a:cs typeface="Calibri" panose="020F0502020204030204" pitchFamily="34" charset="0"/>
                        </a:rPr>
                        <a:t>Avance Cuantitativo</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200" b="1"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Promedio</a:t>
                      </a:r>
                      <a:r>
                        <a:rPr lang="es-CO" sz="1200" b="1" baseline="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97 </a:t>
                      </a:r>
                      <a:r>
                        <a:rPr lang="es-CO" sz="1200" b="1" baseline="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extLst>
                  <a:ext uri="{0D108BD9-81ED-4DB2-BD59-A6C34878D82A}">
                    <a16:rowId xmlns:a16="http://schemas.microsoft.com/office/drawing/2014/main" val="14138221"/>
                  </a:ext>
                </a:extLst>
              </a:tr>
            </a:tbl>
          </a:graphicData>
        </a:graphic>
      </p:graphicFrame>
    </p:spTree>
    <p:extLst>
      <p:ext uri="{BB962C8B-B14F-4D97-AF65-F5344CB8AC3E}">
        <p14:creationId xmlns:p14="http://schemas.microsoft.com/office/powerpoint/2010/main" val="30595260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37D7216-BC11-99BC-C46B-25BBE083F6AE}"/>
            </a:ext>
          </a:extLst>
        </p:cNvPr>
        <p:cNvGrpSpPr/>
        <p:nvPr/>
      </p:nvGrpSpPr>
      <p:grpSpPr>
        <a:xfrm>
          <a:off x="0" y="0"/>
          <a:ext cx="0" cy="0"/>
          <a:chOff x="0" y="0"/>
          <a:chExt cx="0" cy="0"/>
        </a:xfrm>
      </p:grpSpPr>
      <p:sp>
        <p:nvSpPr>
          <p:cNvPr id="2" name="Marcador de contenido 10">
            <a:extLst>
              <a:ext uri="{FF2B5EF4-FFF2-40B4-BE49-F238E27FC236}">
                <a16:creationId xmlns:a16="http://schemas.microsoft.com/office/drawing/2014/main" id="{C09D5C03-4E71-3991-8F19-950A5566939C}"/>
              </a:ext>
            </a:extLst>
          </p:cNvPr>
          <p:cNvSpPr txBox="1">
            <a:spLocks/>
          </p:cNvSpPr>
          <p:nvPr/>
        </p:nvSpPr>
        <p:spPr>
          <a:xfrm>
            <a:off x="3272259" y="465566"/>
            <a:ext cx="11701246" cy="11617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200"/>
              </a:spcBef>
              <a:spcAft>
                <a:spcPts val="200"/>
              </a:spcAft>
              <a:buClrTx/>
              <a:buSzTx/>
              <a:buFont typeface="Arial" panose="020B0604020202020204" pitchFamily="34" charset="0"/>
              <a:buNone/>
              <a:tabLst/>
              <a:defRPr/>
            </a:pPr>
            <a:r>
              <a:rPr kumimoji="0" lang="es-CO" sz="1200" b="1" i="0" u="none" strike="noStrike" kern="1200" cap="none" spc="0" normalizeH="0" baseline="0" noProof="0" dirty="0">
                <a:ln>
                  <a:noFill/>
                </a:ln>
                <a:solidFill>
                  <a:prstClr val="black"/>
                </a:solidFill>
                <a:effectLst/>
                <a:uLnTx/>
                <a:uFillTx/>
                <a:latin typeface="Calibri" panose="020F0502020204030204"/>
                <a:ea typeface="+mn-ea"/>
                <a:cs typeface="+mn-cs"/>
              </a:rPr>
              <a:t>SEGUIMIENTO AL PLAN DE ACCIÓN </a:t>
            </a:r>
          </a:p>
          <a:p>
            <a:pPr marL="0" marR="0" lvl="0" indent="0" algn="ctr" defTabSz="914400" rtl="0" eaLnBrk="1" fontAlgn="auto" latinLnBrk="0" hangingPunct="1">
              <a:lnSpc>
                <a:spcPct val="100000"/>
              </a:lnSpc>
              <a:spcBef>
                <a:spcPts val="200"/>
              </a:spcBef>
              <a:spcAft>
                <a:spcPts val="200"/>
              </a:spcAft>
              <a:buClrTx/>
              <a:buSzTx/>
              <a:buFont typeface="Arial" panose="020B0604020202020204" pitchFamily="34" charset="0"/>
              <a:buNone/>
              <a:tabLst/>
              <a:defRPr/>
            </a:pPr>
            <a:r>
              <a:rPr kumimoji="0" lang="es-CO" sz="1200" b="1" i="0" u="none" strike="noStrike" kern="1200" cap="none" spc="0" normalizeH="0" baseline="0" noProof="0" dirty="0">
                <a:ln>
                  <a:noFill/>
                </a:ln>
                <a:solidFill>
                  <a:prstClr val="black"/>
                </a:solidFill>
                <a:effectLst/>
                <a:uLnTx/>
                <a:uFillTx/>
                <a:latin typeface="Calibri" panose="020F0502020204030204"/>
                <a:ea typeface="+mn-ea"/>
                <a:cs typeface="+mn-cs"/>
              </a:rPr>
              <a:t>INSTITUCIONAL IV TRIMESTRE</a:t>
            </a:r>
          </a:p>
        </p:txBody>
      </p:sp>
      <p:sp>
        <p:nvSpPr>
          <p:cNvPr id="4" name="Título 1">
            <a:extLst>
              <a:ext uri="{FF2B5EF4-FFF2-40B4-BE49-F238E27FC236}">
                <a16:creationId xmlns:a16="http://schemas.microsoft.com/office/drawing/2014/main" id="{88419982-AF4D-2458-25AA-575A8C76E0FB}"/>
              </a:ext>
            </a:extLst>
          </p:cNvPr>
          <p:cNvSpPr txBox="1">
            <a:spLocks/>
          </p:cNvSpPr>
          <p:nvPr/>
        </p:nvSpPr>
        <p:spPr>
          <a:xfrm>
            <a:off x="2885338" y="1046435"/>
            <a:ext cx="5586904" cy="8994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sz="2400" b="1" dirty="0">
                <a:solidFill>
                  <a:srgbClr val="000000"/>
                </a:solidFill>
                <a:latin typeface="Calibri" panose="020F0502020204030204" pitchFamily="34" charset="0"/>
                <a:cs typeface="Times New Roman" panose="02020603050405020304" pitchFamily="18" charset="0"/>
              </a:rPr>
              <a:t>O</a:t>
            </a:r>
            <a:r>
              <a:rPr lang="es-CO" sz="2400" b="1" dirty="0">
                <a:solidFill>
                  <a:srgbClr val="000000"/>
                </a:solidFill>
                <a:latin typeface="Calibri" panose="020F0502020204030204" pitchFamily="34" charset="0"/>
                <a:cs typeface="Times New Roman" panose="02020603050405020304" pitchFamily="18" charset="0"/>
              </a:rPr>
              <a:t>FICINA ASESORA DE PLANEACIÓN</a:t>
            </a:r>
            <a:endParaRPr lang="es-CO" sz="2400" b="1" dirty="0"/>
          </a:p>
        </p:txBody>
      </p:sp>
      <p:sp>
        <p:nvSpPr>
          <p:cNvPr id="7" name="CuadroTexto 6">
            <a:extLst>
              <a:ext uri="{FF2B5EF4-FFF2-40B4-BE49-F238E27FC236}">
                <a16:creationId xmlns:a16="http://schemas.microsoft.com/office/drawing/2014/main" id="{FFE5312A-1F01-E3DA-D78F-666D86539609}"/>
              </a:ext>
            </a:extLst>
          </p:cNvPr>
          <p:cNvSpPr txBox="1"/>
          <p:nvPr/>
        </p:nvSpPr>
        <p:spPr>
          <a:xfrm>
            <a:off x="620919" y="4869890"/>
            <a:ext cx="4944658" cy="607539"/>
          </a:xfrm>
          <a:prstGeom prst="rect">
            <a:avLst/>
          </a:prstGeom>
          <a:noFill/>
        </p:spPr>
        <p:txBody>
          <a:bodyPr wrap="square" lIns="91440" tIns="45720" rIns="91440" bIns="45720" anchor="t">
            <a:spAutoFit/>
          </a:bodyPr>
          <a:lstStyle/>
          <a:p>
            <a:pPr algn="just">
              <a:lnSpc>
                <a:spcPct val="107000"/>
              </a:lnSpc>
            </a:pPr>
            <a:endParaRPr lang="es-MX" sz="1600" dirty="0"/>
          </a:p>
          <a:p>
            <a:pPr marL="285750" indent="-285750" algn="just">
              <a:lnSpc>
                <a:spcPct val="107000"/>
              </a:lnSpc>
              <a:buFont typeface="Arial" panose="020B0604020202020204" pitchFamily="34" charset="0"/>
              <a:buChar char="•"/>
            </a:pPr>
            <a:endParaRPr lang="es-MX" sz="1600" dirty="0">
              <a:cs typeface="Calibri"/>
            </a:endParaRPr>
          </a:p>
        </p:txBody>
      </p:sp>
      <p:sp>
        <p:nvSpPr>
          <p:cNvPr id="12" name="Marcador de contenido 11">
            <a:extLst>
              <a:ext uri="{FF2B5EF4-FFF2-40B4-BE49-F238E27FC236}">
                <a16:creationId xmlns:a16="http://schemas.microsoft.com/office/drawing/2014/main" id="{1B5DB9E3-F572-B93B-25F5-69700E626A4F}"/>
              </a:ext>
            </a:extLst>
          </p:cNvPr>
          <p:cNvSpPr>
            <a:spLocks noGrp="1"/>
          </p:cNvSpPr>
          <p:nvPr>
            <p:ph idx="1"/>
          </p:nvPr>
        </p:nvSpPr>
        <p:spPr>
          <a:xfrm>
            <a:off x="1075764" y="2148808"/>
            <a:ext cx="9807389" cy="4351338"/>
          </a:xfrm>
        </p:spPr>
        <p:txBody>
          <a:bodyPr>
            <a:normAutofit/>
          </a:bodyPr>
          <a:lstStyle/>
          <a:p>
            <a:r>
              <a:rPr lang="es-ES" sz="1200" dirty="0">
                <a:solidFill>
                  <a:srgbClr val="000000"/>
                </a:solidFill>
                <a:effectLst/>
                <a:latin typeface="+mj-lt"/>
                <a:ea typeface="Arial" panose="020B0604020202020204" pitchFamily="34" charset="0"/>
              </a:rPr>
              <a:t>Se creo el repositorio institucional, que contiene los proyectos de investigación, desarrollo e innovación productos de convenios y procesos de cooperación que aporten a la generación del conocimiento.</a:t>
            </a:r>
          </a:p>
          <a:p>
            <a:r>
              <a:rPr lang="es-CO" sz="1200" dirty="0">
                <a:effectLst/>
                <a:latin typeface="+mj-lt"/>
                <a:ea typeface="Times New Roman" panose="02020603050405020304" pitchFamily="18" charset="0"/>
              </a:rPr>
              <a:t>Se diligencio y Resultados FURAG 2022 – Frente al avance de las dos políticas a cargo.</a:t>
            </a:r>
          </a:p>
          <a:p>
            <a:r>
              <a:rPr lang="es-419" sz="1200" b="0" i="0" dirty="0">
                <a:solidFill>
                  <a:srgbClr val="000000"/>
                </a:solidFill>
                <a:effectLst/>
                <a:latin typeface="+mj-lt"/>
              </a:rPr>
              <a:t>Durante esta vigencia finalizó el proceso de formulación y adopción Plan Nacional de Desarrollo 2022-2026 “Colombia Potencia Mundial de la Vida”. Desde el Ministerio del Deporte en coordinación con el Departamento Nacional de Planeación se definieron las líneas estrategias en las bases del plan, así como los indicadores y los proyectos de inversión regionales incluidos en el Plan Plurianual de Inversión (PPI), trazando así, la ruta de la política pública del deporte, la recreación y la actividad física en Colombia hasta el año 2026.</a:t>
            </a:r>
          </a:p>
          <a:p>
            <a:r>
              <a:rPr lang="es-419" sz="1200" b="0" i="0" dirty="0">
                <a:solidFill>
                  <a:srgbClr val="000000"/>
                </a:solidFill>
                <a:effectLst/>
                <a:latin typeface="+mj-lt"/>
              </a:rPr>
              <a:t>Desde el Ministerio de Deporte, se acordaron 5 compromisos con comunidades indígenas (3 con MPC y 2 con Mesa Regional Amazónica), 2 con comunidades NARP y 2 con el pueblo Rom.</a:t>
            </a:r>
          </a:p>
          <a:p>
            <a:r>
              <a:rPr lang="es-419" sz="1200" b="0" i="0" dirty="0">
                <a:solidFill>
                  <a:srgbClr val="000000"/>
                </a:solidFill>
                <a:effectLst/>
                <a:latin typeface="+mj-lt"/>
              </a:rPr>
              <a:t>El Grupo Interno de Trabajo de Planeación y Gestión de la Oficina Asesora de Planeación, lideró la formulación del Plan Estratégico Sectorial 2023 – 2026, en coordinación con el Viceministerio, las Direcciones Técnicas y la Secretaría General de la entidad.</a:t>
            </a:r>
          </a:p>
          <a:p>
            <a:r>
              <a:rPr lang="es-419" sz="1200" b="0" i="0" dirty="0">
                <a:solidFill>
                  <a:srgbClr val="000000"/>
                </a:solidFill>
                <a:effectLst/>
                <a:latin typeface="+mj-lt"/>
              </a:rPr>
              <a:t>Durante este periodo y cierre de vigencia, la Oficina Asesora de Planeación como líder de la Política de Administración del riesgo de la entidad y en su rol de segunda línea, realiza de manera cuatrimestral el monitoreo y seguimientos a los mapas de riesgos; gestión, corrupción y Seguridad de la información, guardando concordancia con los lineamientos de la Política de Administración del riesgo-ministerio del deporte y la Ley 1474 de 201 para los riesgos de corrupción.</a:t>
            </a:r>
            <a:endParaRPr lang="es-419" sz="1200" dirty="0">
              <a:latin typeface="+mj-lt"/>
            </a:endParaRPr>
          </a:p>
        </p:txBody>
      </p:sp>
    </p:spTree>
    <p:extLst>
      <p:ext uri="{BB962C8B-B14F-4D97-AF65-F5344CB8AC3E}">
        <p14:creationId xmlns:p14="http://schemas.microsoft.com/office/powerpoint/2010/main" val="6175065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Marcador de contenido 10">
            <a:extLst>
              <a:ext uri="{FF2B5EF4-FFF2-40B4-BE49-F238E27FC236}">
                <a16:creationId xmlns:a16="http://schemas.microsoft.com/office/drawing/2014/main" id="{ECC426F2-3B3C-EF7B-BD5A-CB5B9796193B}"/>
              </a:ext>
            </a:extLst>
          </p:cNvPr>
          <p:cNvSpPr txBox="1">
            <a:spLocks/>
          </p:cNvSpPr>
          <p:nvPr/>
        </p:nvSpPr>
        <p:spPr>
          <a:xfrm>
            <a:off x="3293533" y="527783"/>
            <a:ext cx="11701246" cy="11617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200"/>
              </a:spcBef>
              <a:spcAft>
                <a:spcPts val="200"/>
              </a:spcAft>
              <a:buClrTx/>
              <a:buSzTx/>
              <a:buFont typeface="Arial" panose="020B0604020202020204" pitchFamily="34" charset="0"/>
              <a:buNone/>
              <a:tabLst/>
              <a:defRPr/>
            </a:pPr>
            <a:r>
              <a:rPr kumimoji="0" lang="es-CO" sz="1200" b="1" i="0" u="none" strike="noStrike" kern="1200" cap="none" spc="0" normalizeH="0" baseline="0" noProof="0" dirty="0">
                <a:ln>
                  <a:noFill/>
                </a:ln>
                <a:solidFill>
                  <a:prstClr val="black"/>
                </a:solidFill>
                <a:effectLst/>
                <a:uLnTx/>
                <a:uFillTx/>
                <a:latin typeface="Calibri" panose="020F0502020204030204"/>
                <a:ea typeface="+mn-ea"/>
                <a:cs typeface="+mn-cs"/>
              </a:rPr>
              <a:t>SEGUIMIENTO AL PLAN DE ACCIÓN </a:t>
            </a:r>
          </a:p>
          <a:p>
            <a:pPr marL="0" marR="0" lvl="0" indent="0" algn="ctr" defTabSz="914400" rtl="0" eaLnBrk="1" fontAlgn="auto" latinLnBrk="0" hangingPunct="1">
              <a:lnSpc>
                <a:spcPct val="100000"/>
              </a:lnSpc>
              <a:spcBef>
                <a:spcPts val="200"/>
              </a:spcBef>
              <a:spcAft>
                <a:spcPts val="200"/>
              </a:spcAft>
              <a:buClrTx/>
              <a:buSzTx/>
              <a:buFont typeface="Arial" panose="020B0604020202020204" pitchFamily="34" charset="0"/>
              <a:buNone/>
              <a:tabLst/>
              <a:defRPr/>
            </a:pPr>
            <a:r>
              <a:rPr kumimoji="0" lang="es-CO" sz="1200" b="1" i="0" u="none" strike="noStrike" kern="1200" cap="none" spc="0" normalizeH="0" baseline="0" noProof="0" dirty="0">
                <a:ln>
                  <a:noFill/>
                </a:ln>
                <a:solidFill>
                  <a:prstClr val="black"/>
                </a:solidFill>
                <a:effectLst/>
                <a:uLnTx/>
                <a:uFillTx/>
                <a:latin typeface="Calibri" panose="020F0502020204030204"/>
                <a:ea typeface="+mn-ea"/>
                <a:cs typeface="+mn-cs"/>
              </a:rPr>
              <a:t>INSTITUCIONAL IV TRIMESTRE</a:t>
            </a:r>
          </a:p>
        </p:txBody>
      </p:sp>
      <p:sp>
        <p:nvSpPr>
          <p:cNvPr id="5" name="Título 1">
            <a:extLst>
              <a:ext uri="{FF2B5EF4-FFF2-40B4-BE49-F238E27FC236}">
                <a16:creationId xmlns:a16="http://schemas.microsoft.com/office/drawing/2014/main" id="{2F0CD97F-B554-9961-094D-815734CDD41B}"/>
              </a:ext>
            </a:extLst>
          </p:cNvPr>
          <p:cNvSpPr txBox="1">
            <a:spLocks/>
          </p:cNvSpPr>
          <p:nvPr/>
        </p:nvSpPr>
        <p:spPr>
          <a:xfrm>
            <a:off x="3137651" y="584460"/>
            <a:ext cx="4314274" cy="8994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CO" sz="2400" b="1"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Times New Roman" panose="02020603050405020304" pitchFamily="18" charset="0"/>
              </a:rPr>
              <a:t>DESPACHO VICEMINISTERIO</a:t>
            </a:r>
            <a:endParaRPr kumimoji="0" lang="es-CO" sz="2400" b="1"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graphicFrame>
        <p:nvGraphicFramePr>
          <p:cNvPr id="6" name="Tabla 5">
            <a:extLst>
              <a:ext uri="{FF2B5EF4-FFF2-40B4-BE49-F238E27FC236}">
                <a16:creationId xmlns:a16="http://schemas.microsoft.com/office/drawing/2014/main" id="{B9B7D690-A7EC-C8B7-732D-A3DBC58A815A}"/>
              </a:ext>
            </a:extLst>
          </p:cNvPr>
          <p:cNvGraphicFramePr>
            <a:graphicFrameLocks noGrp="1"/>
          </p:cNvGraphicFramePr>
          <p:nvPr>
            <p:extLst>
              <p:ext uri="{D42A27DB-BD31-4B8C-83A1-F6EECF244321}">
                <p14:modId xmlns:p14="http://schemas.microsoft.com/office/powerpoint/2010/main" val="139385291"/>
              </p:ext>
            </p:extLst>
          </p:nvPr>
        </p:nvGraphicFramePr>
        <p:xfrm>
          <a:off x="918778" y="1997706"/>
          <a:ext cx="10354440" cy="1323297"/>
        </p:xfrm>
        <a:graphic>
          <a:graphicData uri="http://schemas.openxmlformats.org/drawingml/2006/table">
            <a:tbl>
              <a:tblPr/>
              <a:tblGrid>
                <a:gridCol w="4227349">
                  <a:extLst>
                    <a:ext uri="{9D8B030D-6E8A-4147-A177-3AD203B41FA5}">
                      <a16:colId xmlns:a16="http://schemas.microsoft.com/office/drawing/2014/main" val="1133384474"/>
                    </a:ext>
                  </a:extLst>
                </a:gridCol>
                <a:gridCol w="3830350">
                  <a:extLst>
                    <a:ext uri="{9D8B030D-6E8A-4147-A177-3AD203B41FA5}">
                      <a16:colId xmlns:a16="http://schemas.microsoft.com/office/drawing/2014/main" val="30029793"/>
                    </a:ext>
                  </a:extLst>
                </a:gridCol>
                <a:gridCol w="2296741">
                  <a:extLst>
                    <a:ext uri="{9D8B030D-6E8A-4147-A177-3AD203B41FA5}">
                      <a16:colId xmlns:a16="http://schemas.microsoft.com/office/drawing/2014/main" val="1817707033"/>
                    </a:ext>
                  </a:extLst>
                </a:gridCol>
              </a:tblGrid>
              <a:tr h="281199">
                <a:tc>
                  <a:txBody>
                    <a:bodyPr/>
                    <a:lstStyle/>
                    <a:p>
                      <a:pPr algn="ctr" fontAlgn="ctr"/>
                      <a:r>
                        <a:rPr lang="es-CO" sz="1200" b="1" i="0" u="none" strike="noStrike" dirty="0">
                          <a:solidFill>
                            <a:srgbClr val="000000"/>
                          </a:solidFill>
                          <a:effectLst/>
                          <a:latin typeface="Calibri" panose="020F0502020204030204" pitchFamily="34" charset="0"/>
                        </a:rPr>
                        <a:t>Área / GIT</a:t>
                      </a: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ctr"/>
                      <a:r>
                        <a:rPr lang="es-CO" sz="1200" b="1" i="0" u="none" strike="noStrike" dirty="0">
                          <a:solidFill>
                            <a:srgbClr val="000000"/>
                          </a:solidFill>
                          <a:effectLst/>
                          <a:latin typeface="Calibri" panose="020F0502020204030204" pitchFamily="34" charset="0"/>
                        </a:rPr>
                        <a:t>Plan de Acción</a:t>
                      </a: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ctr"/>
                      <a:r>
                        <a:rPr lang="es-CO" sz="1200" b="1" i="0" u="none" strike="noStrike" dirty="0">
                          <a:solidFill>
                            <a:srgbClr val="000000"/>
                          </a:solidFill>
                          <a:effectLst/>
                          <a:latin typeface="Calibri" panose="020F0502020204030204" pitchFamily="34" charset="0"/>
                        </a:rPr>
                        <a:t>% de avance</a:t>
                      </a: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3551073045"/>
                  </a:ext>
                </a:extLst>
              </a:tr>
              <a:tr h="515157">
                <a:tc>
                  <a:txBody>
                    <a:bodyPr/>
                    <a:lstStyle/>
                    <a:p>
                      <a:pPr algn="l" fontAlgn="b"/>
                      <a:r>
                        <a:rPr lang="es-CO" sz="1100" b="0" i="0" u="none" strike="noStrike" dirty="0">
                          <a:solidFill>
                            <a:srgbClr val="000000"/>
                          </a:solidFill>
                          <a:effectLst/>
                          <a:latin typeface="Calibri" panose="020F0502020204030204" pitchFamily="34" charset="0"/>
                        </a:rPr>
                        <a:t>Despacho de</a:t>
                      </a:r>
                      <a:r>
                        <a:rPr lang="es-CO" sz="1100" b="0" i="0" u="none" strike="noStrike" baseline="0" dirty="0">
                          <a:solidFill>
                            <a:srgbClr val="000000"/>
                          </a:solidFill>
                          <a:effectLst/>
                          <a:latin typeface="Calibri" panose="020F0502020204030204" pitchFamily="34" charset="0"/>
                        </a:rPr>
                        <a:t>l Viceministro</a:t>
                      </a:r>
                      <a:endParaRPr lang="es-CO" sz="1100" b="0" i="0" u="none" strike="noStrike" dirty="0">
                        <a:solidFill>
                          <a:srgbClr val="000000"/>
                        </a:solidFill>
                        <a:effectLst/>
                        <a:latin typeface="Calibri" panose="020F0502020204030204" pitchFamily="34" charset="0"/>
                      </a:endParaRPr>
                    </a:p>
                  </a:txBody>
                  <a:tcPr marL="9525" marR="9525" marT="95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1100" b="0" i="0" u="none" strike="noStrike" dirty="0">
                          <a:solidFill>
                            <a:srgbClr val="000000"/>
                          </a:solidFill>
                          <a:effectLst/>
                          <a:latin typeface="Calibri" panose="020F0502020204030204" pitchFamily="34" charset="0"/>
                        </a:rPr>
                        <a:t>Desarrollo de políticas públicas e investigación sectorial a nivel nacional</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s-CO" sz="1100" b="0" i="0" u="none" strike="noStrike" dirty="0">
                          <a:solidFill>
                            <a:schemeClr val="tx1"/>
                          </a:solidFill>
                          <a:effectLst/>
                          <a:latin typeface="Calibri" panose="020F0502020204030204" pitchFamily="34" charset="0"/>
                        </a:rPr>
                        <a:t>89%</a:t>
                      </a:r>
                    </a:p>
                    <a:p>
                      <a:pPr algn="ctr" fontAlgn="ctr"/>
                      <a:endParaRPr lang="es-CO" sz="1400" b="1" i="0" u="none" strike="noStrike" dirty="0">
                        <a:solidFill>
                          <a:srgbClr val="000000"/>
                        </a:solidFill>
                        <a:effectLst/>
                        <a:latin typeface="Calibri" panose="020F0502020204030204" pitchFamily="34" charset="0"/>
                      </a:endParaRP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86448805"/>
                  </a:ext>
                </a:extLst>
              </a:tr>
              <a:tr h="526941">
                <a:tc>
                  <a:txBody>
                    <a:bodyPr/>
                    <a:lstStyle/>
                    <a:p>
                      <a:pPr algn="l" fontAlgn="b"/>
                      <a:endParaRPr lang="es-CO" sz="1050" b="0" i="0" u="none" strike="noStrike" dirty="0">
                        <a:solidFill>
                          <a:srgbClr val="000000"/>
                        </a:solidFill>
                        <a:effectLst/>
                        <a:latin typeface="Calibri" panose="020F0502020204030204" pitchFamily="34" charset="0"/>
                      </a:endParaRPr>
                    </a:p>
                  </a:txBody>
                  <a:tcPr marL="9525" marR="9525" marT="95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s-CO" sz="1200" b="1" i="0" u="none" strike="noStrike" dirty="0">
                          <a:solidFill>
                            <a:srgbClr val="000000"/>
                          </a:solidFill>
                          <a:effectLst/>
                          <a:latin typeface="Calibri" panose="020F0502020204030204" pitchFamily="34" charset="0"/>
                        </a:rPr>
                        <a:t>Promedio Total general</a:t>
                      </a:r>
                    </a:p>
                    <a:p>
                      <a:pPr algn="l" fontAlgn="b"/>
                      <a:endParaRPr lang="es-CO" sz="1200" b="1" i="0" u="none" strike="noStrike" dirty="0">
                        <a:solidFill>
                          <a:srgbClr val="000000"/>
                        </a:solidFill>
                        <a:effectLst/>
                        <a:latin typeface="Calibri" panose="020F0502020204030204" pitchFamily="34" charset="0"/>
                      </a:endParaRPr>
                    </a:p>
                  </a:txBody>
                  <a:tcPr marL="9525" marR="9525" marT="95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s-CO" sz="1200" b="1" i="0" u="none" strike="noStrike" dirty="0">
                          <a:solidFill>
                            <a:srgbClr val="000000"/>
                          </a:solidFill>
                          <a:effectLst/>
                          <a:latin typeface="Calibri" panose="020F0502020204030204" pitchFamily="34" charset="0"/>
                        </a:rPr>
                        <a:t> 89%</a:t>
                      </a:r>
                    </a:p>
                    <a:p>
                      <a:pPr algn="ctr" fontAlgn="ctr"/>
                      <a:endParaRPr lang="es-CO" sz="1200" b="1" i="0" u="none" strike="noStrike" dirty="0">
                        <a:solidFill>
                          <a:srgbClr val="000000"/>
                        </a:solidFill>
                        <a:effectLst/>
                        <a:latin typeface="Calibri" panose="020F0502020204030204" pitchFamily="34" charset="0"/>
                      </a:endParaRP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20617811"/>
                  </a:ext>
                </a:extLst>
              </a:tr>
            </a:tbl>
          </a:graphicData>
        </a:graphic>
      </p:graphicFrame>
      <p:sp>
        <p:nvSpPr>
          <p:cNvPr id="8" name="CuadroTexto 7">
            <a:extLst>
              <a:ext uri="{FF2B5EF4-FFF2-40B4-BE49-F238E27FC236}">
                <a16:creationId xmlns:a16="http://schemas.microsoft.com/office/drawing/2014/main" id="{1E50B7BA-1142-3330-D6DF-8EB7C1D96491}"/>
              </a:ext>
            </a:extLst>
          </p:cNvPr>
          <p:cNvSpPr txBox="1"/>
          <p:nvPr/>
        </p:nvSpPr>
        <p:spPr>
          <a:xfrm>
            <a:off x="4628929" y="5007102"/>
            <a:ext cx="2822996" cy="400110"/>
          </a:xfrm>
          <a:prstGeom prst="rect">
            <a:avLst/>
          </a:prstGeom>
          <a:noFill/>
        </p:spPr>
        <p:txBody>
          <a:bodyPr wrap="square" rtlCol="0">
            <a:spAutoFit/>
          </a:bodyPr>
          <a:lstStyle/>
          <a:p>
            <a:pPr algn="ctr"/>
            <a:r>
              <a:rPr lang="es-MX" sz="2000" b="1" dirty="0">
                <a:solidFill>
                  <a:schemeClr val="tx1">
                    <a:lumMod val="65000"/>
                    <a:lumOff val="35000"/>
                  </a:schemeClr>
                </a:solidFill>
                <a:latin typeface="+mj-lt"/>
              </a:rPr>
              <a:t>% de Avance Real</a:t>
            </a:r>
            <a:endParaRPr lang="es-CO" sz="2000" b="1" dirty="0">
              <a:solidFill>
                <a:schemeClr val="tx1">
                  <a:lumMod val="65000"/>
                  <a:lumOff val="35000"/>
                </a:schemeClr>
              </a:solidFill>
              <a:latin typeface="+mj-lt"/>
            </a:endParaRPr>
          </a:p>
        </p:txBody>
      </p:sp>
      <p:sp>
        <p:nvSpPr>
          <p:cNvPr id="9" name="CuadroTexto 8">
            <a:extLst>
              <a:ext uri="{FF2B5EF4-FFF2-40B4-BE49-F238E27FC236}">
                <a16:creationId xmlns:a16="http://schemas.microsoft.com/office/drawing/2014/main" id="{B15EDE36-8BC4-7A06-2FFC-02E2F9A66472}"/>
              </a:ext>
            </a:extLst>
          </p:cNvPr>
          <p:cNvSpPr txBox="1"/>
          <p:nvPr/>
        </p:nvSpPr>
        <p:spPr>
          <a:xfrm>
            <a:off x="5410388" y="5462539"/>
            <a:ext cx="1371222" cy="461665"/>
          </a:xfrm>
          <a:prstGeom prst="rect">
            <a:avLst/>
          </a:prstGeom>
          <a:noFill/>
        </p:spPr>
        <p:txBody>
          <a:bodyPr wrap="square" rtlCol="0">
            <a:spAutoFit/>
          </a:bodyPr>
          <a:lstStyle/>
          <a:p>
            <a:pPr algn="ctr"/>
            <a:r>
              <a:rPr lang="es-MX" sz="2400" b="1" dirty="0">
                <a:latin typeface="+mj-lt"/>
              </a:rPr>
              <a:t>89 %</a:t>
            </a:r>
            <a:endParaRPr lang="es-CO" sz="2400" b="1" dirty="0">
              <a:latin typeface="+mj-lt"/>
            </a:endParaRPr>
          </a:p>
        </p:txBody>
      </p:sp>
      <p:sp>
        <p:nvSpPr>
          <p:cNvPr id="10" name="Arco de bloque 9">
            <a:extLst>
              <a:ext uri="{FF2B5EF4-FFF2-40B4-BE49-F238E27FC236}">
                <a16:creationId xmlns:a16="http://schemas.microsoft.com/office/drawing/2014/main" id="{05D31BBB-5DB9-80CB-5B12-46167C282C75}"/>
              </a:ext>
            </a:extLst>
          </p:cNvPr>
          <p:cNvSpPr/>
          <p:nvPr/>
        </p:nvSpPr>
        <p:spPr>
          <a:xfrm flipH="1">
            <a:off x="3969816" y="3834779"/>
            <a:ext cx="4252365" cy="4253048"/>
          </a:xfrm>
          <a:prstGeom prst="blockArc">
            <a:avLst>
              <a:gd name="adj1" fmla="val 10893583"/>
              <a:gd name="adj2" fmla="val 21486961"/>
              <a:gd name="adj3" fmla="val 10599"/>
            </a:avLst>
          </a:prstGeom>
          <a:no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12" name="Arco de bloque 11">
            <a:extLst>
              <a:ext uri="{FF2B5EF4-FFF2-40B4-BE49-F238E27FC236}">
                <a16:creationId xmlns:a16="http://schemas.microsoft.com/office/drawing/2014/main" id="{C4D3F6B0-2A56-F1AC-6EEA-0CF647EE0CA0}"/>
              </a:ext>
            </a:extLst>
          </p:cNvPr>
          <p:cNvSpPr/>
          <p:nvPr/>
        </p:nvSpPr>
        <p:spPr>
          <a:xfrm flipH="1">
            <a:off x="3969816" y="3834779"/>
            <a:ext cx="4252367" cy="4324182"/>
          </a:xfrm>
          <a:prstGeom prst="blockArc">
            <a:avLst>
              <a:gd name="adj1" fmla="val 11629537"/>
              <a:gd name="adj2" fmla="val 21564761"/>
              <a:gd name="adj3" fmla="val 10917"/>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Tree>
    <p:extLst>
      <p:ext uri="{BB962C8B-B14F-4D97-AF65-F5344CB8AC3E}">
        <p14:creationId xmlns:p14="http://schemas.microsoft.com/office/powerpoint/2010/main" val="10619061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5389B03-359B-0891-C481-B9363DD42236}"/>
            </a:ext>
          </a:extLst>
        </p:cNvPr>
        <p:cNvGrpSpPr/>
        <p:nvPr/>
      </p:nvGrpSpPr>
      <p:grpSpPr>
        <a:xfrm>
          <a:off x="0" y="0"/>
          <a:ext cx="0" cy="0"/>
          <a:chOff x="0" y="0"/>
          <a:chExt cx="0" cy="0"/>
        </a:xfrm>
      </p:grpSpPr>
      <p:sp>
        <p:nvSpPr>
          <p:cNvPr id="2" name="Marcador de contenido 10">
            <a:extLst>
              <a:ext uri="{FF2B5EF4-FFF2-40B4-BE49-F238E27FC236}">
                <a16:creationId xmlns:a16="http://schemas.microsoft.com/office/drawing/2014/main" id="{DAF48713-1B83-1E68-CB21-37F90A33AA6C}"/>
              </a:ext>
            </a:extLst>
          </p:cNvPr>
          <p:cNvSpPr txBox="1">
            <a:spLocks/>
          </p:cNvSpPr>
          <p:nvPr/>
        </p:nvSpPr>
        <p:spPr>
          <a:xfrm>
            <a:off x="3128686" y="791846"/>
            <a:ext cx="11701246" cy="11617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200"/>
              </a:spcBef>
              <a:spcAft>
                <a:spcPts val="200"/>
              </a:spcAft>
              <a:buClrTx/>
              <a:buSzTx/>
              <a:buFont typeface="Arial" panose="020B0604020202020204" pitchFamily="34" charset="0"/>
              <a:buNone/>
              <a:tabLst/>
              <a:defRPr/>
            </a:pPr>
            <a:r>
              <a:rPr kumimoji="0" lang="es-CO" sz="1200" b="1" i="0" u="none" strike="noStrike" kern="1200" cap="none" spc="0" normalizeH="0" baseline="0" noProof="0" dirty="0">
                <a:ln>
                  <a:noFill/>
                </a:ln>
                <a:solidFill>
                  <a:prstClr val="black"/>
                </a:solidFill>
                <a:effectLst/>
                <a:uLnTx/>
                <a:uFillTx/>
                <a:latin typeface="Calibri" panose="020F0502020204030204"/>
                <a:ea typeface="+mn-ea"/>
                <a:cs typeface="+mn-cs"/>
              </a:rPr>
              <a:t>SEGUIMIENTO AL PLAN DE ACCIÓN </a:t>
            </a:r>
          </a:p>
          <a:p>
            <a:pPr marL="0" marR="0" lvl="0" indent="0" algn="ctr" defTabSz="914400" rtl="0" eaLnBrk="1" fontAlgn="auto" latinLnBrk="0" hangingPunct="1">
              <a:lnSpc>
                <a:spcPct val="100000"/>
              </a:lnSpc>
              <a:spcBef>
                <a:spcPts val="200"/>
              </a:spcBef>
              <a:spcAft>
                <a:spcPts val="200"/>
              </a:spcAft>
              <a:buClrTx/>
              <a:buSzTx/>
              <a:buFont typeface="Arial" panose="020B0604020202020204" pitchFamily="34" charset="0"/>
              <a:buNone/>
              <a:tabLst/>
              <a:defRPr/>
            </a:pPr>
            <a:r>
              <a:rPr kumimoji="0" lang="es-CO" sz="1200" b="1" i="0" u="none" strike="noStrike" kern="1200" cap="none" spc="0" normalizeH="0" baseline="0" noProof="0" dirty="0">
                <a:ln>
                  <a:noFill/>
                </a:ln>
                <a:solidFill>
                  <a:prstClr val="black"/>
                </a:solidFill>
                <a:effectLst/>
                <a:uLnTx/>
                <a:uFillTx/>
                <a:latin typeface="Calibri" panose="020F0502020204030204"/>
                <a:ea typeface="+mn-ea"/>
                <a:cs typeface="+mn-cs"/>
              </a:rPr>
              <a:t>INSTITUCIONAL I</a:t>
            </a:r>
            <a:r>
              <a:rPr lang="es-CO" sz="1200" b="1" dirty="0">
                <a:solidFill>
                  <a:prstClr val="black"/>
                </a:solidFill>
                <a:latin typeface="Calibri" panose="020F0502020204030204"/>
              </a:rPr>
              <a:t>V</a:t>
            </a:r>
            <a:r>
              <a:rPr kumimoji="0" lang="es-CO" sz="1200" b="1" i="0" u="none" strike="noStrike" kern="1200" cap="none" spc="0" normalizeH="0" baseline="0" noProof="0" dirty="0">
                <a:ln>
                  <a:noFill/>
                </a:ln>
                <a:solidFill>
                  <a:prstClr val="black"/>
                </a:solidFill>
                <a:effectLst/>
                <a:uLnTx/>
                <a:uFillTx/>
                <a:latin typeface="Calibri" panose="020F0502020204030204"/>
                <a:ea typeface="+mn-ea"/>
                <a:cs typeface="+mn-cs"/>
              </a:rPr>
              <a:t> TRIMESTRE</a:t>
            </a:r>
          </a:p>
        </p:txBody>
      </p:sp>
      <p:sp>
        <p:nvSpPr>
          <p:cNvPr id="5" name="Título 1">
            <a:extLst>
              <a:ext uri="{FF2B5EF4-FFF2-40B4-BE49-F238E27FC236}">
                <a16:creationId xmlns:a16="http://schemas.microsoft.com/office/drawing/2014/main" id="{39F8A3F3-E3FF-42F0-0094-88B91D8FE6ED}"/>
              </a:ext>
            </a:extLst>
          </p:cNvPr>
          <p:cNvSpPr txBox="1">
            <a:spLocks/>
          </p:cNvSpPr>
          <p:nvPr/>
        </p:nvSpPr>
        <p:spPr>
          <a:xfrm>
            <a:off x="3128686" y="977125"/>
            <a:ext cx="4589925" cy="103060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CO" sz="2400" b="1"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Times New Roman" panose="02020603050405020304" pitchFamily="18" charset="0"/>
              </a:rPr>
              <a:t>DESPACHO VICEMINISTERIO</a:t>
            </a:r>
            <a:endParaRPr kumimoji="0" lang="es-CO" sz="2400" b="1"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graphicFrame>
        <p:nvGraphicFramePr>
          <p:cNvPr id="3" name="Tabla 2">
            <a:extLst>
              <a:ext uri="{FF2B5EF4-FFF2-40B4-BE49-F238E27FC236}">
                <a16:creationId xmlns:a16="http://schemas.microsoft.com/office/drawing/2014/main" id="{6DA5F6D7-307D-E497-B229-9F67D761985C}"/>
              </a:ext>
            </a:extLst>
          </p:cNvPr>
          <p:cNvGraphicFramePr>
            <a:graphicFrameLocks noGrp="1"/>
          </p:cNvGraphicFramePr>
          <p:nvPr/>
        </p:nvGraphicFramePr>
        <p:xfrm>
          <a:off x="1154941" y="3356543"/>
          <a:ext cx="8905743" cy="1360170"/>
        </p:xfrm>
        <a:graphic>
          <a:graphicData uri="http://schemas.openxmlformats.org/drawingml/2006/table">
            <a:tbl>
              <a:tblPr>
                <a:tableStyleId>{5C22544A-7EE6-4342-B048-85BDC9FD1C3A}</a:tableStyleId>
              </a:tblPr>
              <a:tblGrid>
                <a:gridCol w="1881495">
                  <a:extLst>
                    <a:ext uri="{9D8B030D-6E8A-4147-A177-3AD203B41FA5}">
                      <a16:colId xmlns:a16="http://schemas.microsoft.com/office/drawing/2014/main" val="3227552477"/>
                    </a:ext>
                  </a:extLst>
                </a:gridCol>
                <a:gridCol w="1881495">
                  <a:extLst>
                    <a:ext uri="{9D8B030D-6E8A-4147-A177-3AD203B41FA5}">
                      <a16:colId xmlns:a16="http://schemas.microsoft.com/office/drawing/2014/main" val="558476444"/>
                    </a:ext>
                  </a:extLst>
                </a:gridCol>
                <a:gridCol w="1881495">
                  <a:extLst>
                    <a:ext uri="{9D8B030D-6E8A-4147-A177-3AD203B41FA5}">
                      <a16:colId xmlns:a16="http://schemas.microsoft.com/office/drawing/2014/main" val="3843492949"/>
                    </a:ext>
                  </a:extLst>
                </a:gridCol>
                <a:gridCol w="1881495">
                  <a:extLst>
                    <a:ext uri="{9D8B030D-6E8A-4147-A177-3AD203B41FA5}">
                      <a16:colId xmlns:a16="http://schemas.microsoft.com/office/drawing/2014/main" val="3124602711"/>
                    </a:ext>
                  </a:extLst>
                </a:gridCol>
                <a:gridCol w="1379763">
                  <a:extLst>
                    <a:ext uri="{9D8B030D-6E8A-4147-A177-3AD203B41FA5}">
                      <a16:colId xmlns:a16="http://schemas.microsoft.com/office/drawing/2014/main" val="3512351469"/>
                    </a:ext>
                  </a:extLst>
                </a:gridCol>
              </a:tblGrid>
              <a:tr h="190500">
                <a:tc rowSpan="2">
                  <a:txBody>
                    <a:bodyPr/>
                    <a:lstStyle/>
                    <a:p>
                      <a:pPr algn="ctr" fontAlgn="ctr"/>
                      <a:r>
                        <a:rPr lang="es-CO" sz="1100" b="1" u="none" strike="noStrike" dirty="0">
                          <a:effectLst/>
                        </a:rPr>
                        <a:t>Despacho del Viceministro del Deporte</a:t>
                      </a:r>
                      <a:endParaRPr lang="es-CO" sz="1100" b="1" i="0" u="none" strike="noStrike" dirty="0">
                        <a:solidFill>
                          <a:srgbClr val="000000"/>
                        </a:solidFill>
                        <a:effectLst/>
                        <a:latin typeface="Calibri Light" panose="020F0302020204030204" pitchFamily="34" charset="0"/>
                      </a:endParaRPr>
                    </a:p>
                    <a:p>
                      <a:pPr algn="ctr" fontAlgn="ctr"/>
                      <a:r>
                        <a:rPr lang="es-CO" sz="1100" b="1" u="none" strike="noStrike" dirty="0">
                          <a:effectLst/>
                        </a:rPr>
                        <a:t> </a:t>
                      </a:r>
                      <a:endParaRPr lang="es-CO" sz="1100" b="1"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1100" u="none" strike="noStrike" dirty="0">
                          <a:effectLst/>
                        </a:rPr>
                        <a:t>Numero de asesorías técnicas en líneas de política pública realizadas</a:t>
                      </a:r>
                      <a:br>
                        <a:rPr lang="es-CO" sz="1100" u="none" strike="noStrike" dirty="0">
                          <a:effectLst/>
                        </a:rPr>
                      </a:br>
                      <a:endParaRPr lang="es-CO" sz="11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100" u="none" strike="noStrike" dirty="0">
                          <a:effectLst/>
                        </a:rPr>
                        <a:t>100,00</a:t>
                      </a:r>
                      <a:endParaRPr lang="es-CO" sz="11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100" b="0" i="0" u="none" strike="noStrike" dirty="0">
                          <a:solidFill>
                            <a:srgbClr val="000000"/>
                          </a:solidFill>
                          <a:effectLst/>
                          <a:latin typeface="Calibri Light" panose="020F0302020204030204" pitchFamily="34" charset="0"/>
                        </a:rPr>
                        <a:t>78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100" u="none" strike="noStrike" dirty="0">
                          <a:effectLst/>
                        </a:rPr>
                        <a:t>78%</a:t>
                      </a:r>
                      <a:endParaRPr lang="es-CO" sz="11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63698418"/>
                  </a:ext>
                </a:extLst>
              </a:tr>
              <a:tr h="200025">
                <a:tc vMerge="1">
                  <a:txBody>
                    <a:bodyPr/>
                    <a:lstStyle/>
                    <a:p>
                      <a:pPr algn="ctr" fontAlgn="ctr"/>
                      <a:endParaRPr lang="es-CO" sz="800" b="1"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1100" u="none" strike="noStrike" dirty="0">
                          <a:effectLst/>
                        </a:rPr>
                        <a:t>Número de documentos para el diseño de la política pública del sector.</a:t>
                      </a:r>
                      <a:br>
                        <a:rPr lang="es-CO" sz="1100" u="none" strike="noStrike" dirty="0">
                          <a:effectLst/>
                        </a:rPr>
                      </a:br>
                      <a:endParaRPr lang="es-CO" sz="11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100" u="none" strike="noStrike" dirty="0">
                          <a:effectLst/>
                        </a:rPr>
                        <a:t>100,00</a:t>
                      </a:r>
                      <a:endParaRPr lang="es-CO" sz="11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100" b="0" i="0" u="none" strike="noStrike" dirty="0">
                          <a:solidFill>
                            <a:schemeClr val="dk1"/>
                          </a:solidFill>
                          <a:effectLst/>
                          <a:latin typeface="+mn-lt"/>
                        </a:rPr>
                        <a:t>100</a:t>
                      </a:r>
                      <a:endParaRPr lang="es-CO" sz="11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100" u="none" strike="noStrike" dirty="0">
                          <a:effectLst/>
                        </a:rPr>
                        <a:t>100%</a:t>
                      </a:r>
                      <a:endParaRPr lang="es-CO" sz="11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01825802"/>
                  </a:ext>
                </a:extLst>
              </a:tr>
            </a:tbl>
          </a:graphicData>
        </a:graphic>
      </p:graphicFrame>
      <p:graphicFrame>
        <p:nvGraphicFramePr>
          <p:cNvPr id="4" name="Tabla 3">
            <a:extLst>
              <a:ext uri="{FF2B5EF4-FFF2-40B4-BE49-F238E27FC236}">
                <a16:creationId xmlns:a16="http://schemas.microsoft.com/office/drawing/2014/main" id="{056CCB94-3FAF-FBED-1E40-1CC06A824322}"/>
              </a:ext>
            </a:extLst>
          </p:cNvPr>
          <p:cNvGraphicFramePr>
            <a:graphicFrameLocks noGrp="1"/>
          </p:cNvGraphicFramePr>
          <p:nvPr/>
        </p:nvGraphicFramePr>
        <p:xfrm>
          <a:off x="3048000" y="3061179"/>
          <a:ext cx="7012684" cy="190500"/>
        </p:xfrm>
        <a:graphic>
          <a:graphicData uri="http://schemas.openxmlformats.org/drawingml/2006/table">
            <a:tbl>
              <a:tblPr firstRow="1" firstCol="1" bandRow="1"/>
              <a:tblGrid>
                <a:gridCol w="1895103">
                  <a:extLst>
                    <a:ext uri="{9D8B030D-6E8A-4147-A177-3AD203B41FA5}">
                      <a16:colId xmlns:a16="http://schemas.microsoft.com/office/drawing/2014/main" val="325368306"/>
                    </a:ext>
                  </a:extLst>
                </a:gridCol>
                <a:gridCol w="1863117">
                  <a:extLst>
                    <a:ext uri="{9D8B030D-6E8A-4147-A177-3AD203B41FA5}">
                      <a16:colId xmlns:a16="http://schemas.microsoft.com/office/drawing/2014/main" val="3940555080"/>
                    </a:ext>
                  </a:extLst>
                </a:gridCol>
                <a:gridCol w="1883627">
                  <a:extLst>
                    <a:ext uri="{9D8B030D-6E8A-4147-A177-3AD203B41FA5}">
                      <a16:colId xmlns:a16="http://schemas.microsoft.com/office/drawing/2014/main" val="390071544"/>
                    </a:ext>
                  </a:extLst>
                </a:gridCol>
                <a:gridCol w="1370837">
                  <a:extLst>
                    <a:ext uri="{9D8B030D-6E8A-4147-A177-3AD203B41FA5}">
                      <a16:colId xmlns:a16="http://schemas.microsoft.com/office/drawing/2014/main" val="2108749774"/>
                    </a:ext>
                  </a:extLst>
                </a:gridCol>
              </a:tblGrid>
              <a:tr h="152077">
                <a:tc>
                  <a:txBody>
                    <a:bodyPr/>
                    <a:lstStyle/>
                    <a:p>
                      <a:pPr algn="ctr">
                        <a:lnSpc>
                          <a:spcPct val="107000"/>
                        </a:lnSpc>
                        <a:spcAft>
                          <a:spcPts val="0"/>
                        </a:spcAft>
                      </a:pPr>
                      <a:r>
                        <a:rPr lang="es-CO" sz="11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Indicador</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100" b="1" dirty="0">
                          <a:effectLst/>
                          <a:latin typeface="Calibri" panose="020F0502020204030204" pitchFamily="34" charset="0"/>
                          <a:ea typeface="Calibri" panose="020F0502020204030204" pitchFamily="34" charset="0"/>
                          <a:cs typeface="Calibri" panose="020F0502020204030204" pitchFamily="34" charset="0"/>
                        </a:rPr>
                        <a:t>Meta 2023</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100" b="1" dirty="0">
                          <a:effectLst/>
                          <a:latin typeface="Calibri" panose="020F0502020204030204" pitchFamily="34" charset="0"/>
                          <a:ea typeface="Calibri" panose="020F0502020204030204" pitchFamily="34" charset="0"/>
                          <a:cs typeface="Calibri" panose="020F0502020204030204" pitchFamily="34" charset="0"/>
                        </a:rPr>
                        <a:t>Avance Cuantitativo</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100" b="1"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Promedio</a:t>
                      </a:r>
                      <a:r>
                        <a:rPr lang="es-CO" sz="1100" b="1" baseline="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89 %</a:t>
                      </a:r>
                      <a:endParaRPr lang="es-CO"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extLst>
                  <a:ext uri="{0D108BD9-81ED-4DB2-BD59-A6C34878D82A}">
                    <a16:rowId xmlns:a16="http://schemas.microsoft.com/office/drawing/2014/main" val="14138221"/>
                  </a:ext>
                </a:extLst>
              </a:tr>
            </a:tbl>
          </a:graphicData>
        </a:graphic>
      </p:graphicFrame>
    </p:spTree>
    <p:extLst>
      <p:ext uri="{BB962C8B-B14F-4D97-AF65-F5344CB8AC3E}">
        <p14:creationId xmlns:p14="http://schemas.microsoft.com/office/powerpoint/2010/main" val="1696629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Marcador de contenido 10">
            <a:extLst>
              <a:ext uri="{FF2B5EF4-FFF2-40B4-BE49-F238E27FC236}">
                <a16:creationId xmlns:a16="http://schemas.microsoft.com/office/drawing/2014/main" id="{ECC426F2-3B3C-EF7B-BD5A-CB5B9796193B}"/>
              </a:ext>
            </a:extLst>
          </p:cNvPr>
          <p:cNvSpPr txBox="1">
            <a:spLocks/>
          </p:cNvSpPr>
          <p:nvPr/>
        </p:nvSpPr>
        <p:spPr>
          <a:xfrm>
            <a:off x="3128686" y="791846"/>
            <a:ext cx="11701246" cy="11617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200"/>
              </a:spcBef>
              <a:spcAft>
                <a:spcPts val="200"/>
              </a:spcAft>
              <a:buClrTx/>
              <a:buSzTx/>
              <a:buFont typeface="Arial" panose="020B0604020202020204" pitchFamily="34" charset="0"/>
              <a:buNone/>
              <a:tabLst/>
              <a:defRPr/>
            </a:pPr>
            <a:r>
              <a:rPr kumimoji="0" lang="es-CO" sz="1200" b="1" i="0" u="none" strike="noStrike" kern="1200" cap="none" spc="0" normalizeH="0" baseline="0" noProof="0" dirty="0">
                <a:ln>
                  <a:noFill/>
                </a:ln>
                <a:solidFill>
                  <a:prstClr val="black"/>
                </a:solidFill>
                <a:effectLst/>
                <a:uLnTx/>
                <a:uFillTx/>
                <a:latin typeface="Calibri" panose="020F0502020204030204"/>
                <a:ea typeface="+mn-ea"/>
                <a:cs typeface="+mn-cs"/>
              </a:rPr>
              <a:t>SEGUIMIENTO AL PLAN DE ACCIÓN </a:t>
            </a:r>
          </a:p>
          <a:p>
            <a:pPr marL="0" marR="0" lvl="0" indent="0" algn="ctr" defTabSz="914400" rtl="0" eaLnBrk="1" fontAlgn="auto" latinLnBrk="0" hangingPunct="1">
              <a:lnSpc>
                <a:spcPct val="100000"/>
              </a:lnSpc>
              <a:spcBef>
                <a:spcPts val="200"/>
              </a:spcBef>
              <a:spcAft>
                <a:spcPts val="200"/>
              </a:spcAft>
              <a:buClrTx/>
              <a:buSzTx/>
              <a:buFont typeface="Arial" panose="020B0604020202020204" pitchFamily="34" charset="0"/>
              <a:buNone/>
              <a:tabLst/>
              <a:defRPr/>
            </a:pPr>
            <a:r>
              <a:rPr kumimoji="0" lang="es-CO" sz="1200" b="1" i="0" u="none" strike="noStrike" kern="1200" cap="none" spc="0" normalizeH="0" baseline="0" noProof="0" dirty="0">
                <a:ln>
                  <a:noFill/>
                </a:ln>
                <a:solidFill>
                  <a:prstClr val="black"/>
                </a:solidFill>
                <a:effectLst/>
                <a:uLnTx/>
                <a:uFillTx/>
                <a:latin typeface="Calibri" panose="020F0502020204030204"/>
                <a:ea typeface="+mn-ea"/>
                <a:cs typeface="+mn-cs"/>
              </a:rPr>
              <a:t>INSTITUCIONAL I</a:t>
            </a:r>
            <a:r>
              <a:rPr lang="es-CO" sz="1200" b="1" dirty="0">
                <a:solidFill>
                  <a:prstClr val="black"/>
                </a:solidFill>
                <a:latin typeface="Calibri" panose="020F0502020204030204"/>
              </a:rPr>
              <a:t>V</a:t>
            </a:r>
            <a:r>
              <a:rPr kumimoji="0" lang="es-CO" sz="1200" b="1" i="0" u="none" strike="noStrike" kern="1200" cap="none" spc="0" normalizeH="0" baseline="0" noProof="0" dirty="0">
                <a:ln>
                  <a:noFill/>
                </a:ln>
                <a:solidFill>
                  <a:prstClr val="black"/>
                </a:solidFill>
                <a:effectLst/>
                <a:uLnTx/>
                <a:uFillTx/>
                <a:latin typeface="Calibri" panose="020F0502020204030204"/>
                <a:ea typeface="+mn-ea"/>
                <a:cs typeface="+mn-cs"/>
              </a:rPr>
              <a:t> TRIMESTRE</a:t>
            </a:r>
          </a:p>
        </p:txBody>
      </p:sp>
      <p:sp>
        <p:nvSpPr>
          <p:cNvPr id="5" name="Título 1">
            <a:extLst>
              <a:ext uri="{FF2B5EF4-FFF2-40B4-BE49-F238E27FC236}">
                <a16:creationId xmlns:a16="http://schemas.microsoft.com/office/drawing/2014/main" id="{2F0CD97F-B554-9961-094D-815734CDD41B}"/>
              </a:ext>
            </a:extLst>
          </p:cNvPr>
          <p:cNvSpPr txBox="1">
            <a:spLocks/>
          </p:cNvSpPr>
          <p:nvPr/>
        </p:nvSpPr>
        <p:spPr>
          <a:xfrm>
            <a:off x="3128686" y="977125"/>
            <a:ext cx="4589925" cy="103060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CO" sz="2400" b="1"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Times New Roman" panose="02020603050405020304" pitchFamily="18" charset="0"/>
              </a:rPr>
              <a:t>DESPACHO VICEMINISTERIO</a:t>
            </a:r>
            <a:endParaRPr kumimoji="0" lang="es-CO" sz="2400" b="1"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
        <p:nvSpPr>
          <p:cNvPr id="6" name="Marcador de contenido 10">
            <a:extLst>
              <a:ext uri="{FF2B5EF4-FFF2-40B4-BE49-F238E27FC236}">
                <a16:creationId xmlns:a16="http://schemas.microsoft.com/office/drawing/2014/main" id="{7819C6A7-B803-F48E-690F-2659C0DEB755}"/>
              </a:ext>
            </a:extLst>
          </p:cNvPr>
          <p:cNvSpPr>
            <a:spLocks noGrp="1"/>
          </p:cNvSpPr>
          <p:nvPr>
            <p:ph idx="1"/>
          </p:nvPr>
        </p:nvSpPr>
        <p:spPr>
          <a:xfrm>
            <a:off x="1264023" y="2138864"/>
            <a:ext cx="9466730" cy="3814537"/>
          </a:xfrm>
        </p:spPr>
        <p:txBody>
          <a:bodyPr vert="horz" lIns="91440" tIns="45720" rIns="91440" bIns="45720" rtlCol="0" anchor="t">
            <a:normAutofit/>
          </a:bodyPr>
          <a:lstStyle/>
          <a:p>
            <a:endParaRPr lang="es-419" sz="1200" b="0" i="0" u="none" strike="noStrike" baseline="0" dirty="0">
              <a:solidFill>
                <a:srgbClr val="000000"/>
              </a:solidFill>
              <a:latin typeface="Calibri Light" panose="020F0302020204030204" pitchFamily="34" charset="0"/>
              <a:cs typeface="Calibri Light" panose="020F0302020204030204" pitchFamily="34" charset="0"/>
            </a:endParaRPr>
          </a:p>
          <a:p>
            <a:pPr algn="just"/>
            <a:r>
              <a:rPr lang="es-419" sz="1400" b="0" i="0" u="none" strike="noStrike" baseline="0" dirty="0">
                <a:solidFill>
                  <a:srgbClr val="000000"/>
                </a:solidFill>
                <a:latin typeface="Calibri Light" panose="020F0302020204030204" pitchFamily="34" charset="0"/>
                <a:cs typeface="Calibri Light" panose="020F0302020204030204" pitchFamily="34" charset="0"/>
              </a:rPr>
              <a:t>Se </a:t>
            </a:r>
            <a:r>
              <a:rPr lang="es-419" sz="1400" dirty="0">
                <a:solidFill>
                  <a:srgbClr val="000000"/>
                </a:solidFill>
                <a:latin typeface="Calibri Light" panose="020F0302020204030204" pitchFamily="34" charset="0"/>
                <a:cs typeface="Calibri Light" panose="020F0302020204030204" pitchFamily="34" charset="0"/>
              </a:rPr>
              <a:t>llevaron a cabo m</a:t>
            </a:r>
            <a:r>
              <a:rPr lang="es-419" sz="1400" b="0" i="0" u="none" strike="noStrike" baseline="0" dirty="0">
                <a:solidFill>
                  <a:srgbClr val="000000"/>
                </a:solidFill>
                <a:latin typeface="Calibri Light" panose="020F0302020204030204" pitchFamily="34" charset="0"/>
                <a:cs typeface="Calibri Light" panose="020F0302020204030204" pitchFamily="34" charset="0"/>
              </a:rPr>
              <a:t>esas técnicas, socializaciones del protocolo y ruta morada: En materia de Política Pública de Género ha avanzado significativamente en la implementación de estrategias y acciones enmarcadas en el ámbito de género, contribuyendo a la construcción de entornos deportivos más inclusivos y equitativos en Colombia. </a:t>
            </a:r>
          </a:p>
          <a:p>
            <a:pPr algn="just"/>
            <a:r>
              <a:rPr lang="es-419" sz="1400" b="0" i="0" u="none" strike="noStrike" baseline="0" dirty="0">
                <a:solidFill>
                  <a:srgbClr val="000000"/>
                </a:solidFill>
                <a:latin typeface="Calibri Light" panose="020F0302020204030204" pitchFamily="34" charset="0"/>
                <a:cs typeface="Calibri Light" panose="020F0302020204030204" pitchFamily="34" charset="0"/>
              </a:rPr>
              <a:t>Durante el 2023 se firmó el convenio COA-955-2023 entre el ministerio del Deporte y las Autoridades Indígenas de Colombia por la Pacha Mama – AICO cuyo objeto es Brindar acompañamiento técnico para el fortalecimiento de la Comisión Nacional para las Prácticas Ancestrales para la Armonía y el Equilibrio -CONPAE, la cual tiene como objeto la interlocución y articulación de los mecanismos para la implementación, evaluación y seguimiento de los lineamientos Política Pública con enfoque étnico diferencial, según la Resolución 1602 de 2018 por Trescientos Veintidós Millones Setecientos Mil Pesos Moneda Corriente ($ 322.700.000 M/CTE).</a:t>
            </a:r>
          </a:p>
          <a:p>
            <a:pPr algn="just"/>
            <a:r>
              <a:rPr lang="es-419" sz="1400" i="0" u="none" strike="noStrike" baseline="0" dirty="0">
                <a:solidFill>
                  <a:srgbClr val="000000"/>
                </a:solidFill>
                <a:latin typeface="+mj-lt"/>
              </a:rPr>
              <a:t>NARP: Con los integrantes de la mesa consultiva de la comisión segunda se acordó durante el 2023 asignar una partida presupuestal de 4.000 millones de pesos para el diseño de ruta de política pública con la comunidad Negra, Afrodescendiente, Raizal y Palenque del país que impacte toda su comunidad además de los 121 municipios priorizados a partir del 2024. </a:t>
            </a:r>
            <a:endParaRPr lang="es-MX" sz="1400" dirty="0">
              <a:latin typeface="+mj-lt"/>
              <a:cs typeface="Calibri Light" panose="020F0302020204030204" pitchFamily="34" charset="0"/>
            </a:endParaRPr>
          </a:p>
        </p:txBody>
      </p:sp>
    </p:spTree>
    <p:extLst>
      <p:ext uri="{BB962C8B-B14F-4D97-AF65-F5344CB8AC3E}">
        <p14:creationId xmlns:p14="http://schemas.microsoft.com/office/powerpoint/2010/main" val="25744252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Marcador de contenido 10">
            <a:extLst>
              <a:ext uri="{FF2B5EF4-FFF2-40B4-BE49-F238E27FC236}">
                <a16:creationId xmlns:a16="http://schemas.microsoft.com/office/drawing/2014/main" id="{ECC426F2-3B3C-EF7B-BD5A-CB5B9796193B}"/>
              </a:ext>
            </a:extLst>
          </p:cNvPr>
          <p:cNvSpPr txBox="1">
            <a:spLocks/>
          </p:cNvSpPr>
          <p:nvPr/>
        </p:nvSpPr>
        <p:spPr>
          <a:xfrm>
            <a:off x="3476317" y="401903"/>
            <a:ext cx="11701246" cy="11617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200"/>
              </a:spcBef>
              <a:spcAft>
                <a:spcPts val="200"/>
              </a:spcAft>
              <a:buClrTx/>
              <a:buSzTx/>
              <a:buFont typeface="Arial" panose="020B0604020202020204" pitchFamily="34" charset="0"/>
              <a:buNone/>
              <a:tabLst/>
              <a:defRPr/>
            </a:pPr>
            <a:r>
              <a:rPr kumimoji="0" lang="es-CO" sz="1200" b="1" i="0" u="none" strike="noStrike" kern="1200" cap="none" spc="0" normalizeH="0" baseline="0" noProof="0" dirty="0">
                <a:ln>
                  <a:noFill/>
                </a:ln>
                <a:solidFill>
                  <a:prstClr val="black"/>
                </a:solidFill>
                <a:effectLst/>
                <a:uLnTx/>
                <a:uFillTx/>
                <a:latin typeface="Calibri" panose="020F0502020204030204"/>
                <a:ea typeface="+mn-ea"/>
                <a:cs typeface="+mn-cs"/>
              </a:rPr>
              <a:t>SEGUIMIENTO AL PLAN DE ACCIÓN </a:t>
            </a:r>
          </a:p>
          <a:p>
            <a:pPr marL="0" marR="0" lvl="0" indent="0" algn="ctr" defTabSz="914400" rtl="0" eaLnBrk="1" fontAlgn="auto" latinLnBrk="0" hangingPunct="1">
              <a:lnSpc>
                <a:spcPct val="100000"/>
              </a:lnSpc>
              <a:spcBef>
                <a:spcPts val="200"/>
              </a:spcBef>
              <a:spcAft>
                <a:spcPts val="200"/>
              </a:spcAft>
              <a:buClrTx/>
              <a:buSzTx/>
              <a:buFont typeface="Arial" panose="020B0604020202020204" pitchFamily="34" charset="0"/>
              <a:buNone/>
              <a:tabLst/>
              <a:defRPr/>
            </a:pPr>
            <a:r>
              <a:rPr kumimoji="0" lang="es-CO" sz="1200" b="1" i="0" u="none" strike="noStrike" kern="1200" cap="none" spc="0" normalizeH="0" baseline="0" noProof="0" dirty="0">
                <a:ln>
                  <a:noFill/>
                </a:ln>
                <a:solidFill>
                  <a:prstClr val="black"/>
                </a:solidFill>
                <a:effectLst/>
                <a:uLnTx/>
                <a:uFillTx/>
                <a:latin typeface="Calibri" panose="020F0502020204030204"/>
                <a:ea typeface="+mn-ea"/>
                <a:cs typeface="+mn-cs"/>
              </a:rPr>
              <a:t>INSTITUCIONAL IV TRIMESTRE</a:t>
            </a:r>
          </a:p>
        </p:txBody>
      </p:sp>
      <p:sp>
        <p:nvSpPr>
          <p:cNvPr id="3" name="Título 1">
            <a:extLst>
              <a:ext uri="{FF2B5EF4-FFF2-40B4-BE49-F238E27FC236}">
                <a16:creationId xmlns:a16="http://schemas.microsoft.com/office/drawing/2014/main" id="{7B42997B-99D6-E3CE-9E79-56B50AE6FC9B}"/>
              </a:ext>
            </a:extLst>
          </p:cNvPr>
          <p:cNvSpPr txBox="1">
            <a:spLocks/>
          </p:cNvSpPr>
          <p:nvPr/>
        </p:nvSpPr>
        <p:spPr>
          <a:xfrm>
            <a:off x="2355308" y="661019"/>
            <a:ext cx="6201143" cy="8994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MX" sz="2400"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Dirección de Inspección, Vigilancia y Control</a:t>
            </a:r>
            <a:endParaRPr lang="es-CO" sz="2400" b="1" dirty="0"/>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s-CO" sz="2400" b="1"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
        <p:nvSpPr>
          <p:cNvPr id="4" name="Marcador de contenido 10">
            <a:extLst>
              <a:ext uri="{FF2B5EF4-FFF2-40B4-BE49-F238E27FC236}">
                <a16:creationId xmlns:a16="http://schemas.microsoft.com/office/drawing/2014/main" id="{621A8057-2B74-3480-6F05-59812362FB48}"/>
              </a:ext>
            </a:extLst>
          </p:cNvPr>
          <p:cNvSpPr>
            <a:spLocks noGrp="1"/>
          </p:cNvSpPr>
          <p:nvPr>
            <p:ph idx="1"/>
          </p:nvPr>
        </p:nvSpPr>
        <p:spPr>
          <a:xfrm>
            <a:off x="1362634" y="1693200"/>
            <a:ext cx="9269506" cy="899470"/>
          </a:xfrm>
        </p:spPr>
        <p:txBody>
          <a:bodyPr vert="horz" lIns="91440" tIns="45720" rIns="91440" bIns="45720" rtlCol="0" anchor="t">
            <a:normAutofit/>
          </a:bodyPr>
          <a:lstStyle/>
          <a:p>
            <a:pPr marL="0" indent="0" algn="just">
              <a:lnSpc>
                <a:spcPct val="107000"/>
              </a:lnSpc>
              <a:spcAft>
                <a:spcPts val="800"/>
              </a:spcAft>
              <a:buNone/>
            </a:pPr>
            <a:r>
              <a:rPr lang="es-MX" sz="1400" dirty="0">
                <a:latin typeface="Calibri Light"/>
                <a:cs typeface="Calibri Light"/>
              </a:rPr>
              <a:t>Para el IV trimestre la Dirección de Inspección, Vigilancia y Control presentó un avance del </a:t>
            </a:r>
            <a:r>
              <a:rPr lang="es-MX" sz="1400" b="1" dirty="0">
                <a:latin typeface="Calibri Light"/>
                <a:cs typeface="Calibri Light"/>
              </a:rPr>
              <a:t>107% </a:t>
            </a:r>
            <a:r>
              <a:rPr lang="es-MX" sz="1400" dirty="0">
                <a:latin typeface="Calibri Light"/>
                <a:cs typeface="Calibri Light"/>
              </a:rPr>
              <a:t>para las actividades e indicadores formulados en el plan de acción “Apoyo a la inspección, vigilancia y control a nivel nacional”. </a:t>
            </a:r>
          </a:p>
        </p:txBody>
      </p:sp>
      <p:graphicFrame>
        <p:nvGraphicFramePr>
          <p:cNvPr id="6" name="Tabla 5"/>
          <p:cNvGraphicFramePr>
            <a:graphicFrameLocks noGrp="1"/>
          </p:cNvGraphicFramePr>
          <p:nvPr>
            <p:extLst>
              <p:ext uri="{D42A27DB-BD31-4B8C-83A1-F6EECF244321}">
                <p14:modId xmlns:p14="http://schemas.microsoft.com/office/powerpoint/2010/main" val="4028183139"/>
              </p:ext>
            </p:extLst>
          </p:nvPr>
        </p:nvGraphicFramePr>
        <p:xfrm>
          <a:off x="812799" y="3251882"/>
          <a:ext cx="10566400" cy="3204215"/>
        </p:xfrm>
        <a:graphic>
          <a:graphicData uri="http://schemas.openxmlformats.org/drawingml/2006/table">
            <a:tbl>
              <a:tblPr>
                <a:tableStyleId>{5C22544A-7EE6-4342-B048-85BDC9FD1C3A}</a:tableStyleId>
              </a:tblPr>
              <a:tblGrid>
                <a:gridCol w="2232338">
                  <a:extLst>
                    <a:ext uri="{9D8B030D-6E8A-4147-A177-3AD203B41FA5}">
                      <a16:colId xmlns:a16="http://schemas.microsoft.com/office/drawing/2014/main" val="1070707630"/>
                    </a:ext>
                  </a:extLst>
                </a:gridCol>
                <a:gridCol w="2588917">
                  <a:extLst>
                    <a:ext uri="{9D8B030D-6E8A-4147-A177-3AD203B41FA5}">
                      <a16:colId xmlns:a16="http://schemas.microsoft.com/office/drawing/2014/main" val="840761092"/>
                    </a:ext>
                  </a:extLst>
                </a:gridCol>
                <a:gridCol w="1875759">
                  <a:extLst>
                    <a:ext uri="{9D8B030D-6E8A-4147-A177-3AD203B41FA5}">
                      <a16:colId xmlns:a16="http://schemas.microsoft.com/office/drawing/2014/main" val="2689455861"/>
                    </a:ext>
                  </a:extLst>
                </a:gridCol>
                <a:gridCol w="2232338">
                  <a:extLst>
                    <a:ext uri="{9D8B030D-6E8A-4147-A177-3AD203B41FA5}">
                      <a16:colId xmlns:a16="http://schemas.microsoft.com/office/drawing/2014/main" val="3237788843"/>
                    </a:ext>
                  </a:extLst>
                </a:gridCol>
                <a:gridCol w="1637048">
                  <a:extLst>
                    <a:ext uri="{9D8B030D-6E8A-4147-A177-3AD203B41FA5}">
                      <a16:colId xmlns:a16="http://schemas.microsoft.com/office/drawing/2014/main" val="551632172"/>
                    </a:ext>
                  </a:extLst>
                </a:gridCol>
              </a:tblGrid>
              <a:tr h="837488">
                <a:tc rowSpan="7">
                  <a:txBody>
                    <a:bodyPr/>
                    <a:lstStyle/>
                    <a:p>
                      <a:pPr algn="ctr" fontAlgn="ctr"/>
                      <a:r>
                        <a:rPr lang="es-CO" sz="1100" b="1" u="none" strike="noStrike" dirty="0">
                          <a:effectLst/>
                        </a:rPr>
                        <a:t>Dirección de Inspección, Vigilancia y Control</a:t>
                      </a:r>
                      <a:endParaRPr lang="es-CO" sz="1100" b="1" i="0" u="none" strike="noStrike" dirty="0">
                        <a:solidFill>
                          <a:srgbClr val="000000"/>
                        </a:solidFill>
                        <a:effectLst/>
                        <a:latin typeface="Calibri Light" panose="020F0302020204030204" pitchFamily="34" charset="0"/>
                      </a:endParaRPr>
                    </a:p>
                    <a:p>
                      <a:pPr algn="ctr" fontAlgn="ctr"/>
                      <a:r>
                        <a:rPr lang="es-CO" sz="900" u="none" strike="noStrike" dirty="0">
                          <a:effectLst/>
                        </a:rPr>
                        <a:t> </a:t>
                      </a:r>
                      <a:endParaRPr lang="es-CO" sz="900" b="1" i="0" u="none" strike="noStrike" dirty="0">
                        <a:solidFill>
                          <a:srgbClr val="000000"/>
                        </a:solidFill>
                        <a:effectLst/>
                        <a:latin typeface="Calibri Light" panose="020F0302020204030204" pitchFamily="34" charset="0"/>
                      </a:endParaRPr>
                    </a:p>
                    <a:p>
                      <a:pPr algn="ctr" fontAlgn="ctr"/>
                      <a:r>
                        <a:rPr lang="es-CO" sz="900" u="none" strike="noStrike" dirty="0">
                          <a:effectLst/>
                        </a:rPr>
                        <a:t> </a:t>
                      </a:r>
                      <a:endParaRPr lang="es-CO" sz="900" b="1" i="0" u="none" strike="noStrike" dirty="0">
                        <a:solidFill>
                          <a:srgbClr val="000000"/>
                        </a:solidFill>
                        <a:effectLst/>
                        <a:latin typeface="Calibri Light" panose="020F0302020204030204" pitchFamily="34" charset="0"/>
                      </a:endParaRPr>
                    </a:p>
                    <a:p>
                      <a:pPr algn="ctr" fontAlgn="ctr"/>
                      <a:r>
                        <a:rPr lang="es-CO" sz="900" u="none" strike="noStrike" dirty="0">
                          <a:effectLst/>
                        </a:rPr>
                        <a:t> </a:t>
                      </a:r>
                      <a:endParaRPr lang="es-CO" sz="900" b="1" i="0" u="none" strike="noStrike" dirty="0">
                        <a:solidFill>
                          <a:srgbClr val="000000"/>
                        </a:solidFill>
                        <a:effectLst/>
                        <a:latin typeface="Calibri Light" panose="020F0302020204030204" pitchFamily="34" charset="0"/>
                      </a:endParaRPr>
                    </a:p>
                    <a:p>
                      <a:pPr algn="ctr" fontAlgn="ctr"/>
                      <a:r>
                        <a:rPr lang="es-CO" sz="900" u="none" strike="noStrike" dirty="0">
                          <a:effectLst/>
                        </a:rPr>
                        <a:t> </a:t>
                      </a:r>
                      <a:endParaRPr lang="es-CO" sz="900" b="1" i="0" u="none" strike="noStrike" dirty="0">
                        <a:solidFill>
                          <a:srgbClr val="000000"/>
                        </a:solidFill>
                        <a:effectLst/>
                        <a:latin typeface="Calibri Light" panose="020F0302020204030204" pitchFamily="34" charset="0"/>
                      </a:endParaRPr>
                    </a:p>
                    <a:p>
                      <a:pPr algn="ctr" fontAlgn="ctr"/>
                      <a:r>
                        <a:rPr lang="es-CO" sz="900" u="none" strike="noStrike" dirty="0">
                          <a:effectLst/>
                        </a:rPr>
                        <a:t> </a:t>
                      </a:r>
                      <a:endParaRPr lang="es-CO" sz="900" b="1"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900" u="none" strike="noStrike" dirty="0">
                          <a:effectLst/>
                        </a:rPr>
                        <a:t>Número Lineamientos técnicos y documentos de regulación expedidos por el Ministerio del Deporte para la implementación del Decreto 1622 de 2022 sobre el Sistema de Validación Nacional de ingreso a los estadios</a:t>
                      </a:r>
                      <a:endParaRPr lang="es-CO" sz="9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900" u="none" strike="noStrike" dirty="0">
                          <a:effectLst/>
                        </a:rPr>
                        <a:t>1,00</a:t>
                      </a:r>
                      <a:endParaRPr lang="es-CO" sz="9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900" b="0" i="0" u="none" strike="noStrike" dirty="0">
                          <a:solidFill>
                            <a:srgbClr val="000000"/>
                          </a:solidFill>
                          <a:effectLst/>
                          <a:latin typeface="Calibri Light" panose="020F0302020204030204" pitchFamily="34" charset="0"/>
                        </a:rPr>
                        <a:t>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900" u="none" strike="noStrike" dirty="0">
                          <a:effectLst/>
                        </a:rPr>
                        <a:t>100%</a:t>
                      </a:r>
                      <a:endParaRPr lang="es-CO" sz="9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34183498"/>
                  </a:ext>
                </a:extLst>
              </a:tr>
              <a:tr h="337299">
                <a:tc vMerge="1">
                  <a:txBody>
                    <a:bodyPr/>
                    <a:lstStyle/>
                    <a:p>
                      <a:pPr algn="ctr" fontAlgn="ctr"/>
                      <a:endParaRPr lang="es-CO" sz="800" b="1"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900" u="none" strike="noStrike" dirty="0">
                          <a:effectLst/>
                        </a:rPr>
                        <a:t>Números Actos Administrativos emitidos en la Dirección</a:t>
                      </a:r>
                      <a:endParaRPr lang="es-CO" sz="9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900" b="0" i="0" u="none" strike="noStrike" dirty="0">
                          <a:solidFill>
                            <a:schemeClr val="dk1"/>
                          </a:solidFill>
                          <a:effectLst/>
                          <a:latin typeface="+mn-lt"/>
                        </a:rPr>
                        <a:t>450.00</a:t>
                      </a:r>
                      <a:endParaRPr lang="es-CO" sz="9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900" b="0" i="0" u="none" strike="noStrike" dirty="0">
                          <a:solidFill>
                            <a:schemeClr val="dk1"/>
                          </a:solidFill>
                          <a:effectLst/>
                          <a:latin typeface="+mn-lt"/>
                        </a:rPr>
                        <a:t>522</a:t>
                      </a:r>
                      <a:endParaRPr lang="es-CO" sz="9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900" u="none" strike="noStrike" dirty="0">
                          <a:effectLst/>
                        </a:rPr>
                        <a:t>116%</a:t>
                      </a:r>
                      <a:endParaRPr lang="es-CO" sz="9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7008823"/>
                  </a:ext>
                </a:extLst>
              </a:tr>
              <a:tr h="310405">
                <a:tc vMerge="1">
                  <a:txBody>
                    <a:bodyPr/>
                    <a:lstStyle/>
                    <a:p>
                      <a:endParaRPr lang="es-419"/>
                    </a:p>
                  </a:txBody>
                  <a:tcPr/>
                </a:tc>
                <a:tc>
                  <a:txBody>
                    <a:bodyPr/>
                    <a:lstStyle/>
                    <a:p>
                      <a:pPr algn="l" fontAlgn="b"/>
                      <a:r>
                        <a:rPr lang="es-419" sz="900" b="0" i="0" u="none" strike="noStrike" dirty="0">
                          <a:solidFill>
                            <a:srgbClr val="000000"/>
                          </a:solidFill>
                          <a:effectLst/>
                          <a:latin typeface="Calibri" panose="020F0502020204030204" pitchFamily="34" charset="0"/>
                          <a:cs typeface="Calibri" panose="020F0502020204030204" pitchFamily="34" charset="0"/>
                        </a:rPr>
                        <a:t>Porcentaje de organismos deportivos del SND con reconocimiento deportivo vigente.​</a:t>
                      </a:r>
                      <a:endParaRPr lang="es-CO" sz="900" b="0"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900" b="0" i="0" u="none" strike="noStrike" dirty="0">
                          <a:solidFill>
                            <a:srgbClr val="000000"/>
                          </a:solidFill>
                          <a:effectLst/>
                          <a:latin typeface="Calibri Light" panose="020F0302020204030204" pitchFamily="34" charset="0"/>
                        </a:rPr>
                        <a:t>70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900" b="0" i="0" u="none" strike="noStrike" dirty="0">
                          <a:solidFill>
                            <a:srgbClr val="000000"/>
                          </a:solidFill>
                          <a:effectLst/>
                          <a:latin typeface="Calibri Light" panose="020F0302020204030204" pitchFamily="34" charset="0"/>
                        </a:rPr>
                        <a:t>75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900" b="0" i="0" u="none" strike="noStrike" dirty="0">
                          <a:solidFill>
                            <a:srgbClr val="000000"/>
                          </a:solidFill>
                          <a:effectLst/>
                          <a:latin typeface="Calibri Light" panose="020F0302020204030204" pitchFamily="34" charset="0"/>
                        </a:rPr>
                        <a:t>75%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3769410"/>
                  </a:ext>
                </a:extLst>
              </a:tr>
              <a:tr h="544137">
                <a:tc vMerge="1">
                  <a:txBody>
                    <a:bodyPr/>
                    <a:lstStyle/>
                    <a:p>
                      <a:pPr algn="ctr" fontAlgn="ctr"/>
                      <a:endParaRPr lang="es-CO" sz="800" b="1"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900" u="none" strike="noStrike" dirty="0">
                          <a:effectLst/>
                        </a:rPr>
                        <a:t>Porcentaje de Espacios departamentales de capacitación en programas de capacitación para temas legales, Contables y Administrativos.</a:t>
                      </a:r>
                      <a:endParaRPr lang="es-CO" sz="9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900" u="none" strike="noStrike" dirty="0">
                          <a:effectLst/>
                        </a:rPr>
                        <a:t>100,00</a:t>
                      </a:r>
                      <a:endParaRPr lang="es-CO" sz="9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900" b="0" i="0" u="none" strike="noStrike" dirty="0">
                          <a:solidFill>
                            <a:srgbClr val="000000"/>
                          </a:solidFill>
                          <a:effectLst/>
                          <a:latin typeface="Calibri Light" panose="020F0302020204030204" pitchFamily="34" charset="0"/>
                        </a:rPr>
                        <a:t>148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900" u="none" strike="noStrike" dirty="0">
                          <a:effectLst/>
                        </a:rPr>
                        <a:t>148%</a:t>
                      </a:r>
                      <a:endParaRPr lang="es-CO" sz="9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06032540"/>
                  </a:ext>
                </a:extLst>
              </a:tr>
              <a:tr h="337299">
                <a:tc vMerge="1">
                  <a:txBody>
                    <a:bodyPr/>
                    <a:lstStyle/>
                    <a:p>
                      <a:pPr algn="ctr" fontAlgn="ctr"/>
                      <a:endParaRPr lang="es-CO" sz="800" b="1"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900" u="none" strike="noStrike" dirty="0">
                          <a:effectLst/>
                        </a:rPr>
                        <a:t>Porcentaje de Cierres de contratos</a:t>
                      </a:r>
                      <a:br>
                        <a:rPr lang="es-CO" sz="900" u="none" strike="noStrike" dirty="0">
                          <a:effectLst/>
                        </a:rPr>
                      </a:br>
                      <a:endParaRPr lang="es-CO" sz="9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900" u="none" strike="noStrike" dirty="0">
                          <a:effectLst/>
                        </a:rPr>
                        <a:t>100,00</a:t>
                      </a:r>
                      <a:endParaRPr lang="es-CO" sz="9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900" b="0" i="0" u="none" strike="noStrike" dirty="0">
                          <a:solidFill>
                            <a:srgbClr val="000000"/>
                          </a:solidFill>
                          <a:effectLst/>
                          <a:latin typeface="Calibri Light" panose="020F0302020204030204" pitchFamily="34" charset="0"/>
                        </a:rPr>
                        <a:t>100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900" u="none" strike="noStrike" dirty="0">
                          <a:effectLst/>
                        </a:rPr>
                        <a:t>100%</a:t>
                      </a:r>
                      <a:endParaRPr lang="es-CO" sz="9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34964955"/>
                  </a:ext>
                </a:extLst>
              </a:tr>
              <a:tr h="337299">
                <a:tc vMerge="1">
                  <a:txBody>
                    <a:bodyPr/>
                    <a:lstStyle/>
                    <a:p>
                      <a:endParaRPr lang="es-419"/>
                    </a:p>
                  </a:txBody>
                  <a:tcPr/>
                </a:tc>
                <a:tc>
                  <a:txBody>
                    <a:bodyPr/>
                    <a:lstStyle/>
                    <a:p>
                      <a:pPr algn="l" fontAlgn="b"/>
                      <a:r>
                        <a:rPr lang="es-419" sz="900" b="0" i="0" u="none" strike="noStrike" dirty="0">
                          <a:solidFill>
                            <a:srgbClr val="000000"/>
                          </a:solidFill>
                          <a:effectLst/>
                          <a:latin typeface="Calibri" panose="020F0502020204030204" pitchFamily="34" charset="0"/>
                          <a:cs typeface="Calibri" panose="020F0502020204030204" pitchFamily="34" charset="0"/>
                        </a:rPr>
                        <a:t>Auditorías de Inspección a los organismos deportivos realizadas en la vigencia.</a:t>
                      </a:r>
                      <a:endParaRPr lang="es-CO" sz="900" b="0"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900" b="0" i="0" u="none" strike="noStrike" dirty="0">
                          <a:solidFill>
                            <a:srgbClr val="000000"/>
                          </a:solidFill>
                          <a:effectLst/>
                          <a:latin typeface="Calibri Light" panose="020F0302020204030204" pitchFamily="34" charset="0"/>
                        </a:rPr>
                        <a:t>20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900" b="0" i="0" u="none" strike="noStrike" dirty="0">
                          <a:solidFill>
                            <a:srgbClr val="000000"/>
                          </a:solidFill>
                          <a:effectLst/>
                          <a:latin typeface="Calibri Light" panose="020F0302020204030204" pitchFamily="34" charset="0"/>
                        </a:rPr>
                        <a:t>32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900" b="0" i="0" u="none" strike="noStrike" dirty="0">
                          <a:solidFill>
                            <a:srgbClr val="000000"/>
                          </a:solidFill>
                          <a:effectLst/>
                          <a:latin typeface="Calibri Light" panose="020F0302020204030204" pitchFamily="34" charset="0"/>
                        </a:rPr>
                        <a:t>112%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39344158"/>
                  </a:ext>
                </a:extLst>
              </a:tr>
              <a:tr h="500288">
                <a:tc vMerge="1">
                  <a:txBody>
                    <a:bodyPr/>
                    <a:lstStyle/>
                    <a:p>
                      <a:pPr algn="ctr" fontAlgn="ctr"/>
                      <a:endParaRPr lang="es-CO" sz="800" b="1"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900" u="none" strike="noStrike" dirty="0">
                          <a:effectLst/>
                        </a:rPr>
                        <a:t>Porcentaje de Documentos Técnicos del Sistema de Información  realizados</a:t>
                      </a:r>
                      <a:br>
                        <a:rPr lang="es-CO" sz="900" u="none" strike="noStrike" dirty="0">
                          <a:effectLst/>
                        </a:rPr>
                      </a:br>
                      <a:endParaRPr lang="es-CO" sz="9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900" u="none" strike="noStrike">
                          <a:effectLst/>
                        </a:rPr>
                        <a:t>100,00</a:t>
                      </a:r>
                      <a:endParaRPr lang="es-CO" sz="900" b="0" i="0" u="none" strike="noStrike">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900" b="0" i="0" u="none" strike="noStrike" dirty="0">
                          <a:solidFill>
                            <a:srgbClr val="000000"/>
                          </a:solidFill>
                          <a:effectLst/>
                          <a:latin typeface="Calibri Light" panose="020F0302020204030204" pitchFamily="34" charset="0"/>
                        </a:rPr>
                        <a:t>100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900" u="none" strike="noStrike" dirty="0">
                          <a:effectLst/>
                        </a:rPr>
                        <a:t>100%</a:t>
                      </a:r>
                      <a:endParaRPr lang="es-CO" sz="9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25783274"/>
                  </a:ext>
                </a:extLst>
              </a:tr>
            </a:tbl>
          </a:graphicData>
        </a:graphic>
      </p:graphicFrame>
      <p:graphicFrame>
        <p:nvGraphicFramePr>
          <p:cNvPr id="7" name="Tabla 6"/>
          <p:cNvGraphicFramePr>
            <a:graphicFrameLocks noGrp="1"/>
          </p:cNvGraphicFramePr>
          <p:nvPr>
            <p:extLst>
              <p:ext uri="{D42A27DB-BD31-4B8C-83A1-F6EECF244321}">
                <p14:modId xmlns:p14="http://schemas.microsoft.com/office/powerpoint/2010/main" val="173814177"/>
              </p:ext>
            </p:extLst>
          </p:nvPr>
        </p:nvGraphicFramePr>
        <p:xfrm>
          <a:off x="3050296" y="2928671"/>
          <a:ext cx="8328903" cy="190500"/>
        </p:xfrm>
        <a:graphic>
          <a:graphicData uri="http://schemas.openxmlformats.org/drawingml/2006/table">
            <a:tbl>
              <a:tblPr firstRow="1" firstCol="1" bandRow="1"/>
              <a:tblGrid>
                <a:gridCol w="2583758">
                  <a:extLst>
                    <a:ext uri="{9D8B030D-6E8A-4147-A177-3AD203B41FA5}">
                      <a16:colId xmlns:a16="http://schemas.microsoft.com/office/drawing/2014/main" val="325368306"/>
                    </a:ext>
                  </a:extLst>
                </a:gridCol>
                <a:gridCol w="1880904">
                  <a:extLst>
                    <a:ext uri="{9D8B030D-6E8A-4147-A177-3AD203B41FA5}">
                      <a16:colId xmlns:a16="http://schemas.microsoft.com/office/drawing/2014/main" val="3940555080"/>
                    </a:ext>
                  </a:extLst>
                </a:gridCol>
                <a:gridCol w="2216935">
                  <a:extLst>
                    <a:ext uri="{9D8B030D-6E8A-4147-A177-3AD203B41FA5}">
                      <a16:colId xmlns:a16="http://schemas.microsoft.com/office/drawing/2014/main" val="390071544"/>
                    </a:ext>
                  </a:extLst>
                </a:gridCol>
                <a:gridCol w="1647306">
                  <a:extLst>
                    <a:ext uri="{9D8B030D-6E8A-4147-A177-3AD203B41FA5}">
                      <a16:colId xmlns:a16="http://schemas.microsoft.com/office/drawing/2014/main" val="2108749774"/>
                    </a:ext>
                  </a:extLst>
                </a:gridCol>
              </a:tblGrid>
              <a:tr h="152077">
                <a:tc>
                  <a:txBody>
                    <a:bodyPr/>
                    <a:lstStyle/>
                    <a:p>
                      <a:pPr algn="ctr">
                        <a:lnSpc>
                          <a:spcPct val="107000"/>
                        </a:lnSpc>
                        <a:spcAft>
                          <a:spcPts val="0"/>
                        </a:spcAft>
                      </a:pPr>
                      <a:r>
                        <a:rPr lang="es-CO" sz="11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Indicador</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100" b="1" dirty="0">
                          <a:effectLst/>
                          <a:latin typeface="Calibri" panose="020F0502020204030204" pitchFamily="34" charset="0"/>
                          <a:ea typeface="Calibri" panose="020F0502020204030204" pitchFamily="34" charset="0"/>
                          <a:cs typeface="Calibri" panose="020F0502020204030204" pitchFamily="34" charset="0"/>
                        </a:rPr>
                        <a:t>Meta 2023</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100" b="1" dirty="0">
                          <a:effectLst/>
                          <a:latin typeface="Calibri" panose="020F0502020204030204" pitchFamily="34" charset="0"/>
                          <a:ea typeface="Calibri" panose="020F0502020204030204" pitchFamily="34" charset="0"/>
                          <a:cs typeface="Calibri" panose="020F0502020204030204" pitchFamily="34" charset="0"/>
                        </a:rPr>
                        <a:t>Avance Cuantitativo</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100" b="1"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Promedio 107</a:t>
                      </a:r>
                      <a:r>
                        <a:rPr lang="es-CO" sz="1100" b="1" baseline="0"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 </a:t>
                      </a:r>
                      <a:r>
                        <a:rPr lang="es-CO" sz="1100" b="1" baseline="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extLst>
                  <a:ext uri="{0D108BD9-81ED-4DB2-BD59-A6C34878D82A}">
                    <a16:rowId xmlns:a16="http://schemas.microsoft.com/office/drawing/2014/main" val="14138221"/>
                  </a:ext>
                </a:extLst>
              </a:tr>
            </a:tbl>
          </a:graphicData>
        </a:graphic>
      </p:graphicFrame>
    </p:spTree>
    <p:extLst>
      <p:ext uri="{BB962C8B-B14F-4D97-AF65-F5344CB8AC3E}">
        <p14:creationId xmlns:p14="http://schemas.microsoft.com/office/powerpoint/2010/main" val="36822404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AED21C2-FAD4-BA87-0F21-7ED1ED212149}"/>
            </a:ext>
          </a:extLst>
        </p:cNvPr>
        <p:cNvGrpSpPr/>
        <p:nvPr/>
      </p:nvGrpSpPr>
      <p:grpSpPr>
        <a:xfrm>
          <a:off x="0" y="0"/>
          <a:ext cx="0" cy="0"/>
          <a:chOff x="0" y="0"/>
          <a:chExt cx="0" cy="0"/>
        </a:xfrm>
      </p:grpSpPr>
      <p:sp>
        <p:nvSpPr>
          <p:cNvPr id="2" name="Marcador de contenido 10">
            <a:extLst>
              <a:ext uri="{FF2B5EF4-FFF2-40B4-BE49-F238E27FC236}">
                <a16:creationId xmlns:a16="http://schemas.microsoft.com/office/drawing/2014/main" id="{998E1BEB-F934-4FD4-A95F-A332E0AACEFA}"/>
              </a:ext>
            </a:extLst>
          </p:cNvPr>
          <p:cNvSpPr txBox="1">
            <a:spLocks/>
          </p:cNvSpPr>
          <p:nvPr/>
        </p:nvSpPr>
        <p:spPr>
          <a:xfrm>
            <a:off x="3476317" y="401903"/>
            <a:ext cx="11701246" cy="11617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200"/>
              </a:spcBef>
              <a:spcAft>
                <a:spcPts val="200"/>
              </a:spcAft>
              <a:buClrTx/>
              <a:buSzTx/>
              <a:buFont typeface="Arial" panose="020B0604020202020204" pitchFamily="34" charset="0"/>
              <a:buNone/>
              <a:tabLst/>
              <a:defRPr/>
            </a:pPr>
            <a:r>
              <a:rPr kumimoji="0" lang="es-CO" sz="1200" b="1" i="0" u="none" strike="noStrike" kern="1200" cap="none" spc="0" normalizeH="0" baseline="0" noProof="0" dirty="0">
                <a:ln>
                  <a:noFill/>
                </a:ln>
                <a:solidFill>
                  <a:prstClr val="black"/>
                </a:solidFill>
                <a:effectLst/>
                <a:uLnTx/>
                <a:uFillTx/>
                <a:latin typeface="Calibri" panose="020F0502020204030204"/>
                <a:ea typeface="+mn-ea"/>
                <a:cs typeface="+mn-cs"/>
              </a:rPr>
              <a:t>SEGUIMIENTO AL PLAN DE ACCIÓN </a:t>
            </a:r>
          </a:p>
          <a:p>
            <a:pPr marL="0" marR="0" lvl="0" indent="0" algn="ctr" defTabSz="914400" rtl="0" eaLnBrk="1" fontAlgn="auto" latinLnBrk="0" hangingPunct="1">
              <a:lnSpc>
                <a:spcPct val="100000"/>
              </a:lnSpc>
              <a:spcBef>
                <a:spcPts val="200"/>
              </a:spcBef>
              <a:spcAft>
                <a:spcPts val="200"/>
              </a:spcAft>
              <a:buClrTx/>
              <a:buSzTx/>
              <a:buFont typeface="Arial" panose="020B0604020202020204" pitchFamily="34" charset="0"/>
              <a:buNone/>
              <a:tabLst/>
              <a:defRPr/>
            </a:pPr>
            <a:r>
              <a:rPr kumimoji="0" lang="es-CO" sz="1200" b="1" i="0" u="none" strike="noStrike" kern="1200" cap="none" spc="0" normalizeH="0" baseline="0" noProof="0" dirty="0">
                <a:ln>
                  <a:noFill/>
                </a:ln>
                <a:solidFill>
                  <a:prstClr val="black"/>
                </a:solidFill>
                <a:effectLst/>
                <a:uLnTx/>
                <a:uFillTx/>
                <a:latin typeface="Calibri" panose="020F0502020204030204"/>
                <a:ea typeface="+mn-ea"/>
                <a:cs typeface="+mn-cs"/>
              </a:rPr>
              <a:t>INSTITUCIONAL IV TRIMESTRE</a:t>
            </a:r>
          </a:p>
        </p:txBody>
      </p:sp>
      <p:sp>
        <p:nvSpPr>
          <p:cNvPr id="3" name="Título 1">
            <a:extLst>
              <a:ext uri="{FF2B5EF4-FFF2-40B4-BE49-F238E27FC236}">
                <a16:creationId xmlns:a16="http://schemas.microsoft.com/office/drawing/2014/main" id="{4D83840E-B58A-A76B-16A4-9EDED550B94B}"/>
              </a:ext>
            </a:extLst>
          </p:cNvPr>
          <p:cNvSpPr txBox="1">
            <a:spLocks/>
          </p:cNvSpPr>
          <p:nvPr/>
        </p:nvSpPr>
        <p:spPr>
          <a:xfrm>
            <a:off x="2382202" y="531461"/>
            <a:ext cx="6201143" cy="8994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MX" sz="2400"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Dirección de Inspección, Vigilancia y Control</a:t>
            </a:r>
            <a:endParaRPr lang="es-CO" sz="2400" b="1" dirty="0"/>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s-CO" sz="2400" b="1"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
        <p:nvSpPr>
          <p:cNvPr id="4" name="Marcador de contenido 10">
            <a:extLst>
              <a:ext uri="{FF2B5EF4-FFF2-40B4-BE49-F238E27FC236}">
                <a16:creationId xmlns:a16="http://schemas.microsoft.com/office/drawing/2014/main" id="{8E82BCDD-E2C4-3974-A44D-42E8C5E0475D}"/>
              </a:ext>
            </a:extLst>
          </p:cNvPr>
          <p:cNvSpPr>
            <a:spLocks noGrp="1"/>
          </p:cNvSpPr>
          <p:nvPr>
            <p:ph idx="1"/>
          </p:nvPr>
        </p:nvSpPr>
        <p:spPr>
          <a:xfrm>
            <a:off x="700619" y="1243866"/>
            <a:ext cx="10790759" cy="5082673"/>
          </a:xfrm>
        </p:spPr>
        <p:txBody>
          <a:bodyPr vert="horz" lIns="91440" tIns="45720" rIns="91440" bIns="45720" rtlCol="0" anchor="t">
            <a:normAutofit/>
          </a:bodyPr>
          <a:lstStyle/>
          <a:p>
            <a:pPr algn="just">
              <a:lnSpc>
                <a:spcPct val="107000"/>
              </a:lnSpc>
              <a:spcAft>
                <a:spcPts val="800"/>
              </a:spcAft>
            </a:pPr>
            <a:r>
              <a:rPr lang="es-419" sz="1200" b="0" i="0" dirty="0">
                <a:solidFill>
                  <a:srgbClr val="333333"/>
                </a:solidFill>
                <a:effectLst/>
                <a:latin typeface="Calibri" panose="020F0502020204030204" pitchFamily="34" charset="0"/>
                <a:cs typeface="Calibri" panose="020F0502020204030204" pitchFamily="34" charset="0"/>
              </a:rPr>
              <a:t>A corte del 31 de </a:t>
            </a:r>
            <a:r>
              <a:rPr lang="es-419" sz="1200" dirty="0">
                <a:solidFill>
                  <a:srgbClr val="333333"/>
                </a:solidFill>
                <a:latin typeface="Calibri" panose="020F0502020204030204" pitchFamily="34" charset="0"/>
                <a:cs typeface="Calibri" panose="020F0502020204030204" pitchFamily="34" charset="0"/>
              </a:rPr>
              <a:t>Diciembre</a:t>
            </a:r>
            <a:r>
              <a:rPr lang="es-419" sz="1200" b="0" i="0" dirty="0">
                <a:solidFill>
                  <a:srgbClr val="333333"/>
                </a:solidFill>
                <a:effectLst/>
                <a:latin typeface="Calibri" panose="020F0502020204030204" pitchFamily="34" charset="0"/>
                <a:cs typeface="Calibri" panose="020F0502020204030204" pitchFamily="34" charset="0"/>
              </a:rPr>
              <a:t>, el panorama de los organismos deportivos respecto del reconocimientos deportivos se evidencio así: Total de organismos deportivos:1184 Total de reconocimiento deportivo vigente: </a:t>
            </a:r>
            <a:r>
              <a:rPr lang="es-419" sz="1200" dirty="0">
                <a:solidFill>
                  <a:srgbClr val="333333"/>
                </a:solidFill>
                <a:latin typeface="Calibri" panose="020F0502020204030204" pitchFamily="34" charset="0"/>
                <a:cs typeface="Calibri" panose="020F0502020204030204" pitchFamily="34" charset="0"/>
              </a:rPr>
              <a:t>914</a:t>
            </a:r>
          </a:p>
          <a:p>
            <a:pPr algn="just">
              <a:lnSpc>
                <a:spcPct val="107000"/>
              </a:lnSpc>
              <a:spcAft>
                <a:spcPts val="800"/>
              </a:spcAft>
            </a:pPr>
            <a:r>
              <a:rPr lang="es-CO" sz="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 corte de diciembre de 2023, se cuento con 75 Federaciones Deportivas Nacionales, de las cuales sesenta (70) cuentan con el Reconocimiento Deportivo Vigente, mientras que las restantes cinco (5) lo tienen vencido.</a:t>
            </a:r>
          </a:p>
          <a:p>
            <a:pPr algn="just">
              <a:lnSpc>
                <a:spcPct val="107000"/>
              </a:lnSpc>
              <a:spcAft>
                <a:spcPts val="800"/>
              </a:spcAft>
            </a:pPr>
            <a:r>
              <a:rPr lang="es-CO" sz="1200" dirty="0">
                <a:solidFill>
                  <a:srgbClr val="000000"/>
                </a:solidFill>
                <a:effectLst/>
                <a:latin typeface="+mj-lt"/>
                <a:ea typeface="Calibri" panose="020F0502020204030204" pitchFamily="34" charset="0"/>
                <a:cs typeface="Times New Roman" panose="02020603050405020304" pitchFamily="18" charset="0"/>
              </a:rPr>
              <a:t>De la proyección de hacer presencia en los 33 departamentos (incluyendo Bogotá D.C) se completó un 97% (32 de estos). Cabe resaltar que solo faltó el departamento de Vaupés, al cual se les envió comunicaciones y no tuvieron la disposición para efectuar la actividad en territorio.</a:t>
            </a:r>
          </a:p>
          <a:p>
            <a:pPr algn="just">
              <a:lnSpc>
                <a:spcPct val="107000"/>
              </a:lnSpc>
              <a:spcAft>
                <a:spcPts val="800"/>
              </a:spcAft>
            </a:pPr>
            <a:r>
              <a:rPr lang="es-CO" sz="1200" dirty="0">
                <a:solidFill>
                  <a:srgbClr val="000000"/>
                </a:solidFill>
                <a:effectLst/>
                <a:latin typeface="+mj-lt"/>
                <a:ea typeface="Calibri" panose="020F0502020204030204" pitchFamily="34" charset="0"/>
                <a:cs typeface="Times New Roman" panose="02020603050405020304" pitchFamily="18" charset="0"/>
              </a:rPr>
              <a:t>En lo transcurrido del año se fortaleció el acompañamiento a las ligas y federaciones deportivas, obteniendo el resultado de 520 reuniones.</a:t>
            </a:r>
          </a:p>
          <a:p>
            <a:pPr algn="just">
              <a:lnSpc>
                <a:spcPct val="107000"/>
              </a:lnSpc>
              <a:spcAft>
                <a:spcPts val="800"/>
              </a:spcAft>
            </a:pPr>
            <a:r>
              <a:rPr lang="es-CO" sz="1200" dirty="0">
                <a:solidFill>
                  <a:srgbClr val="000000"/>
                </a:solidFill>
                <a:effectLst/>
                <a:latin typeface="+mj-lt"/>
                <a:ea typeface="Calibri" panose="020F0502020204030204" pitchFamily="34" charset="0"/>
                <a:cs typeface="Times New Roman" panose="02020603050405020304" pitchFamily="18" charset="0"/>
              </a:rPr>
              <a:t>Estado de Ligas Deportivas Departamentales:</a:t>
            </a:r>
            <a:endParaRPr lang="es-419" sz="1200" dirty="0">
              <a:effectLst/>
              <a:latin typeface="+mj-lt"/>
              <a:ea typeface="Calibri" panose="020F0502020204030204" pitchFamily="34" charset="0"/>
              <a:cs typeface="Times New Roman" panose="02020603050405020304" pitchFamily="18" charset="0"/>
            </a:endParaRPr>
          </a:p>
          <a:p>
            <a:pPr algn="just">
              <a:lnSpc>
                <a:spcPct val="107000"/>
              </a:lnSpc>
              <a:spcAft>
                <a:spcPts val="800"/>
              </a:spcAft>
            </a:pPr>
            <a:endParaRPr lang="es-419" sz="1400" dirty="0">
              <a:effectLst/>
              <a:latin typeface="+mj-lt"/>
              <a:ea typeface="Calibri" panose="020F0502020204030204" pitchFamily="34" charset="0"/>
              <a:cs typeface="Times New Roman" panose="02020603050405020304" pitchFamily="18" charset="0"/>
            </a:endParaRPr>
          </a:p>
          <a:p>
            <a:pPr algn="just">
              <a:lnSpc>
                <a:spcPct val="107000"/>
              </a:lnSpc>
              <a:spcAft>
                <a:spcPts val="800"/>
              </a:spcAft>
            </a:pPr>
            <a:endParaRPr lang="es-419" sz="1200" dirty="0">
              <a:effectLst/>
              <a:latin typeface="+mj-lt"/>
              <a:ea typeface="Calibri" panose="020F0502020204030204" pitchFamily="34" charset="0"/>
              <a:cs typeface="Times New Roman" panose="02020603050405020304" pitchFamily="18" charset="0"/>
            </a:endParaRPr>
          </a:p>
          <a:p>
            <a:pPr algn="just">
              <a:lnSpc>
                <a:spcPct val="107000"/>
              </a:lnSpc>
              <a:spcAft>
                <a:spcPts val="800"/>
              </a:spcAft>
            </a:pPr>
            <a:endParaRPr lang="es-CO" sz="1200" dirty="0">
              <a:effectLst/>
              <a:latin typeface="+mj-lt"/>
              <a:ea typeface="Calibri" panose="020F0502020204030204" pitchFamily="34" charset="0"/>
              <a:cs typeface="Times New Roman" panose="02020603050405020304" pitchFamily="18" charset="0"/>
            </a:endParaRPr>
          </a:p>
          <a:p>
            <a:pPr algn="just">
              <a:lnSpc>
                <a:spcPct val="107000"/>
              </a:lnSpc>
              <a:spcAft>
                <a:spcPts val="800"/>
              </a:spcAft>
            </a:pPr>
            <a:r>
              <a:rPr lang="es-CO" sz="1200" dirty="0">
                <a:effectLst/>
                <a:latin typeface="+mj-lt"/>
                <a:ea typeface="Calibri" panose="020F0502020204030204" pitchFamily="34" charset="0"/>
                <a:cs typeface="Times New Roman" panose="02020603050405020304" pitchFamily="18" charset="0"/>
              </a:rPr>
              <a:t>La apropiación vigente para el año 2023</a:t>
            </a:r>
          </a:p>
          <a:p>
            <a:pPr marL="0" indent="0" algn="just">
              <a:lnSpc>
                <a:spcPct val="107000"/>
              </a:lnSpc>
              <a:spcAft>
                <a:spcPts val="800"/>
              </a:spcAft>
              <a:buNone/>
            </a:pPr>
            <a:r>
              <a:rPr lang="es-CO" sz="1200" dirty="0">
                <a:effectLst/>
                <a:latin typeface="+mj-lt"/>
                <a:ea typeface="Calibri" panose="020F0502020204030204" pitchFamily="34" charset="0"/>
                <a:cs typeface="Times New Roman" panose="02020603050405020304" pitchFamily="18" charset="0"/>
              </a:rPr>
              <a:t> de la Dirección de Inspección, Vigilancia y Control fue de:  $6.000.000.000. </a:t>
            </a:r>
          </a:p>
          <a:p>
            <a:pPr algn="just">
              <a:lnSpc>
                <a:spcPct val="107000"/>
              </a:lnSpc>
              <a:spcAft>
                <a:spcPts val="800"/>
              </a:spcAft>
            </a:pPr>
            <a:endParaRPr lang="es-419" sz="1200" dirty="0">
              <a:effectLst/>
              <a:latin typeface="+mj-lt"/>
              <a:ea typeface="Calibri" panose="020F0502020204030204" pitchFamily="34" charset="0"/>
              <a:cs typeface="Times New Roman" panose="02020603050405020304" pitchFamily="18" charset="0"/>
            </a:endParaRPr>
          </a:p>
          <a:p>
            <a:pPr algn="just">
              <a:lnSpc>
                <a:spcPct val="107000"/>
              </a:lnSpc>
              <a:spcAft>
                <a:spcPts val="800"/>
              </a:spcAft>
            </a:pPr>
            <a:endParaRPr lang="es-419" sz="1200" dirty="0">
              <a:effectLst/>
              <a:latin typeface="+mj-lt"/>
              <a:ea typeface="Calibri" panose="020F0502020204030204" pitchFamily="34" charset="0"/>
              <a:cs typeface="Times New Roman" panose="02020603050405020304" pitchFamily="18" charset="0"/>
            </a:endParaRPr>
          </a:p>
          <a:p>
            <a:pPr algn="just">
              <a:lnSpc>
                <a:spcPct val="107000"/>
              </a:lnSpc>
              <a:spcAft>
                <a:spcPts val="800"/>
              </a:spcAft>
            </a:pPr>
            <a:endParaRPr lang="es-CO"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algn="just">
              <a:lnSpc>
                <a:spcPct val="107000"/>
              </a:lnSpc>
              <a:spcAft>
                <a:spcPts val="800"/>
              </a:spcAft>
            </a:pPr>
            <a:endParaRPr lang="es-MX" sz="1400" dirty="0">
              <a:latin typeface="Calibri" panose="020F0502020204030204" pitchFamily="34" charset="0"/>
              <a:cs typeface="Calibri" panose="020F0502020204030204" pitchFamily="34" charset="0"/>
            </a:endParaRPr>
          </a:p>
        </p:txBody>
      </p:sp>
      <p:graphicFrame>
        <p:nvGraphicFramePr>
          <p:cNvPr id="5" name="Tabla 4">
            <a:extLst>
              <a:ext uri="{FF2B5EF4-FFF2-40B4-BE49-F238E27FC236}">
                <a16:creationId xmlns:a16="http://schemas.microsoft.com/office/drawing/2014/main" id="{36810811-7E30-0767-8DE1-10A56EB7A95D}"/>
              </a:ext>
            </a:extLst>
          </p:cNvPr>
          <p:cNvGraphicFramePr>
            <a:graphicFrameLocks noGrp="1"/>
          </p:cNvGraphicFramePr>
          <p:nvPr>
            <p:extLst>
              <p:ext uri="{D42A27DB-BD31-4B8C-83A1-F6EECF244321}">
                <p14:modId xmlns:p14="http://schemas.microsoft.com/office/powerpoint/2010/main" val="966833735"/>
              </p:ext>
            </p:extLst>
          </p:nvPr>
        </p:nvGraphicFramePr>
        <p:xfrm>
          <a:off x="1014465" y="3950543"/>
          <a:ext cx="1981200" cy="911420"/>
        </p:xfrm>
        <a:graphic>
          <a:graphicData uri="http://schemas.openxmlformats.org/drawingml/2006/table">
            <a:tbl>
              <a:tblPr firstRow="1" firstCol="1" bandRow="1">
                <a:tableStyleId>{5C22544A-7EE6-4342-B048-85BDC9FD1C3A}</a:tableStyleId>
              </a:tblPr>
              <a:tblGrid>
                <a:gridCol w="762000">
                  <a:extLst>
                    <a:ext uri="{9D8B030D-6E8A-4147-A177-3AD203B41FA5}">
                      <a16:colId xmlns:a16="http://schemas.microsoft.com/office/drawing/2014/main" val="4294494273"/>
                    </a:ext>
                  </a:extLst>
                </a:gridCol>
                <a:gridCol w="1219200">
                  <a:extLst>
                    <a:ext uri="{9D8B030D-6E8A-4147-A177-3AD203B41FA5}">
                      <a16:colId xmlns:a16="http://schemas.microsoft.com/office/drawing/2014/main" val="1273511109"/>
                    </a:ext>
                  </a:extLst>
                </a:gridCol>
              </a:tblGrid>
              <a:tr h="227855">
                <a:tc>
                  <a:txBody>
                    <a:bodyPr/>
                    <a:lstStyle/>
                    <a:p>
                      <a:pPr algn="just">
                        <a:lnSpc>
                          <a:spcPct val="115000"/>
                        </a:lnSpc>
                        <a:spcAft>
                          <a:spcPts val="1000"/>
                        </a:spcAft>
                      </a:pPr>
                      <a:r>
                        <a:rPr lang="es-419" sz="1100">
                          <a:effectLst/>
                        </a:rPr>
                        <a:t>ESTADO</a:t>
                      </a:r>
                      <a:endParaRPr lang="es-419"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1000"/>
                        </a:spcAft>
                      </a:pPr>
                      <a:r>
                        <a:rPr lang="es-419" sz="1100" dirty="0">
                          <a:effectLst/>
                        </a:rPr>
                        <a:t>No de LIGAS</a:t>
                      </a:r>
                      <a:endParaRPr lang="es-419"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25782193"/>
                  </a:ext>
                </a:extLst>
              </a:tr>
              <a:tr h="227855">
                <a:tc>
                  <a:txBody>
                    <a:bodyPr/>
                    <a:lstStyle/>
                    <a:p>
                      <a:pPr algn="just">
                        <a:lnSpc>
                          <a:spcPct val="115000"/>
                        </a:lnSpc>
                        <a:spcAft>
                          <a:spcPts val="1000"/>
                        </a:spcAft>
                      </a:pPr>
                      <a:r>
                        <a:rPr lang="es-419" sz="1100">
                          <a:effectLst/>
                        </a:rPr>
                        <a:t>VIGENTES</a:t>
                      </a:r>
                      <a:endParaRPr lang="es-419"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1000"/>
                        </a:spcAft>
                      </a:pPr>
                      <a:r>
                        <a:rPr lang="es-419" sz="1100" dirty="0">
                          <a:effectLst/>
                        </a:rPr>
                        <a:t>804 (76%)</a:t>
                      </a:r>
                      <a:endParaRPr lang="es-419"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12675221"/>
                  </a:ext>
                </a:extLst>
              </a:tr>
              <a:tr h="227855">
                <a:tc>
                  <a:txBody>
                    <a:bodyPr/>
                    <a:lstStyle/>
                    <a:p>
                      <a:pPr algn="just">
                        <a:lnSpc>
                          <a:spcPct val="115000"/>
                        </a:lnSpc>
                        <a:spcAft>
                          <a:spcPts val="1000"/>
                        </a:spcAft>
                      </a:pPr>
                      <a:r>
                        <a:rPr lang="es-419" sz="1100">
                          <a:effectLst/>
                        </a:rPr>
                        <a:t>VENCIDAS</a:t>
                      </a:r>
                      <a:endParaRPr lang="es-419"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1000"/>
                        </a:spcAft>
                      </a:pPr>
                      <a:r>
                        <a:rPr lang="es-419" sz="1100">
                          <a:effectLst/>
                        </a:rPr>
                        <a:t>254 (24%)</a:t>
                      </a:r>
                      <a:endParaRPr lang="es-419"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96595281"/>
                  </a:ext>
                </a:extLst>
              </a:tr>
              <a:tr h="227855">
                <a:tc>
                  <a:txBody>
                    <a:bodyPr/>
                    <a:lstStyle/>
                    <a:p>
                      <a:pPr algn="just">
                        <a:lnSpc>
                          <a:spcPct val="115000"/>
                        </a:lnSpc>
                        <a:spcAft>
                          <a:spcPts val="1000"/>
                        </a:spcAft>
                      </a:pPr>
                      <a:r>
                        <a:rPr lang="es-419" sz="1100">
                          <a:effectLst/>
                        </a:rPr>
                        <a:t>TOTAL</a:t>
                      </a:r>
                      <a:endParaRPr lang="es-419"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1000"/>
                        </a:spcAft>
                      </a:pPr>
                      <a:r>
                        <a:rPr lang="es-419" sz="1100" dirty="0">
                          <a:effectLst/>
                        </a:rPr>
                        <a:t>1058 (100%)</a:t>
                      </a:r>
                      <a:endParaRPr lang="es-419"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64801107"/>
                  </a:ext>
                </a:extLst>
              </a:tr>
            </a:tbl>
          </a:graphicData>
        </a:graphic>
      </p:graphicFrame>
      <p:graphicFrame>
        <p:nvGraphicFramePr>
          <p:cNvPr id="8" name="Tabla 7">
            <a:extLst>
              <a:ext uri="{FF2B5EF4-FFF2-40B4-BE49-F238E27FC236}">
                <a16:creationId xmlns:a16="http://schemas.microsoft.com/office/drawing/2014/main" id="{06C38872-9729-2F66-BA62-D18D87CD59B6}"/>
              </a:ext>
            </a:extLst>
          </p:cNvPr>
          <p:cNvGraphicFramePr>
            <a:graphicFrameLocks noGrp="1"/>
          </p:cNvGraphicFramePr>
          <p:nvPr>
            <p:extLst>
              <p:ext uri="{D42A27DB-BD31-4B8C-83A1-F6EECF244321}">
                <p14:modId xmlns:p14="http://schemas.microsoft.com/office/powerpoint/2010/main" val="598261913"/>
              </p:ext>
            </p:extLst>
          </p:nvPr>
        </p:nvGraphicFramePr>
        <p:xfrm>
          <a:off x="3309511" y="3936734"/>
          <a:ext cx="2033323" cy="939038"/>
        </p:xfrm>
        <a:graphic>
          <a:graphicData uri="http://schemas.openxmlformats.org/drawingml/2006/table">
            <a:tbl>
              <a:tblPr firstRow="1" firstCol="1" bandRow="1">
                <a:tableStyleId>{5C22544A-7EE6-4342-B048-85BDC9FD1C3A}</a:tableStyleId>
              </a:tblPr>
              <a:tblGrid>
                <a:gridCol w="914187">
                  <a:extLst>
                    <a:ext uri="{9D8B030D-6E8A-4147-A177-3AD203B41FA5}">
                      <a16:colId xmlns:a16="http://schemas.microsoft.com/office/drawing/2014/main" val="2227069787"/>
                    </a:ext>
                  </a:extLst>
                </a:gridCol>
                <a:gridCol w="1119136">
                  <a:extLst>
                    <a:ext uri="{9D8B030D-6E8A-4147-A177-3AD203B41FA5}">
                      <a16:colId xmlns:a16="http://schemas.microsoft.com/office/drawing/2014/main" val="311053763"/>
                    </a:ext>
                  </a:extLst>
                </a:gridCol>
              </a:tblGrid>
              <a:tr h="190500">
                <a:tc>
                  <a:txBody>
                    <a:bodyPr/>
                    <a:lstStyle/>
                    <a:p>
                      <a:pPr algn="just">
                        <a:lnSpc>
                          <a:spcPct val="115000"/>
                        </a:lnSpc>
                        <a:spcAft>
                          <a:spcPts val="1000"/>
                        </a:spcAft>
                      </a:pPr>
                      <a:r>
                        <a:rPr lang="es-419" sz="1100" dirty="0">
                          <a:effectLst/>
                        </a:rPr>
                        <a:t>FECHA</a:t>
                      </a:r>
                      <a:endParaRPr lang="es-419"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es-419" sz="1100" dirty="0">
                          <a:effectLst/>
                        </a:rPr>
                        <a:t>LIGAS CON VIGENCIA</a:t>
                      </a:r>
                      <a:endParaRPr lang="es-419"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572626219"/>
                  </a:ext>
                </a:extLst>
              </a:tr>
              <a:tr h="190500">
                <a:tc>
                  <a:txBody>
                    <a:bodyPr/>
                    <a:lstStyle/>
                    <a:p>
                      <a:pPr algn="just">
                        <a:lnSpc>
                          <a:spcPct val="115000"/>
                        </a:lnSpc>
                        <a:spcAft>
                          <a:spcPts val="1000"/>
                        </a:spcAft>
                      </a:pPr>
                      <a:r>
                        <a:rPr lang="es-419" sz="1100" dirty="0">
                          <a:effectLst/>
                        </a:rPr>
                        <a:t>Enero 2023</a:t>
                      </a:r>
                      <a:endParaRPr lang="es-419"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15000"/>
                        </a:lnSpc>
                        <a:spcAft>
                          <a:spcPts val="1000"/>
                        </a:spcAft>
                      </a:pPr>
                      <a:r>
                        <a:rPr lang="es-419" sz="1100" dirty="0">
                          <a:effectLst/>
                        </a:rPr>
                        <a:t>722</a:t>
                      </a:r>
                      <a:endParaRPr lang="es-419"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567016"/>
                  </a:ext>
                </a:extLst>
              </a:tr>
              <a:tr h="190500">
                <a:tc>
                  <a:txBody>
                    <a:bodyPr/>
                    <a:lstStyle/>
                    <a:p>
                      <a:pPr algn="just">
                        <a:lnSpc>
                          <a:spcPct val="115000"/>
                        </a:lnSpc>
                        <a:spcAft>
                          <a:spcPts val="1000"/>
                        </a:spcAft>
                      </a:pPr>
                      <a:r>
                        <a:rPr lang="es-419" sz="1100" dirty="0">
                          <a:effectLst/>
                        </a:rPr>
                        <a:t>Diciembre 2023</a:t>
                      </a:r>
                      <a:endParaRPr lang="es-419"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15000"/>
                        </a:lnSpc>
                        <a:spcAft>
                          <a:spcPts val="1000"/>
                        </a:spcAft>
                      </a:pPr>
                      <a:r>
                        <a:rPr lang="es-419" sz="1100" dirty="0">
                          <a:effectLst/>
                        </a:rPr>
                        <a:t>804</a:t>
                      </a:r>
                      <a:endParaRPr lang="es-419"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917064230"/>
                  </a:ext>
                </a:extLst>
              </a:tr>
            </a:tbl>
          </a:graphicData>
        </a:graphic>
      </p:graphicFrame>
      <p:graphicFrame>
        <p:nvGraphicFramePr>
          <p:cNvPr id="9" name="Tabla 8">
            <a:extLst>
              <a:ext uri="{FF2B5EF4-FFF2-40B4-BE49-F238E27FC236}">
                <a16:creationId xmlns:a16="http://schemas.microsoft.com/office/drawing/2014/main" id="{0B0ED18C-EDBA-840F-100C-C1B71EF038A3}"/>
              </a:ext>
            </a:extLst>
          </p:cNvPr>
          <p:cNvGraphicFramePr>
            <a:graphicFrameLocks noGrp="1"/>
          </p:cNvGraphicFramePr>
          <p:nvPr>
            <p:extLst>
              <p:ext uri="{D42A27DB-BD31-4B8C-83A1-F6EECF244321}">
                <p14:modId xmlns:p14="http://schemas.microsoft.com/office/powerpoint/2010/main" val="2268149263"/>
              </p:ext>
            </p:extLst>
          </p:nvPr>
        </p:nvGraphicFramePr>
        <p:xfrm>
          <a:off x="6781872" y="4096068"/>
          <a:ext cx="4477800" cy="2360029"/>
        </p:xfrm>
        <a:graphic>
          <a:graphicData uri="http://schemas.openxmlformats.org/drawingml/2006/table">
            <a:tbl>
              <a:tblPr>
                <a:tableStyleId>{5C22544A-7EE6-4342-B048-85BDC9FD1C3A}</a:tableStyleId>
              </a:tblPr>
              <a:tblGrid>
                <a:gridCol w="2702892">
                  <a:extLst>
                    <a:ext uri="{9D8B030D-6E8A-4147-A177-3AD203B41FA5}">
                      <a16:colId xmlns:a16="http://schemas.microsoft.com/office/drawing/2014/main" val="2991395588"/>
                    </a:ext>
                  </a:extLst>
                </a:gridCol>
                <a:gridCol w="1774908">
                  <a:extLst>
                    <a:ext uri="{9D8B030D-6E8A-4147-A177-3AD203B41FA5}">
                      <a16:colId xmlns:a16="http://schemas.microsoft.com/office/drawing/2014/main" val="3002400853"/>
                    </a:ext>
                  </a:extLst>
                </a:gridCol>
              </a:tblGrid>
              <a:tr h="131558">
                <a:tc>
                  <a:txBody>
                    <a:bodyPr/>
                    <a:lstStyle/>
                    <a:p>
                      <a:pPr marL="228600" algn="ctr">
                        <a:lnSpc>
                          <a:spcPct val="115000"/>
                        </a:lnSpc>
                        <a:spcAft>
                          <a:spcPts val="1000"/>
                        </a:spcAft>
                      </a:pPr>
                      <a:r>
                        <a:rPr lang="es-MX" sz="800" b="1" dirty="0">
                          <a:effectLst/>
                        </a:rPr>
                        <a:t>RUBRO Y ACTIVIDADES</a:t>
                      </a:r>
                      <a:endParaRPr lang="es-419" sz="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054" marR="6054" marT="6054" marB="0" anchor="ctr"/>
                </a:tc>
                <a:tc>
                  <a:txBody>
                    <a:bodyPr/>
                    <a:lstStyle/>
                    <a:p>
                      <a:pPr marL="228600" algn="ctr">
                        <a:lnSpc>
                          <a:spcPct val="115000"/>
                        </a:lnSpc>
                        <a:spcAft>
                          <a:spcPts val="1000"/>
                        </a:spcAft>
                      </a:pPr>
                      <a:r>
                        <a:rPr lang="es-CO" sz="800" b="1" dirty="0">
                          <a:effectLst/>
                        </a:rPr>
                        <a:t>APROBACIÓN VIGENCIA</a:t>
                      </a:r>
                      <a:endParaRPr lang="es-419" sz="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054" marR="6054" marT="6054" marB="0" anchor="ctr"/>
                </a:tc>
                <a:extLst>
                  <a:ext uri="{0D108BD9-81ED-4DB2-BD59-A6C34878D82A}">
                    <a16:rowId xmlns:a16="http://schemas.microsoft.com/office/drawing/2014/main" val="1954642469"/>
                  </a:ext>
                </a:extLst>
              </a:tr>
              <a:tr h="131558">
                <a:tc>
                  <a:txBody>
                    <a:bodyPr/>
                    <a:lstStyle/>
                    <a:p>
                      <a:pPr marL="228600">
                        <a:lnSpc>
                          <a:spcPct val="115000"/>
                        </a:lnSpc>
                        <a:spcAft>
                          <a:spcPts val="1000"/>
                        </a:spcAft>
                      </a:pPr>
                      <a:r>
                        <a:rPr lang="es-MX" sz="800" dirty="0">
                          <a:effectLst/>
                        </a:rPr>
                        <a:t>C-4302-1604-23-0-4302009-02</a:t>
                      </a:r>
                      <a:endParaRPr lang="es-419" sz="800" dirty="0">
                        <a:effectLst/>
                        <a:latin typeface="Calibri" panose="020F0502020204030204" pitchFamily="34" charset="0"/>
                        <a:ea typeface="Calibri" panose="020F0502020204030204" pitchFamily="34" charset="0"/>
                        <a:cs typeface="Times New Roman" panose="02020603050405020304" pitchFamily="18" charset="0"/>
                      </a:endParaRPr>
                    </a:p>
                  </a:txBody>
                  <a:tcPr marL="6054" marR="6054" marT="6054" marB="0" anchor="ctr"/>
                </a:tc>
                <a:tc>
                  <a:txBody>
                    <a:bodyPr/>
                    <a:lstStyle/>
                    <a:p>
                      <a:pPr marL="228600" algn="ctr">
                        <a:lnSpc>
                          <a:spcPct val="115000"/>
                        </a:lnSpc>
                        <a:spcAft>
                          <a:spcPts val="1000"/>
                        </a:spcAft>
                      </a:pPr>
                      <a:r>
                        <a:rPr lang="es-CO" sz="800" dirty="0">
                          <a:effectLst/>
                        </a:rPr>
                        <a:t>$800.000.000</a:t>
                      </a:r>
                      <a:endParaRPr lang="es-419" sz="800" dirty="0">
                        <a:effectLst/>
                        <a:latin typeface="Calibri" panose="020F0502020204030204" pitchFamily="34" charset="0"/>
                        <a:ea typeface="Calibri" panose="020F0502020204030204" pitchFamily="34" charset="0"/>
                        <a:cs typeface="Times New Roman" panose="02020603050405020304" pitchFamily="18" charset="0"/>
                      </a:endParaRPr>
                    </a:p>
                  </a:txBody>
                  <a:tcPr marL="6054" marR="6054" marT="6054" marB="0" anchor="ctr"/>
                </a:tc>
                <a:extLst>
                  <a:ext uri="{0D108BD9-81ED-4DB2-BD59-A6C34878D82A}">
                    <a16:rowId xmlns:a16="http://schemas.microsoft.com/office/drawing/2014/main" val="3812744305"/>
                  </a:ext>
                </a:extLst>
              </a:tr>
              <a:tr h="266372">
                <a:tc>
                  <a:txBody>
                    <a:bodyPr/>
                    <a:lstStyle/>
                    <a:p>
                      <a:pPr marL="228600">
                        <a:lnSpc>
                          <a:spcPct val="115000"/>
                        </a:lnSpc>
                        <a:spcAft>
                          <a:spcPts val="1000"/>
                        </a:spcAft>
                      </a:pPr>
                      <a:r>
                        <a:rPr lang="es-MX" sz="800" dirty="0">
                          <a:effectLst/>
                        </a:rPr>
                        <a:t>Apoyar el proceso para la gestión de inspección, vigilancia y control al sistema</a:t>
                      </a:r>
                      <a:endParaRPr lang="es-419" sz="800" dirty="0">
                        <a:effectLst/>
                        <a:latin typeface="Calibri" panose="020F0502020204030204" pitchFamily="34" charset="0"/>
                        <a:ea typeface="Calibri" panose="020F0502020204030204" pitchFamily="34" charset="0"/>
                        <a:cs typeface="Times New Roman" panose="02020603050405020304" pitchFamily="18" charset="0"/>
                      </a:endParaRPr>
                    </a:p>
                  </a:txBody>
                  <a:tcPr marL="6054" marR="6054" marT="6054" marB="0" anchor="ctr"/>
                </a:tc>
                <a:tc>
                  <a:txBody>
                    <a:bodyPr/>
                    <a:lstStyle/>
                    <a:p>
                      <a:pPr marL="228600" algn="ctr">
                        <a:lnSpc>
                          <a:spcPct val="115000"/>
                        </a:lnSpc>
                        <a:spcAft>
                          <a:spcPts val="1000"/>
                        </a:spcAft>
                      </a:pPr>
                      <a:r>
                        <a:rPr lang="es-CO" sz="800" dirty="0">
                          <a:effectLst/>
                        </a:rPr>
                        <a:t>$550.000.000</a:t>
                      </a:r>
                      <a:endParaRPr lang="es-419" sz="800" dirty="0">
                        <a:effectLst/>
                        <a:latin typeface="Calibri" panose="020F0502020204030204" pitchFamily="34" charset="0"/>
                        <a:ea typeface="Calibri" panose="020F0502020204030204" pitchFamily="34" charset="0"/>
                        <a:cs typeface="Times New Roman" panose="02020603050405020304" pitchFamily="18" charset="0"/>
                      </a:endParaRPr>
                    </a:p>
                  </a:txBody>
                  <a:tcPr marL="6054" marR="6054" marT="6054" marB="0" anchor="ctr"/>
                </a:tc>
                <a:extLst>
                  <a:ext uri="{0D108BD9-81ED-4DB2-BD59-A6C34878D82A}">
                    <a16:rowId xmlns:a16="http://schemas.microsoft.com/office/drawing/2014/main" val="1682837954"/>
                  </a:ext>
                </a:extLst>
              </a:tr>
              <a:tr h="266372">
                <a:tc>
                  <a:txBody>
                    <a:bodyPr/>
                    <a:lstStyle/>
                    <a:p>
                      <a:pPr marL="228600">
                        <a:lnSpc>
                          <a:spcPct val="115000"/>
                        </a:lnSpc>
                        <a:spcAft>
                          <a:spcPts val="1000"/>
                        </a:spcAft>
                      </a:pPr>
                      <a:r>
                        <a:rPr lang="es-MX" sz="800" dirty="0">
                          <a:effectLst/>
                        </a:rPr>
                        <a:t>Liderar los temas de seguridad, comodidad y convivencia en el futbol</a:t>
                      </a:r>
                      <a:endParaRPr lang="es-419" sz="800" dirty="0">
                        <a:effectLst/>
                        <a:latin typeface="Calibri" panose="020F0502020204030204" pitchFamily="34" charset="0"/>
                        <a:ea typeface="Calibri" panose="020F0502020204030204" pitchFamily="34" charset="0"/>
                        <a:cs typeface="Times New Roman" panose="02020603050405020304" pitchFamily="18" charset="0"/>
                      </a:endParaRPr>
                    </a:p>
                  </a:txBody>
                  <a:tcPr marL="6054" marR="6054" marT="6054" marB="0" anchor="ctr"/>
                </a:tc>
                <a:tc>
                  <a:txBody>
                    <a:bodyPr/>
                    <a:lstStyle/>
                    <a:p>
                      <a:pPr marL="228600" algn="ctr">
                        <a:lnSpc>
                          <a:spcPct val="115000"/>
                        </a:lnSpc>
                        <a:spcAft>
                          <a:spcPts val="1000"/>
                        </a:spcAft>
                      </a:pPr>
                      <a:r>
                        <a:rPr lang="es-CO" sz="800" dirty="0">
                          <a:effectLst/>
                        </a:rPr>
                        <a:t>$250.000.000</a:t>
                      </a:r>
                      <a:endParaRPr lang="es-419" sz="800" dirty="0">
                        <a:effectLst/>
                        <a:latin typeface="Calibri" panose="020F0502020204030204" pitchFamily="34" charset="0"/>
                        <a:ea typeface="Calibri" panose="020F0502020204030204" pitchFamily="34" charset="0"/>
                        <a:cs typeface="Times New Roman" panose="02020603050405020304" pitchFamily="18" charset="0"/>
                      </a:endParaRPr>
                    </a:p>
                  </a:txBody>
                  <a:tcPr marL="6054" marR="6054" marT="6054" marB="0" anchor="ctr"/>
                </a:tc>
                <a:extLst>
                  <a:ext uri="{0D108BD9-81ED-4DB2-BD59-A6C34878D82A}">
                    <a16:rowId xmlns:a16="http://schemas.microsoft.com/office/drawing/2014/main" val="1433894562"/>
                  </a:ext>
                </a:extLst>
              </a:tr>
              <a:tr h="131558">
                <a:tc>
                  <a:txBody>
                    <a:bodyPr/>
                    <a:lstStyle/>
                    <a:p>
                      <a:pPr marL="228600">
                        <a:lnSpc>
                          <a:spcPct val="115000"/>
                        </a:lnSpc>
                        <a:spcAft>
                          <a:spcPts val="1000"/>
                        </a:spcAft>
                      </a:pPr>
                      <a:r>
                        <a:rPr lang="es-MX" sz="800">
                          <a:effectLst/>
                        </a:rPr>
                        <a:t>C-4302-1604-23-0-4302075-02</a:t>
                      </a:r>
                      <a:endParaRPr lang="es-419" sz="800">
                        <a:effectLst/>
                        <a:latin typeface="Calibri" panose="020F0502020204030204" pitchFamily="34" charset="0"/>
                        <a:ea typeface="Calibri" panose="020F0502020204030204" pitchFamily="34" charset="0"/>
                        <a:cs typeface="Times New Roman" panose="02020603050405020304" pitchFamily="18" charset="0"/>
                      </a:endParaRPr>
                    </a:p>
                  </a:txBody>
                  <a:tcPr marL="6054" marR="6054" marT="6054" marB="0" anchor="ctr"/>
                </a:tc>
                <a:tc>
                  <a:txBody>
                    <a:bodyPr/>
                    <a:lstStyle/>
                    <a:p>
                      <a:pPr marL="228600" algn="ctr">
                        <a:lnSpc>
                          <a:spcPct val="115000"/>
                        </a:lnSpc>
                        <a:spcAft>
                          <a:spcPts val="1000"/>
                        </a:spcAft>
                      </a:pPr>
                      <a:r>
                        <a:rPr lang="es-CO" sz="800" dirty="0">
                          <a:effectLst/>
                        </a:rPr>
                        <a:t>$1.300.000.000</a:t>
                      </a:r>
                      <a:endParaRPr lang="es-419" sz="800" dirty="0">
                        <a:effectLst/>
                        <a:latin typeface="Calibri" panose="020F0502020204030204" pitchFamily="34" charset="0"/>
                        <a:ea typeface="Calibri" panose="020F0502020204030204" pitchFamily="34" charset="0"/>
                        <a:cs typeface="Times New Roman" panose="02020603050405020304" pitchFamily="18" charset="0"/>
                      </a:endParaRPr>
                    </a:p>
                  </a:txBody>
                  <a:tcPr marL="6054" marR="6054" marT="6054" marB="0" anchor="ctr"/>
                </a:tc>
                <a:extLst>
                  <a:ext uri="{0D108BD9-81ED-4DB2-BD59-A6C34878D82A}">
                    <a16:rowId xmlns:a16="http://schemas.microsoft.com/office/drawing/2014/main" val="1141863323"/>
                  </a:ext>
                </a:extLst>
              </a:tr>
              <a:tr h="266372">
                <a:tc>
                  <a:txBody>
                    <a:bodyPr/>
                    <a:lstStyle/>
                    <a:p>
                      <a:pPr marL="228600">
                        <a:lnSpc>
                          <a:spcPct val="115000"/>
                        </a:lnSpc>
                        <a:spcAft>
                          <a:spcPts val="1000"/>
                        </a:spcAft>
                      </a:pPr>
                      <a:r>
                        <a:rPr lang="es-MX" sz="800">
                          <a:effectLst/>
                        </a:rPr>
                        <a:t>Brindar un amplio escenario de conceptualización a los integrantes del SND</a:t>
                      </a:r>
                      <a:endParaRPr lang="es-419" sz="800">
                        <a:effectLst/>
                        <a:latin typeface="Calibri" panose="020F0502020204030204" pitchFamily="34" charset="0"/>
                        <a:ea typeface="Calibri" panose="020F0502020204030204" pitchFamily="34" charset="0"/>
                        <a:cs typeface="Times New Roman" panose="02020603050405020304" pitchFamily="18" charset="0"/>
                      </a:endParaRPr>
                    </a:p>
                  </a:txBody>
                  <a:tcPr marL="6054" marR="6054" marT="6054" marB="0" anchor="ctr"/>
                </a:tc>
                <a:tc>
                  <a:txBody>
                    <a:bodyPr/>
                    <a:lstStyle/>
                    <a:p>
                      <a:pPr marL="228600" algn="ctr">
                        <a:lnSpc>
                          <a:spcPct val="115000"/>
                        </a:lnSpc>
                        <a:spcAft>
                          <a:spcPts val="1000"/>
                        </a:spcAft>
                      </a:pPr>
                      <a:r>
                        <a:rPr lang="es-CO" sz="800" dirty="0">
                          <a:effectLst/>
                        </a:rPr>
                        <a:t>$1.300.000.000</a:t>
                      </a:r>
                      <a:endParaRPr lang="es-419" sz="800" dirty="0">
                        <a:effectLst/>
                        <a:latin typeface="Calibri" panose="020F0502020204030204" pitchFamily="34" charset="0"/>
                        <a:ea typeface="Calibri" panose="020F0502020204030204" pitchFamily="34" charset="0"/>
                        <a:cs typeface="Times New Roman" panose="02020603050405020304" pitchFamily="18" charset="0"/>
                      </a:endParaRPr>
                    </a:p>
                  </a:txBody>
                  <a:tcPr marL="6054" marR="6054" marT="6054" marB="0" anchor="ctr"/>
                </a:tc>
                <a:extLst>
                  <a:ext uri="{0D108BD9-81ED-4DB2-BD59-A6C34878D82A}">
                    <a16:rowId xmlns:a16="http://schemas.microsoft.com/office/drawing/2014/main" val="471735833"/>
                  </a:ext>
                </a:extLst>
              </a:tr>
              <a:tr h="131558">
                <a:tc>
                  <a:txBody>
                    <a:bodyPr/>
                    <a:lstStyle/>
                    <a:p>
                      <a:pPr marL="228600">
                        <a:lnSpc>
                          <a:spcPct val="115000"/>
                        </a:lnSpc>
                        <a:spcAft>
                          <a:spcPts val="1000"/>
                        </a:spcAft>
                      </a:pPr>
                      <a:r>
                        <a:rPr lang="es-MX" sz="800">
                          <a:effectLst/>
                        </a:rPr>
                        <a:t>C-4302-1604-23-0-4302076-02</a:t>
                      </a:r>
                      <a:endParaRPr lang="es-419" sz="800">
                        <a:effectLst/>
                        <a:latin typeface="Calibri" panose="020F0502020204030204" pitchFamily="34" charset="0"/>
                        <a:ea typeface="Calibri" panose="020F0502020204030204" pitchFamily="34" charset="0"/>
                        <a:cs typeface="Times New Roman" panose="02020603050405020304" pitchFamily="18" charset="0"/>
                      </a:endParaRPr>
                    </a:p>
                  </a:txBody>
                  <a:tcPr marL="6054" marR="6054" marT="6054" marB="0" anchor="ctr"/>
                </a:tc>
                <a:tc>
                  <a:txBody>
                    <a:bodyPr/>
                    <a:lstStyle/>
                    <a:p>
                      <a:pPr marL="228600" algn="ctr">
                        <a:lnSpc>
                          <a:spcPct val="115000"/>
                        </a:lnSpc>
                        <a:spcAft>
                          <a:spcPts val="1000"/>
                        </a:spcAft>
                      </a:pPr>
                      <a:r>
                        <a:rPr lang="es-CO" sz="800" dirty="0">
                          <a:effectLst/>
                        </a:rPr>
                        <a:t>$3.900.000.000</a:t>
                      </a:r>
                      <a:endParaRPr lang="es-419" sz="800" dirty="0">
                        <a:effectLst/>
                        <a:latin typeface="Calibri" panose="020F0502020204030204" pitchFamily="34" charset="0"/>
                        <a:ea typeface="Calibri" panose="020F0502020204030204" pitchFamily="34" charset="0"/>
                        <a:cs typeface="Times New Roman" panose="02020603050405020304" pitchFamily="18" charset="0"/>
                      </a:endParaRPr>
                    </a:p>
                  </a:txBody>
                  <a:tcPr marL="6054" marR="6054" marT="6054" marB="0" anchor="ctr"/>
                </a:tc>
                <a:extLst>
                  <a:ext uri="{0D108BD9-81ED-4DB2-BD59-A6C34878D82A}">
                    <a16:rowId xmlns:a16="http://schemas.microsoft.com/office/drawing/2014/main" val="2261299841"/>
                  </a:ext>
                </a:extLst>
              </a:tr>
              <a:tr h="266372">
                <a:tc>
                  <a:txBody>
                    <a:bodyPr/>
                    <a:lstStyle/>
                    <a:p>
                      <a:pPr marL="228600">
                        <a:lnSpc>
                          <a:spcPct val="115000"/>
                        </a:lnSpc>
                        <a:spcAft>
                          <a:spcPts val="1000"/>
                        </a:spcAft>
                      </a:pPr>
                      <a:r>
                        <a:rPr lang="es-MX" sz="800">
                          <a:effectLst/>
                        </a:rPr>
                        <a:t>Desarrollar actividades de advertencia, prevención y orientación encaminadas</a:t>
                      </a:r>
                      <a:endParaRPr lang="es-419" sz="800">
                        <a:effectLst/>
                        <a:latin typeface="Calibri" panose="020F0502020204030204" pitchFamily="34" charset="0"/>
                        <a:ea typeface="Calibri" panose="020F0502020204030204" pitchFamily="34" charset="0"/>
                        <a:cs typeface="Times New Roman" panose="02020603050405020304" pitchFamily="18" charset="0"/>
                      </a:endParaRPr>
                    </a:p>
                  </a:txBody>
                  <a:tcPr marL="6054" marR="6054" marT="6054" marB="0" anchor="ctr"/>
                </a:tc>
                <a:tc>
                  <a:txBody>
                    <a:bodyPr/>
                    <a:lstStyle/>
                    <a:p>
                      <a:pPr marL="228600" algn="ctr">
                        <a:lnSpc>
                          <a:spcPct val="115000"/>
                        </a:lnSpc>
                        <a:spcAft>
                          <a:spcPts val="1000"/>
                        </a:spcAft>
                      </a:pPr>
                      <a:r>
                        <a:rPr lang="es-CO" sz="800" dirty="0">
                          <a:effectLst/>
                        </a:rPr>
                        <a:t>$1.300.000.000</a:t>
                      </a:r>
                      <a:endParaRPr lang="es-419" sz="800" dirty="0">
                        <a:effectLst/>
                        <a:latin typeface="Calibri" panose="020F0502020204030204" pitchFamily="34" charset="0"/>
                        <a:ea typeface="Calibri" panose="020F0502020204030204" pitchFamily="34" charset="0"/>
                        <a:cs typeface="Times New Roman" panose="02020603050405020304" pitchFamily="18" charset="0"/>
                      </a:endParaRPr>
                    </a:p>
                  </a:txBody>
                  <a:tcPr marL="6054" marR="6054" marT="6054" marB="0" anchor="ctr"/>
                </a:tc>
                <a:extLst>
                  <a:ext uri="{0D108BD9-81ED-4DB2-BD59-A6C34878D82A}">
                    <a16:rowId xmlns:a16="http://schemas.microsoft.com/office/drawing/2014/main" val="1046133713"/>
                  </a:ext>
                </a:extLst>
              </a:tr>
              <a:tr h="266372">
                <a:tc>
                  <a:txBody>
                    <a:bodyPr/>
                    <a:lstStyle/>
                    <a:p>
                      <a:pPr marL="228600">
                        <a:lnSpc>
                          <a:spcPct val="115000"/>
                        </a:lnSpc>
                        <a:spcAft>
                          <a:spcPts val="1000"/>
                        </a:spcAft>
                      </a:pPr>
                      <a:r>
                        <a:rPr lang="es-MX" sz="800">
                          <a:effectLst/>
                        </a:rPr>
                        <a:t>Efectuar requerimientos de información, averiguaciones preliminares,</a:t>
                      </a:r>
                      <a:endParaRPr lang="es-419" sz="800">
                        <a:effectLst/>
                        <a:latin typeface="Calibri" panose="020F0502020204030204" pitchFamily="34" charset="0"/>
                        <a:ea typeface="Calibri" panose="020F0502020204030204" pitchFamily="34" charset="0"/>
                        <a:cs typeface="Times New Roman" panose="02020603050405020304" pitchFamily="18" charset="0"/>
                      </a:endParaRPr>
                    </a:p>
                  </a:txBody>
                  <a:tcPr marL="6054" marR="6054" marT="6054" marB="0" anchor="ctr"/>
                </a:tc>
                <a:tc>
                  <a:txBody>
                    <a:bodyPr/>
                    <a:lstStyle/>
                    <a:p>
                      <a:pPr marL="228600" algn="ctr">
                        <a:lnSpc>
                          <a:spcPct val="115000"/>
                        </a:lnSpc>
                        <a:spcAft>
                          <a:spcPts val="1000"/>
                        </a:spcAft>
                      </a:pPr>
                      <a:r>
                        <a:rPr lang="es-CO" sz="800" dirty="0">
                          <a:effectLst/>
                        </a:rPr>
                        <a:t>$1.300.000.000</a:t>
                      </a:r>
                      <a:endParaRPr lang="es-419" sz="800" dirty="0">
                        <a:effectLst/>
                        <a:latin typeface="Calibri" panose="020F0502020204030204" pitchFamily="34" charset="0"/>
                        <a:ea typeface="Calibri" panose="020F0502020204030204" pitchFamily="34" charset="0"/>
                        <a:cs typeface="Times New Roman" panose="02020603050405020304" pitchFamily="18" charset="0"/>
                      </a:endParaRPr>
                    </a:p>
                  </a:txBody>
                  <a:tcPr marL="6054" marR="6054" marT="6054" marB="0" anchor="ctr"/>
                </a:tc>
                <a:extLst>
                  <a:ext uri="{0D108BD9-81ED-4DB2-BD59-A6C34878D82A}">
                    <a16:rowId xmlns:a16="http://schemas.microsoft.com/office/drawing/2014/main" val="665872016"/>
                  </a:ext>
                </a:extLst>
              </a:tr>
              <a:tr h="266372">
                <a:tc>
                  <a:txBody>
                    <a:bodyPr/>
                    <a:lstStyle/>
                    <a:p>
                      <a:pPr marL="228600">
                        <a:lnSpc>
                          <a:spcPct val="115000"/>
                        </a:lnSpc>
                        <a:spcAft>
                          <a:spcPts val="1000"/>
                        </a:spcAft>
                      </a:pPr>
                      <a:r>
                        <a:rPr lang="es-MX" sz="800">
                          <a:effectLst/>
                        </a:rPr>
                        <a:t>Practicar visitas administrativas y O auditorías a los organismos deportivos </a:t>
                      </a:r>
                      <a:endParaRPr lang="es-419" sz="800">
                        <a:effectLst/>
                        <a:latin typeface="Calibri" panose="020F0502020204030204" pitchFamily="34" charset="0"/>
                        <a:ea typeface="Calibri" panose="020F0502020204030204" pitchFamily="34" charset="0"/>
                        <a:cs typeface="Times New Roman" panose="02020603050405020304" pitchFamily="18" charset="0"/>
                      </a:endParaRPr>
                    </a:p>
                  </a:txBody>
                  <a:tcPr marL="6054" marR="6054" marT="6054" marB="0" anchor="ctr"/>
                </a:tc>
                <a:tc>
                  <a:txBody>
                    <a:bodyPr/>
                    <a:lstStyle/>
                    <a:p>
                      <a:pPr marL="228600" algn="ctr">
                        <a:lnSpc>
                          <a:spcPct val="115000"/>
                        </a:lnSpc>
                        <a:spcAft>
                          <a:spcPts val="1000"/>
                        </a:spcAft>
                      </a:pPr>
                      <a:r>
                        <a:rPr lang="es-CO" sz="800" dirty="0">
                          <a:effectLst/>
                        </a:rPr>
                        <a:t>$1.300.000.000</a:t>
                      </a:r>
                      <a:endParaRPr lang="es-419" sz="800" dirty="0">
                        <a:effectLst/>
                        <a:latin typeface="Calibri" panose="020F0502020204030204" pitchFamily="34" charset="0"/>
                        <a:ea typeface="Calibri" panose="020F0502020204030204" pitchFamily="34" charset="0"/>
                        <a:cs typeface="Times New Roman" panose="02020603050405020304" pitchFamily="18" charset="0"/>
                      </a:endParaRPr>
                    </a:p>
                  </a:txBody>
                  <a:tcPr marL="6054" marR="6054" marT="6054" marB="0" anchor="ctr"/>
                </a:tc>
                <a:extLst>
                  <a:ext uri="{0D108BD9-81ED-4DB2-BD59-A6C34878D82A}">
                    <a16:rowId xmlns:a16="http://schemas.microsoft.com/office/drawing/2014/main" val="2843296927"/>
                  </a:ext>
                </a:extLst>
              </a:tr>
              <a:tr h="131558">
                <a:tc>
                  <a:txBody>
                    <a:bodyPr/>
                    <a:lstStyle/>
                    <a:p>
                      <a:pPr marL="228600">
                        <a:lnSpc>
                          <a:spcPct val="115000"/>
                        </a:lnSpc>
                        <a:spcAft>
                          <a:spcPts val="1000"/>
                        </a:spcAft>
                      </a:pPr>
                      <a:r>
                        <a:rPr lang="es-MX" sz="800">
                          <a:effectLst/>
                        </a:rPr>
                        <a:t>Total general </a:t>
                      </a:r>
                      <a:endParaRPr lang="es-419" sz="800">
                        <a:effectLst/>
                        <a:latin typeface="Calibri" panose="020F0502020204030204" pitchFamily="34" charset="0"/>
                        <a:ea typeface="Calibri" panose="020F0502020204030204" pitchFamily="34" charset="0"/>
                        <a:cs typeface="Times New Roman" panose="02020603050405020304" pitchFamily="18" charset="0"/>
                      </a:endParaRPr>
                    </a:p>
                  </a:txBody>
                  <a:tcPr marL="6054" marR="6054" marT="6054" marB="0" anchor="ctr"/>
                </a:tc>
                <a:tc>
                  <a:txBody>
                    <a:bodyPr/>
                    <a:lstStyle/>
                    <a:p>
                      <a:pPr marL="228600" algn="ctr">
                        <a:lnSpc>
                          <a:spcPct val="115000"/>
                        </a:lnSpc>
                        <a:spcAft>
                          <a:spcPts val="1000"/>
                        </a:spcAft>
                      </a:pPr>
                      <a:r>
                        <a:rPr lang="es-CO" sz="800" dirty="0">
                          <a:effectLst/>
                        </a:rPr>
                        <a:t>$6.000.000.000</a:t>
                      </a:r>
                      <a:endParaRPr lang="es-419" sz="800" dirty="0">
                        <a:effectLst/>
                        <a:latin typeface="Calibri" panose="020F0502020204030204" pitchFamily="34" charset="0"/>
                        <a:ea typeface="Calibri" panose="020F0502020204030204" pitchFamily="34" charset="0"/>
                        <a:cs typeface="Times New Roman" panose="02020603050405020304" pitchFamily="18" charset="0"/>
                      </a:endParaRPr>
                    </a:p>
                  </a:txBody>
                  <a:tcPr marL="6054" marR="6054" marT="6054" marB="0" anchor="ctr"/>
                </a:tc>
                <a:extLst>
                  <a:ext uri="{0D108BD9-81ED-4DB2-BD59-A6C34878D82A}">
                    <a16:rowId xmlns:a16="http://schemas.microsoft.com/office/drawing/2014/main" val="1014370896"/>
                  </a:ext>
                </a:extLst>
              </a:tr>
            </a:tbl>
          </a:graphicData>
        </a:graphic>
      </p:graphicFrame>
    </p:spTree>
    <p:extLst>
      <p:ext uri="{BB962C8B-B14F-4D97-AF65-F5344CB8AC3E}">
        <p14:creationId xmlns:p14="http://schemas.microsoft.com/office/powerpoint/2010/main" val="32218598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Marcador de contenido 10">
            <a:extLst>
              <a:ext uri="{FF2B5EF4-FFF2-40B4-BE49-F238E27FC236}">
                <a16:creationId xmlns:a16="http://schemas.microsoft.com/office/drawing/2014/main" id="{ECC426F2-3B3C-EF7B-BD5A-CB5B9796193B}"/>
              </a:ext>
            </a:extLst>
          </p:cNvPr>
          <p:cNvSpPr txBox="1">
            <a:spLocks/>
          </p:cNvSpPr>
          <p:nvPr/>
        </p:nvSpPr>
        <p:spPr>
          <a:xfrm>
            <a:off x="3544051" y="260075"/>
            <a:ext cx="11701246" cy="11617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200"/>
              </a:spcBef>
              <a:spcAft>
                <a:spcPts val="200"/>
              </a:spcAft>
              <a:buClrTx/>
              <a:buSzTx/>
              <a:buFont typeface="Arial" panose="020B0604020202020204" pitchFamily="34" charset="0"/>
              <a:buNone/>
              <a:tabLst/>
              <a:defRPr/>
            </a:pPr>
            <a:r>
              <a:rPr kumimoji="0" lang="es-CO" sz="1200" b="1" i="0" u="none" strike="noStrike" kern="1200" cap="none" spc="0" normalizeH="0" baseline="0" noProof="0" dirty="0">
                <a:ln>
                  <a:noFill/>
                </a:ln>
                <a:solidFill>
                  <a:prstClr val="black"/>
                </a:solidFill>
                <a:effectLst/>
                <a:uLnTx/>
                <a:uFillTx/>
                <a:latin typeface="Calibri" panose="020F0502020204030204"/>
                <a:ea typeface="+mn-ea"/>
                <a:cs typeface="+mn-cs"/>
              </a:rPr>
              <a:t>SEGUIMIENTO AL PLAN DE ACCIÓN </a:t>
            </a:r>
          </a:p>
          <a:p>
            <a:pPr marL="0" marR="0" lvl="0" indent="0" algn="ctr" defTabSz="914400" rtl="0" eaLnBrk="1" fontAlgn="auto" latinLnBrk="0" hangingPunct="1">
              <a:lnSpc>
                <a:spcPct val="100000"/>
              </a:lnSpc>
              <a:spcBef>
                <a:spcPts val="200"/>
              </a:spcBef>
              <a:spcAft>
                <a:spcPts val="200"/>
              </a:spcAft>
              <a:buClrTx/>
              <a:buSzTx/>
              <a:buFont typeface="Arial" panose="020B0604020202020204" pitchFamily="34" charset="0"/>
              <a:buNone/>
              <a:tabLst/>
              <a:defRPr/>
            </a:pPr>
            <a:r>
              <a:rPr kumimoji="0" lang="es-CO" sz="1200" b="1" i="0" u="none" strike="noStrike" kern="1200" cap="none" spc="0" normalizeH="0" baseline="0" noProof="0" dirty="0">
                <a:ln>
                  <a:noFill/>
                </a:ln>
                <a:solidFill>
                  <a:prstClr val="black"/>
                </a:solidFill>
                <a:effectLst/>
                <a:uLnTx/>
                <a:uFillTx/>
                <a:latin typeface="Calibri" panose="020F0502020204030204"/>
                <a:ea typeface="+mn-ea"/>
                <a:cs typeface="+mn-cs"/>
              </a:rPr>
              <a:t>INSTITUCIONAL IV TRIMESTRE</a:t>
            </a:r>
          </a:p>
        </p:txBody>
      </p:sp>
      <p:sp>
        <p:nvSpPr>
          <p:cNvPr id="3" name="Título 1">
            <a:extLst>
              <a:ext uri="{FF2B5EF4-FFF2-40B4-BE49-F238E27FC236}">
                <a16:creationId xmlns:a16="http://schemas.microsoft.com/office/drawing/2014/main" id="{7B42997B-99D6-E3CE-9E79-56B50AE6FC9B}"/>
              </a:ext>
            </a:extLst>
          </p:cNvPr>
          <p:cNvSpPr txBox="1">
            <a:spLocks/>
          </p:cNvSpPr>
          <p:nvPr/>
        </p:nvSpPr>
        <p:spPr>
          <a:xfrm>
            <a:off x="2537731" y="709651"/>
            <a:ext cx="6014106" cy="8994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sz="2400" b="1" dirty="0">
                <a:latin typeface="+mn-lt"/>
              </a:rPr>
              <a:t>Dirección de Recursos y Herramientas del SND</a:t>
            </a:r>
            <a:endParaRPr lang="es-CO" sz="2400" b="1" dirty="0">
              <a:solidFill>
                <a:srgbClr val="FF0000"/>
              </a:solidFill>
              <a:latin typeface="+mn-lt"/>
            </a:endParaRPr>
          </a:p>
        </p:txBody>
      </p:sp>
      <p:sp>
        <p:nvSpPr>
          <p:cNvPr id="4" name="Marcador de contenido 10">
            <a:extLst>
              <a:ext uri="{FF2B5EF4-FFF2-40B4-BE49-F238E27FC236}">
                <a16:creationId xmlns:a16="http://schemas.microsoft.com/office/drawing/2014/main" id="{62C6D369-6699-6FF6-C2DC-416AC218033C}"/>
              </a:ext>
            </a:extLst>
          </p:cNvPr>
          <p:cNvSpPr>
            <a:spLocks noGrp="1"/>
          </p:cNvSpPr>
          <p:nvPr>
            <p:ph idx="1"/>
          </p:nvPr>
        </p:nvSpPr>
        <p:spPr>
          <a:xfrm>
            <a:off x="1385828" y="2144267"/>
            <a:ext cx="5549153" cy="1102562"/>
          </a:xfrm>
        </p:spPr>
        <p:txBody>
          <a:bodyPr vert="horz" lIns="91440" tIns="45720" rIns="91440" bIns="45720" rtlCol="0" anchor="t">
            <a:noAutofit/>
          </a:bodyPr>
          <a:lstStyle/>
          <a:p>
            <a:pPr marL="0" indent="0" algn="just">
              <a:lnSpc>
                <a:spcPct val="107000"/>
              </a:lnSpc>
              <a:spcAft>
                <a:spcPts val="800"/>
              </a:spcAft>
              <a:buNone/>
            </a:pPr>
            <a:r>
              <a:rPr lang="es-MX" sz="1200" dirty="0">
                <a:latin typeface="Calibri Light"/>
                <a:cs typeface="Calibri Light"/>
              </a:rPr>
              <a:t>Para el IV trimestre la Dirección de Recursos y Herramientas del SND, presentó un promedio de </a:t>
            </a:r>
            <a:r>
              <a:rPr lang="es-MX" sz="1200" b="1" dirty="0">
                <a:latin typeface="Calibri Light"/>
                <a:cs typeface="Calibri Light"/>
              </a:rPr>
              <a:t>99%</a:t>
            </a:r>
            <a:r>
              <a:rPr lang="es-MX" sz="1200" dirty="0">
                <a:latin typeface="Calibri Light"/>
                <a:cs typeface="Calibri Light"/>
              </a:rPr>
              <a:t> en el avance de sus tres (3) planes de acción formulados.</a:t>
            </a:r>
          </a:p>
        </p:txBody>
      </p:sp>
      <p:graphicFrame>
        <p:nvGraphicFramePr>
          <p:cNvPr id="5" name="Tabla 4">
            <a:extLst>
              <a:ext uri="{FF2B5EF4-FFF2-40B4-BE49-F238E27FC236}">
                <a16:creationId xmlns:a16="http://schemas.microsoft.com/office/drawing/2014/main" id="{91464133-1210-C267-5B0E-2B75AB5971F9}"/>
              </a:ext>
            </a:extLst>
          </p:cNvPr>
          <p:cNvGraphicFramePr>
            <a:graphicFrameLocks noGrp="1"/>
          </p:cNvGraphicFramePr>
          <p:nvPr>
            <p:extLst>
              <p:ext uri="{D42A27DB-BD31-4B8C-83A1-F6EECF244321}">
                <p14:modId xmlns:p14="http://schemas.microsoft.com/office/powerpoint/2010/main" val="2685117577"/>
              </p:ext>
            </p:extLst>
          </p:nvPr>
        </p:nvGraphicFramePr>
        <p:xfrm>
          <a:off x="923618" y="3927596"/>
          <a:ext cx="9882554" cy="2389650"/>
        </p:xfrm>
        <a:graphic>
          <a:graphicData uri="http://schemas.openxmlformats.org/drawingml/2006/table">
            <a:tbl>
              <a:tblPr>
                <a:tableStyleId>{EB344D84-9AFB-497E-A393-DC336BA19D2E}</a:tableStyleId>
              </a:tblPr>
              <a:tblGrid>
                <a:gridCol w="2718391">
                  <a:extLst>
                    <a:ext uri="{9D8B030D-6E8A-4147-A177-3AD203B41FA5}">
                      <a16:colId xmlns:a16="http://schemas.microsoft.com/office/drawing/2014/main" val="20000"/>
                    </a:ext>
                  </a:extLst>
                </a:gridCol>
                <a:gridCol w="5190737">
                  <a:extLst>
                    <a:ext uri="{9D8B030D-6E8A-4147-A177-3AD203B41FA5}">
                      <a16:colId xmlns:a16="http://schemas.microsoft.com/office/drawing/2014/main" val="20001"/>
                    </a:ext>
                  </a:extLst>
                </a:gridCol>
                <a:gridCol w="1973426">
                  <a:extLst>
                    <a:ext uri="{9D8B030D-6E8A-4147-A177-3AD203B41FA5}">
                      <a16:colId xmlns:a16="http://schemas.microsoft.com/office/drawing/2014/main" val="20003"/>
                    </a:ext>
                  </a:extLst>
                </a:gridCol>
              </a:tblGrid>
              <a:tr h="465161">
                <a:tc>
                  <a:txBody>
                    <a:bodyPr/>
                    <a:lstStyle/>
                    <a:p>
                      <a:pPr algn="ctr" fontAlgn="b"/>
                      <a:r>
                        <a:rPr lang="es-CO" sz="1400" b="1" i="0" u="none" strike="noStrike" dirty="0">
                          <a:solidFill>
                            <a:schemeClr val="dk1"/>
                          </a:solidFill>
                          <a:effectLst/>
                          <a:latin typeface="Calibri Light"/>
                        </a:rPr>
                        <a:t>Área</a:t>
                      </a:r>
                      <a:r>
                        <a:rPr lang="es-CO" sz="1400" b="1" i="0" u="none" strike="noStrike" baseline="0" dirty="0">
                          <a:solidFill>
                            <a:schemeClr val="dk1"/>
                          </a:solidFill>
                          <a:effectLst/>
                          <a:latin typeface="Calibri Light"/>
                        </a:rPr>
                        <a:t> / GIT</a:t>
                      </a:r>
                      <a:endParaRPr lang="es-CO" sz="1400" b="1" i="0" u="none" strike="noStrike" dirty="0">
                        <a:solidFill>
                          <a:srgbClr val="000000"/>
                        </a:solidFill>
                        <a:effectLst/>
                        <a:latin typeface="Calibri Ligh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b"/>
                      <a:r>
                        <a:rPr lang="es-CO" sz="1400" b="1" i="0" u="none" strike="noStrike" kern="1200" dirty="0">
                          <a:solidFill>
                            <a:srgbClr val="000000"/>
                          </a:solidFill>
                          <a:effectLst/>
                          <a:latin typeface="Calibri Light"/>
                          <a:ea typeface="+mn-ea"/>
                          <a:cs typeface="+mn-cs"/>
                        </a:rPr>
                        <a:t>PLAN DE ACCIÓN</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b"/>
                      <a:r>
                        <a:rPr lang="es-CO" sz="1400" b="1" i="0" u="none" strike="noStrike" kern="1200" dirty="0">
                          <a:solidFill>
                            <a:srgbClr val="000000"/>
                          </a:solidFill>
                          <a:effectLst/>
                          <a:latin typeface="Calibri Light"/>
                          <a:ea typeface="+mn-ea"/>
                          <a:cs typeface="+mn-cs"/>
                        </a:rPr>
                        <a:t>% Promedio de avance</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000"/>
                  </a:ext>
                </a:extLst>
              </a:tr>
              <a:tr h="930322">
                <a:tc>
                  <a:txBody>
                    <a:bodyPr/>
                    <a:lstStyle/>
                    <a:p>
                      <a:pPr marL="0" algn="ctr" defTabSz="914400" rtl="0" eaLnBrk="1" fontAlgn="b" latinLnBrk="0" hangingPunct="1"/>
                      <a:r>
                        <a:rPr lang="es-CO" sz="1400" b="0" i="0" u="none" strike="noStrike" kern="1200" dirty="0">
                          <a:solidFill>
                            <a:srgbClr val="000000"/>
                          </a:solidFill>
                          <a:effectLst/>
                          <a:latin typeface="Calibri Light"/>
                          <a:ea typeface="+mn-ea"/>
                          <a:cs typeface="+mn-cs"/>
                        </a:rPr>
                        <a:t>G.I.T. Infraestructura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MX" sz="1400" b="0" i="0" u="none" strike="noStrike" kern="1200" dirty="0">
                          <a:solidFill>
                            <a:srgbClr val="000000"/>
                          </a:solidFill>
                          <a:effectLst/>
                          <a:latin typeface="Calibri Light"/>
                          <a:ea typeface="+mn-ea"/>
                          <a:cs typeface="+mn-cs"/>
                        </a:rPr>
                        <a:t>→ </a:t>
                      </a:r>
                      <a:r>
                        <a:rPr lang="es-CO" sz="1400" b="0" i="0" u="none" strike="noStrike" kern="1200" dirty="0">
                          <a:solidFill>
                            <a:srgbClr val="000000"/>
                          </a:solidFill>
                          <a:effectLst/>
                          <a:latin typeface="Calibri Light"/>
                          <a:ea typeface="+mn-ea"/>
                          <a:cs typeface="+mn-cs"/>
                        </a:rPr>
                        <a:t>Apoyo a la infraestructura deportiva, recreativa y de la actividad física a nivel nacional-dirección de recursos y herramientas del SND</a:t>
                      </a:r>
                      <a:endParaRPr lang="es-MX" sz="1400" b="0" i="0" u="none" strike="noStrike" kern="1200" dirty="0">
                        <a:solidFill>
                          <a:srgbClr val="000000"/>
                        </a:solidFill>
                        <a:effectLst/>
                        <a:latin typeface="Calibri Light"/>
                        <a:ea typeface="+mn-ea"/>
                        <a:cs typeface="+mn-cs"/>
                      </a:endParaRPr>
                    </a:p>
                    <a:p>
                      <a:pPr algn="l" fontAlgn="b"/>
                      <a:r>
                        <a:rPr lang="es-MX" sz="1400" b="0" i="0" u="none" strike="noStrike" kern="1200" dirty="0">
                          <a:solidFill>
                            <a:srgbClr val="000000"/>
                          </a:solidFill>
                          <a:effectLst/>
                          <a:latin typeface="Calibri Light"/>
                          <a:ea typeface="+mn-ea"/>
                          <a:cs typeface="+mn-cs"/>
                        </a:rPr>
                        <a:t>→ </a:t>
                      </a:r>
                      <a:r>
                        <a:rPr lang="es-CO" sz="1400" b="0" i="0" u="none" strike="noStrike" kern="1200" dirty="0">
                          <a:solidFill>
                            <a:srgbClr val="000000"/>
                          </a:solidFill>
                          <a:effectLst/>
                          <a:latin typeface="Calibri Light"/>
                          <a:ea typeface="+mn-ea"/>
                          <a:cs typeface="+mn-cs"/>
                        </a:rPr>
                        <a:t>Apoyo a la Infraestructura de Alta Competencia a Nivel Nacional</a:t>
                      </a:r>
                      <a:endParaRPr lang="es-MX" sz="1400" b="0" i="0" u="none" strike="noStrike" kern="1200" dirty="0">
                        <a:solidFill>
                          <a:srgbClr val="000000"/>
                        </a:solidFill>
                        <a:effectLst/>
                        <a:latin typeface="Calibri Light"/>
                        <a:ea typeface="+mn-ea"/>
                        <a:cs typeface="+mn-cs"/>
                      </a:endParaRPr>
                    </a:p>
                  </a:txBody>
                  <a:tcPr marL="857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600" b="0" i="0" u="none" strike="noStrike" dirty="0">
                          <a:solidFill>
                            <a:schemeClr val="tx1"/>
                          </a:solidFill>
                          <a:effectLst/>
                          <a:latin typeface="Calibri Light"/>
                        </a:rPr>
                        <a:t>57%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465161">
                <a:tc>
                  <a:txBody>
                    <a:bodyPr/>
                    <a:lstStyle/>
                    <a:p>
                      <a:pPr marL="0" algn="ctr" defTabSz="914400" rtl="0" eaLnBrk="1" fontAlgn="b" latinLnBrk="0" hangingPunct="1"/>
                      <a:r>
                        <a:rPr lang="es-CO" sz="1400" b="0" i="0" u="none" strike="noStrike" kern="1200" dirty="0">
                          <a:solidFill>
                            <a:srgbClr val="000000"/>
                          </a:solidFill>
                          <a:effectLst/>
                          <a:latin typeface="Calibri Light"/>
                          <a:ea typeface="+mn-ea"/>
                          <a:cs typeface="+mn-cs"/>
                        </a:rPr>
                        <a:t>G.I.T. Laboratorio Control de Dopaje</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MX" sz="1400" b="0" i="0" u="none" strike="noStrike" kern="1200" dirty="0">
                          <a:solidFill>
                            <a:srgbClr val="000000"/>
                          </a:solidFill>
                          <a:effectLst/>
                          <a:latin typeface="Calibri Light"/>
                          <a:ea typeface="+mn-ea"/>
                          <a:cs typeface="+mn-cs"/>
                        </a:rPr>
                        <a:t>→ </a:t>
                      </a:r>
                      <a:r>
                        <a:rPr lang="es-CO" sz="1400" b="0" i="0" u="none" strike="noStrike" kern="1200" dirty="0">
                          <a:solidFill>
                            <a:srgbClr val="000000"/>
                          </a:solidFill>
                          <a:effectLst/>
                          <a:latin typeface="Calibri Light"/>
                          <a:ea typeface="+mn-ea"/>
                          <a:cs typeface="+mn-cs"/>
                        </a:rPr>
                        <a:t>Desarrollo al laboratorio del control al dopaje nacional</a:t>
                      </a:r>
                      <a:endParaRPr lang="es-MX" sz="1400" b="0" i="0" u="none" strike="noStrike" kern="1200" dirty="0">
                        <a:solidFill>
                          <a:srgbClr val="000000"/>
                        </a:solidFill>
                        <a:effectLst/>
                        <a:latin typeface="Calibri Light"/>
                        <a:ea typeface="+mn-ea"/>
                        <a:cs typeface="+mn-cs"/>
                      </a:endParaRPr>
                    </a:p>
                  </a:txBody>
                  <a:tcPr marL="857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600" b="0" i="0" u="none" strike="noStrike" dirty="0">
                          <a:solidFill>
                            <a:schemeClr val="tx1"/>
                          </a:solidFill>
                          <a:effectLst/>
                          <a:latin typeface="Calibri Light"/>
                        </a:rPr>
                        <a:t>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264503">
                <a:tc>
                  <a:txBody>
                    <a:bodyPr/>
                    <a:lstStyle/>
                    <a:p>
                      <a:pPr marL="0" algn="ctr" defTabSz="914400" rtl="0" eaLnBrk="1" fontAlgn="b" latinLnBrk="0" hangingPunct="1"/>
                      <a:r>
                        <a:rPr lang="es-CO" sz="1400" b="0" i="0" u="none" strike="noStrike" kern="1200" dirty="0">
                          <a:solidFill>
                            <a:srgbClr val="000000"/>
                          </a:solidFill>
                          <a:effectLst/>
                          <a:latin typeface="Calibri Light"/>
                          <a:ea typeface="+mn-ea"/>
                          <a:cs typeface="+mn-cs"/>
                        </a:rPr>
                        <a:t>G.I.T.</a:t>
                      </a:r>
                      <a:r>
                        <a:rPr lang="es-CO" sz="1400" b="0" i="0" u="none" strike="noStrike" kern="1200" baseline="0" dirty="0">
                          <a:solidFill>
                            <a:srgbClr val="000000"/>
                          </a:solidFill>
                          <a:effectLst/>
                          <a:latin typeface="Calibri Light"/>
                          <a:ea typeface="+mn-ea"/>
                          <a:cs typeface="+mn-cs"/>
                        </a:rPr>
                        <a:t> CAR</a:t>
                      </a:r>
                      <a:endParaRPr lang="es-CO" sz="1400" b="0" i="0" u="none" strike="noStrike" kern="1200">
                        <a:solidFill>
                          <a:srgbClr val="000000"/>
                        </a:solidFill>
                        <a:effectLst/>
                        <a:latin typeface="Calibri Light"/>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1400" b="0" i="0" u="none" strike="noStrike" kern="1200" dirty="0">
                          <a:solidFill>
                            <a:srgbClr val="000000"/>
                          </a:solidFill>
                          <a:effectLst/>
                          <a:latin typeface="Calibri Light"/>
                          <a:ea typeface="+mn-ea"/>
                          <a:cs typeface="+mn-cs"/>
                        </a:rPr>
                        <a:t>→</a:t>
                      </a:r>
                      <a:r>
                        <a:rPr lang="es-CO" sz="1400" b="0" i="0" u="none" strike="noStrike" kern="1200" baseline="0" dirty="0">
                          <a:solidFill>
                            <a:srgbClr val="000000"/>
                          </a:solidFill>
                          <a:effectLst/>
                          <a:latin typeface="Calibri Light"/>
                          <a:ea typeface="+mn-ea"/>
                          <a:cs typeface="+mn-cs"/>
                        </a:rPr>
                        <a:t> Apoyo a la Infraestructura de Alta Competencia a Nivel Nacional</a:t>
                      </a:r>
                      <a:endParaRPr lang="es-CO" sz="1400" b="0" i="0" u="none" strike="noStrike" kern="1200" dirty="0">
                        <a:solidFill>
                          <a:srgbClr val="000000"/>
                        </a:solidFill>
                        <a:effectLst/>
                        <a:latin typeface="Calibri Light"/>
                        <a:ea typeface="+mn-ea"/>
                        <a:cs typeface="+mn-cs"/>
                      </a:endParaRPr>
                    </a:p>
                  </a:txBody>
                  <a:tcPr marL="857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600" b="0" i="0" u="none" strike="noStrike" dirty="0">
                          <a:solidFill>
                            <a:schemeClr val="tx1"/>
                          </a:solidFill>
                          <a:effectLst/>
                          <a:latin typeface="Calibri Light"/>
                        </a:rPr>
                        <a:t>242%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264503">
                <a:tc>
                  <a:txBody>
                    <a:bodyPr/>
                    <a:lstStyle/>
                    <a:p>
                      <a:pPr algn="ctr" fontAlgn="b"/>
                      <a:endParaRPr lang="es-CO" sz="1400" b="1" i="0" u="none" strike="noStrike" kern="1200" dirty="0">
                        <a:solidFill>
                          <a:srgbClr val="000000"/>
                        </a:solidFill>
                        <a:effectLst/>
                        <a:latin typeface="Calibri Light"/>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400" b="1" i="0" u="none" strike="noStrike" kern="1200" dirty="0">
                          <a:solidFill>
                            <a:srgbClr val="000000"/>
                          </a:solidFill>
                          <a:effectLst/>
                          <a:latin typeface="Calibri Light"/>
                          <a:ea typeface="+mn-ea"/>
                          <a:cs typeface="+mn-cs"/>
                        </a:rPr>
                        <a:t>Promedio </a:t>
                      </a:r>
                      <a:r>
                        <a:rPr lang="es-CO" sz="1400" b="1" i="0" u="none" strike="noStrike" kern="1200" dirty="0">
                          <a:solidFill>
                            <a:srgbClr val="000000"/>
                          </a:solidFill>
                          <a:effectLst/>
                          <a:latin typeface="Calibri Light"/>
                          <a:ea typeface="+mn-ea"/>
                          <a:cs typeface="+mn-cs"/>
                        </a:rPr>
                        <a:t>Total general</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600" b="1" i="0" u="none" strike="noStrike" dirty="0">
                          <a:solidFill>
                            <a:schemeClr val="tx1"/>
                          </a:solidFill>
                          <a:effectLst/>
                          <a:latin typeface="Calibri Light"/>
                        </a:rPr>
                        <a:t>99%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6" name="Arco de bloque 5">
            <a:extLst>
              <a:ext uri="{FF2B5EF4-FFF2-40B4-BE49-F238E27FC236}">
                <a16:creationId xmlns:a16="http://schemas.microsoft.com/office/drawing/2014/main" id="{A365B96D-8F4D-5423-29D5-480D3DF09D2E}"/>
              </a:ext>
            </a:extLst>
          </p:cNvPr>
          <p:cNvSpPr/>
          <p:nvPr/>
        </p:nvSpPr>
        <p:spPr>
          <a:xfrm flipH="1">
            <a:off x="7197974" y="1506532"/>
            <a:ext cx="4252367" cy="4324182"/>
          </a:xfrm>
          <a:prstGeom prst="blockArc">
            <a:avLst>
              <a:gd name="adj1" fmla="val 10904335"/>
              <a:gd name="adj2" fmla="val 21564761"/>
              <a:gd name="adj3" fmla="val 10917"/>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8" name="Arco de bloque 7">
            <a:extLst>
              <a:ext uri="{FF2B5EF4-FFF2-40B4-BE49-F238E27FC236}">
                <a16:creationId xmlns:a16="http://schemas.microsoft.com/office/drawing/2014/main" id="{3E46D9DA-239D-CDC5-D2EC-EB5944674D74}"/>
              </a:ext>
            </a:extLst>
          </p:cNvPr>
          <p:cNvSpPr/>
          <p:nvPr/>
        </p:nvSpPr>
        <p:spPr>
          <a:xfrm flipH="1">
            <a:off x="7197974" y="1506532"/>
            <a:ext cx="4252365" cy="4253048"/>
          </a:xfrm>
          <a:prstGeom prst="blockArc">
            <a:avLst>
              <a:gd name="adj1" fmla="val 10893583"/>
              <a:gd name="adj2" fmla="val 21486961"/>
              <a:gd name="adj3" fmla="val 10599"/>
            </a:avLst>
          </a:prstGeom>
          <a:no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9" name="CuadroTexto 8">
            <a:extLst>
              <a:ext uri="{FF2B5EF4-FFF2-40B4-BE49-F238E27FC236}">
                <a16:creationId xmlns:a16="http://schemas.microsoft.com/office/drawing/2014/main" id="{3B92BE26-50DA-51F3-0FAE-E03B419ADFE6}"/>
              </a:ext>
            </a:extLst>
          </p:cNvPr>
          <p:cNvSpPr txBox="1"/>
          <p:nvPr/>
        </p:nvSpPr>
        <p:spPr>
          <a:xfrm>
            <a:off x="8551837" y="2909069"/>
            <a:ext cx="1544643" cy="461665"/>
          </a:xfrm>
          <a:prstGeom prst="rect">
            <a:avLst/>
          </a:prstGeom>
          <a:noFill/>
        </p:spPr>
        <p:txBody>
          <a:bodyPr wrap="square" rtlCol="0">
            <a:spAutoFit/>
          </a:bodyPr>
          <a:lstStyle/>
          <a:p>
            <a:pPr algn="ctr"/>
            <a:r>
              <a:rPr lang="es-MX" sz="2400" b="1" dirty="0">
                <a:latin typeface="+mj-lt"/>
              </a:rPr>
              <a:t>99%</a:t>
            </a:r>
            <a:endParaRPr lang="es-CO" sz="2400" b="1" dirty="0">
              <a:latin typeface="+mj-lt"/>
            </a:endParaRPr>
          </a:p>
        </p:txBody>
      </p:sp>
      <p:sp>
        <p:nvSpPr>
          <p:cNvPr id="10" name="CuadroTexto 9">
            <a:extLst>
              <a:ext uri="{FF2B5EF4-FFF2-40B4-BE49-F238E27FC236}">
                <a16:creationId xmlns:a16="http://schemas.microsoft.com/office/drawing/2014/main" id="{2ECC2123-1B41-E24F-01C8-FCC97E672A5B}"/>
              </a:ext>
            </a:extLst>
          </p:cNvPr>
          <p:cNvSpPr txBox="1"/>
          <p:nvPr/>
        </p:nvSpPr>
        <p:spPr>
          <a:xfrm>
            <a:off x="7983176" y="3206958"/>
            <a:ext cx="2822996" cy="461665"/>
          </a:xfrm>
          <a:prstGeom prst="rect">
            <a:avLst/>
          </a:prstGeom>
          <a:noFill/>
        </p:spPr>
        <p:txBody>
          <a:bodyPr wrap="square" rtlCol="0">
            <a:spAutoFit/>
          </a:bodyPr>
          <a:lstStyle/>
          <a:p>
            <a:pPr algn="ctr"/>
            <a:r>
              <a:rPr lang="es-MX" sz="2400" b="1" dirty="0">
                <a:solidFill>
                  <a:schemeClr val="tx1">
                    <a:lumMod val="65000"/>
                    <a:lumOff val="35000"/>
                  </a:schemeClr>
                </a:solidFill>
                <a:latin typeface="+mj-lt"/>
              </a:rPr>
              <a:t>% de Avance Real</a:t>
            </a:r>
            <a:endParaRPr lang="es-CO" sz="2400" b="1" dirty="0">
              <a:solidFill>
                <a:schemeClr val="tx1">
                  <a:lumMod val="65000"/>
                  <a:lumOff val="35000"/>
                </a:schemeClr>
              </a:solidFill>
              <a:latin typeface="+mj-lt"/>
            </a:endParaRPr>
          </a:p>
        </p:txBody>
      </p:sp>
    </p:spTree>
    <p:extLst>
      <p:ext uri="{BB962C8B-B14F-4D97-AF65-F5344CB8AC3E}">
        <p14:creationId xmlns:p14="http://schemas.microsoft.com/office/powerpoint/2010/main" val="22946244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Marcador de contenido 10">
            <a:extLst>
              <a:ext uri="{FF2B5EF4-FFF2-40B4-BE49-F238E27FC236}">
                <a16:creationId xmlns:a16="http://schemas.microsoft.com/office/drawing/2014/main" id="{ECC426F2-3B3C-EF7B-BD5A-CB5B9796193B}"/>
              </a:ext>
            </a:extLst>
          </p:cNvPr>
          <p:cNvSpPr txBox="1">
            <a:spLocks/>
          </p:cNvSpPr>
          <p:nvPr/>
        </p:nvSpPr>
        <p:spPr>
          <a:xfrm>
            <a:off x="3386666" y="518009"/>
            <a:ext cx="11701246" cy="11617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200"/>
              </a:spcBef>
              <a:spcAft>
                <a:spcPts val="200"/>
              </a:spcAft>
              <a:buClrTx/>
              <a:buSzTx/>
              <a:buFont typeface="Arial" panose="020B0604020202020204" pitchFamily="34" charset="0"/>
              <a:buNone/>
              <a:tabLst/>
              <a:defRPr/>
            </a:pPr>
            <a:r>
              <a:rPr kumimoji="0" lang="es-CO" sz="1200" b="1" i="0" u="none" strike="noStrike" kern="1200" cap="none" spc="0" normalizeH="0" baseline="0" noProof="0" dirty="0">
                <a:ln>
                  <a:noFill/>
                </a:ln>
                <a:solidFill>
                  <a:prstClr val="black"/>
                </a:solidFill>
                <a:effectLst/>
                <a:uLnTx/>
                <a:uFillTx/>
                <a:latin typeface="Calibri" panose="020F0502020204030204"/>
                <a:ea typeface="+mn-ea"/>
                <a:cs typeface="+mn-cs"/>
              </a:rPr>
              <a:t>SEGUIMIENTO AL PLAN DE ACCIÓN </a:t>
            </a:r>
          </a:p>
          <a:p>
            <a:pPr marL="0" marR="0" lvl="0" indent="0" algn="ctr" defTabSz="914400" rtl="0" eaLnBrk="1" fontAlgn="auto" latinLnBrk="0" hangingPunct="1">
              <a:lnSpc>
                <a:spcPct val="100000"/>
              </a:lnSpc>
              <a:spcBef>
                <a:spcPts val="200"/>
              </a:spcBef>
              <a:spcAft>
                <a:spcPts val="200"/>
              </a:spcAft>
              <a:buClrTx/>
              <a:buSzTx/>
              <a:buFont typeface="Arial" panose="020B0604020202020204" pitchFamily="34" charset="0"/>
              <a:buNone/>
              <a:tabLst/>
              <a:defRPr/>
            </a:pPr>
            <a:r>
              <a:rPr kumimoji="0" lang="es-CO" sz="1200" b="1" i="0" u="none" strike="noStrike" kern="1200" cap="none" spc="0" normalizeH="0" baseline="0" noProof="0" dirty="0">
                <a:ln>
                  <a:noFill/>
                </a:ln>
                <a:solidFill>
                  <a:prstClr val="black"/>
                </a:solidFill>
                <a:effectLst/>
                <a:uLnTx/>
                <a:uFillTx/>
                <a:latin typeface="Calibri" panose="020F0502020204030204"/>
                <a:ea typeface="+mn-ea"/>
                <a:cs typeface="+mn-cs"/>
              </a:rPr>
              <a:t>INSTITUCIONAL IV TRIMESTRE</a:t>
            </a:r>
          </a:p>
        </p:txBody>
      </p:sp>
      <p:sp>
        <p:nvSpPr>
          <p:cNvPr id="3" name="Título 1">
            <a:extLst>
              <a:ext uri="{FF2B5EF4-FFF2-40B4-BE49-F238E27FC236}">
                <a16:creationId xmlns:a16="http://schemas.microsoft.com/office/drawing/2014/main" id="{7B42997B-99D6-E3CE-9E79-56B50AE6FC9B}"/>
              </a:ext>
            </a:extLst>
          </p:cNvPr>
          <p:cNvSpPr txBox="1">
            <a:spLocks/>
          </p:cNvSpPr>
          <p:nvPr/>
        </p:nvSpPr>
        <p:spPr>
          <a:xfrm>
            <a:off x="2467954" y="1166613"/>
            <a:ext cx="6014106" cy="8994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sz="2400" b="1" dirty="0">
                <a:latin typeface="+mn-lt"/>
              </a:rPr>
              <a:t>Dirección de Recursos y Herramientas del SND</a:t>
            </a:r>
            <a:endParaRPr lang="es-CO" sz="2400" b="1" dirty="0">
              <a:solidFill>
                <a:srgbClr val="FF0000"/>
              </a:solidFill>
              <a:latin typeface="+mn-lt"/>
            </a:endParaRPr>
          </a:p>
        </p:txBody>
      </p:sp>
      <p:graphicFrame>
        <p:nvGraphicFramePr>
          <p:cNvPr id="4" name="Tabla 3"/>
          <p:cNvGraphicFramePr>
            <a:graphicFrameLocks noGrp="1"/>
          </p:cNvGraphicFramePr>
          <p:nvPr>
            <p:extLst>
              <p:ext uri="{D42A27DB-BD31-4B8C-83A1-F6EECF244321}">
                <p14:modId xmlns:p14="http://schemas.microsoft.com/office/powerpoint/2010/main" val="2768697264"/>
              </p:ext>
            </p:extLst>
          </p:nvPr>
        </p:nvGraphicFramePr>
        <p:xfrm>
          <a:off x="1445684" y="2583553"/>
          <a:ext cx="8775699" cy="3745230"/>
        </p:xfrm>
        <a:graphic>
          <a:graphicData uri="http://schemas.openxmlformats.org/drawingml/2006/table">
            <a:tbl>
              <a:tblPr>
                <a:tableStyleId>{5C22544A-7EE6-4342-B048-85BDC9FD1C3A}</a:tableStyleId>
              </a:tblPr>
              <a:tblGrid>
                <a:gridCol w="1854021">
                  <a:extLst>
                    <a:ext uri="{9D8B030D-6E8A-4147-A177-3AD203B41FA5}">
                      <a16:colId xmlns:a16="http://schemas.microsoft.com/office/drawing/2014/main" val="2366296931"/>
                    </a:ext>
                  </a:extLst>
                </a:gridCol>
                <a:gridCol w="1854021">
                  <a:extLst>
                    <a:ext uri="{9D8B030D-6E8A-4147-A177-3AD203B41FA5}">
                      <a16:colId xmlns:a16="http://schemas.microsoft.com/office/drawing/2014/main" val="1602325052"/>
                    </a:ext>
                  </a:extLst>
                </a:gridCol>
                <a:gridCol w="1854021">
                  <a:extLst>
                    <a:ext uri="{9D8B030D-6E8A-4147-A177-3AD203B41FA5}">
                      <a16:colId xmlns:a16="http://schemas.microsoft.com/office/drawing/2014/main" val="2773853051"/>
                    </a:ext>
                  </a:extLst>
                </a:gridCol>
                <a:gridCol w="1854021">
                  <a:extLst>
                    <a:ext uri="{9D8B030D-6E8A-4147-A177-3AD203B41FA5}">
                      <a16:colId xmlns:a16="http://schemas.microsoft.com/office/drawing/2014/main" val="467839440"/>
                    </a:ext>
                  </a:extLst>
                </a:gridCol>
                <a:gridCol w="1359615">
                  <a:extLst>
                    <a:ext uri="{9D8B030D-6E8A-4147-A177-3AD203B41FA5}">
                      <a16:colId xmlns:a16="http://schemas.microsoft.com/office/drawing/2014/main" val="2458834114"/>
                    </a:ext>
                  </a:extLst>
                </a:gridCol>
              </a:tblGrid>
              <a:tr h="190500">
                <a:tc rowSpan="6">
                  <a:txBody>
                    <a:bodyPr/>
                    <a:lstStyle/>
                    <a:p>
                      <a:pPr algn="ctr" fontAlgn="ctr"/>
                      <a:r>
                        <a:rPr lang="es-CO" sz="1400" b="1" u="none" strike="noStrike" dirty="0">
                          <a:effectLst/>
                          <a:latin typeface="+mn-lt"/>
                        </a:rPr>
                        <a:t>G.I.T. Infraestructura</a:t>
                      </a:r>
                      <a:endParaRPr lang="es-CO" sz="1400" b="1" i="0" u="none" strike="noStrike" dirty="0">
                        <a:solidFill>
                          <a:srgbClr val="000000"/>
                        </a:solidFill>
                        <a:effectLst/>
                        <a:latin typeface="+mn-lt"/>
                      </a:endParaRPr>
                    </a:p>
                    <a:p>
                      <a:pPr algn="ctr" fontAlgn="ctr"/>
                      <a:r>
                        <a:rPr lang="es-CO" sz="1100" u="none" strike="noStrike" dirty="0">
                          <a:effectLst/>
                          <a:latin typeface="+mn-lt"/>
                        </a:rPr>
                        <a:t> </a:t>
                      </a:r>
                      <a:endParaRPr lang="es-CO" sz="1100" b="1" i="0" u="none" strike="noStrike" dirty="0">
                        <a:solidFill>
                          <a:srgbClr val="000000"/>
                        </a:solidFill>
                        <a:effectLst/>
                        <a:latin typeface="+mn-lt"/>
                      </a:endParaRPr>
                    </a:p>
                    <a:p>
                      <a:pPr algn="ctr" fontAlgn="ctr"/>
                      <a:r>
                        <a:rPr lang="es-CO" sz="1100" u="none" strike="noStrike" dirty="0">
                          <a:effectLst/>
                          <a:latin typeface="+mn-lt"/>
                        </a:rPr>
                        <a:t> </a:t>
                      </a:r>
                      <a:endParaRPr lang="es-CO" sz="1100" b="1" i="0" u="none" strike="noStrike" dirty="0">
                        <a:solidFill>
                          <a:srgbClr val="000000"/>
                        </a:solidFill>
                        <a:effectLst/>
                        <a:latin typeface="+mn-lt"/>
                      </a:endParaRPr>
                    </a:p>
                    <a:p>
                      <a:pPr algn="ctr" fontAlgn="ctr"/>
                      <a:r>
                        <a:rPr lang="es-CO" sz="1100" u="none" strike="noStrike" dirty="0">
                          <a:effectLst/>
                          <a:latin typeface="+mn-lt"/>
                        </a:rPr>
                        <a:t> </a:t>
                      </a:r>
                      <a:endParaRPr lang="es-CO" sz="1100" b="1" i="0" u="none" strike="noStrike" dirty="0">
                        <a:solidFill>
                          <a:srgbClr val="000000"/>
                        </a:solidFill>
                        <a:effectLst/>
                        <a:latin typeface="+mn-lt"/>
                      </a:endParaRPr>
                    </a:p>
                    <a:p>
                      <a:pPr algn="ctr" fontAlgn="ctr"/>
                      <a:r>
                        <a:rPr lang="es-CO" sz="1100" u="none" strike="noStrike" dirty="0">
                          <a:effectLst/>
                          <a:latin typeface="+mn-lt"/>
                        </a:rPr>
                        <a:t> </a:t>
                      </a:r>
                      <a:endParaRPr lang="es-CO" sz="1100" b="1" i="0" u="none" strike="noStrike" dirty="0">
                        <a:solidFill>
                          <a:srgbClr val="000000"/>
                        </a:solidFill>
                        <a:effectLst/>
                        <a:latin typeface="+mn-lt"/>
                      </a:endParaRPr>
                    </a:p>
                    <a:p>
                      <a:pPr algn="ctr" fontAlgn="ctr"/>
                      <a:r>
                        <a:rPr lang="es-CO" sz="1100" u="none" strike="noStrike" dirty="0">
                          <a:effectLst/>
                          <a:latin typeface="+mn-lt"/>
                        </a:rPr>
                        <a:t> </a:t>
                      </a:r>
                      <a:endParaRPr lang="es-CO" sz="1100" b="1"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1100" u="none" strike="noStrike" dirty="0">
                          <a:effectLst/>
                          <a:latin typeface="+mn-lt"/>
                        </a:rPr>
                        <a:t>Porcentaje Cumplimiento de adecuaciones, mantenimientos y/o dotaciones ejecutado.</a:t>
                      </a:r>
                      <a:br>
                        <a:rPr lang="es-CO" sz="1100" u="none" strike="noStrike" dirty="0">
                          <a:effectLst/>
                          <a:latin typeface="+mn-lt"/>
                        </a:rPr>
                      </a:br>
                      <a:endParaRPr lang="es-CO" sz="1100" b="0" i="0" u="none" strike="noStrike" dirty="0">
                        <a:solidFill>
                          <a:srgbClr val="000000"/>
                        </a:solidFill>
                        <a:effectLst/>
                        <a:latin typeface="+mn-lt"/>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100" u="none" strike="noStrike" dirty="0">
                          <a:effectLst/>
                          <a:latin typeface="+mn-lt"/>
                        </a:rPr>
                        <a:t>60,00</a:t>
                      </a:r>
                      <a:endParaRPr lang="es-CO" sz="11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100" b="0" i="0" u="none" strike="noStrike" dirty="0">
                          <a:solidFill>
                            <a:srgbClr val="000000"/>
                          </a:solidFill>
                          <a:effectLst/>
                          <a:latin typeface="+mn-lt"/>
                        </a:rPr>
                        <a:t>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100" u="none" strike="noStrike" dirty="0">
                          <a:effectLst/>
                          <a:latin typeface="+mn-lt"/>
                        </a:rPr>
                        <a:t>1%</a:t>
                      </a:r>
                      <a:endParaRPr lang="es-CO" sz="11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94555449"/>
                  </a:ext>
                </a:extLst>
              </a:tr>
              <a:tr h="190500">
                <a:tc vMerge="1">
                  <a:txBody>
                    <a:bodyPr/>
                    <a:lstStyle/>
                    <a:p>
                      <a:pPr algn="ctr" fontAlgn="ctr"/>
                      <a:endParaRPr lang="es-CO" sz="800" b="1"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1100" u="none" strike="noStrike" dirty="0">
                          <a:effectLst/>
                          <a:latin typeface="+mn-lt"/>
                        </a:rPr>
                        <a:t>Porcentaje de  Mesas de trabajo con entes territoriales realizadas.</a:t>
                      </a:r>
                      <a:br>
                        <a:rPr lang="es-CO" sz="1100" u="none" strike="noStrike" dirty="0">
                          <a:effectLst/>
                          <a:latin typeface="+mn-lt"/>
                        </a:rPr>
                      </a:br>
                      <a:endParaRPr lang="es-CO" sz="1100" b="0" i="0" u="none" strike="noStrike" dirty="0">
                        <a:solidFill>
                          <a:srgbClr val="000000"/>
                        </a:solidFill>
                        <a:effectLst/>
                        <a:latin typeface="+mn-lt"/>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100" u="none" strike="noStrike" dirty="0">
                          <a:effectLst/>
                          <a:latin typeface="+mn-lt"/>
                        </a:rPr>
                        <a:t>100,00</a:t>
                      </a:r>
                      <a:endParaRPr lang="es-CO" sz="11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100" b="0" i="0" u="none" strike="noStrike" dirty="0">
                          <a:solidFill>
                            <a:srgbClr val="000000"/>
                          </a:solidFill>
                          <a:effectLst/>
                          <a:latin typeface="+mn-lt"/>
                        </a:rPr>
                        <a:t>75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100" u="none" strike="noStrike" dirty="0">
                          <a:effectLst/>
                          <a:latin typeface="+mn-lt"/>
                        </a:rPr>
                        <a:t>75%</a:t>
                      </a:r>
                      <a:endParaRPr lang="es-CO" sz="11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76804945"/>
                  </a:ext>
                </a:extLst>
              </a:tr>
              <a:tr h="190500">
                <a:tc vMerge="1">
                  <a:txBody>
                    <a:bodyPr/>
                    <a:lstStyle/>
                    <a:p>
                      <a:pPr algn="ctr" fontAlgn="ctr"/>
                      <a:endParaRPr lang="es-CO" sz="800" b="1"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1100" u="none" strike="noStrike" dirty="0">
                          <a:effectLst/>
                          <a:latin typeface="+mn-lt"/>
                        </a:rPr>
                        <a:t>Porcentaje de implementación de la Herramienta geográfica implementada</a:t>
                      </a:r>
                      <a:br>
                        <a:rPr lang="es-CO" sz="1100" u="none" strike="noStrike" dirty="0">
                          <a:effectLst/>
                          <a:latin typeface="+mn-lt"/>
                        </a:rPr>
                      </a:br>
                      <a:endParaRPr lang="es-CO" sz="1100" b="0" i="0" u="none" strike="noStrike" dirty="0">
                        <a:solidFill>
                          <a:srgbClr val="000000"/>
                        </a:solidFill>
                        <a:effectLst/>
                        <a:latin typeface="+mn-lt"/>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100" u="none" strike="noStrike" dirty="0">
                          <a:effectLst/>
                          <a:latin typeface="+mn-lt"/>
                        </a:rPr>
                        <a:t>80,00</a:t>
                      </a:r>
                      <a:endParaRPr lang="es-CO" sz="11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100" b="0" i="0" u="none" strike="noStrike" dirty="0">
                          <a:solidFill>
                            <a:srgbClr val="000000"/>
                          </a:solidFill>
                          <a:effectLst/>
                          <a:latin typeface="+mn-lt"/>
                        </a:rPr>
                        <a:t>73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100" u="none" strike="noStrike" dirty="0">
                          <a:effectLst/>
                          <a:latin typeface="+mn-lt"/>
                        </a:rPr>
                        <a:t>92%</a:t>
                      </a:r>
                      <a:endParaRPr lang="es-CO" sz="11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41775732"/>
                  </a:ext>
                </a:extLst>
              </a:tr>
              <a:tr h="190500">
                <a:tc vMerge="1">
                  <a:txBody>
                    <a:bodyPr/>
                    <a:lstStyle/>
                    <a:p>
                      <a:pPr algn="ctr" fontAlgn="ctr"/>
                      <a:endParaRPr lang="es-CO" sz="800" b="1"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1100" u="none" strike="noStrike" dirty="0">
                          <a:effectLst/>
                          <a:latin typeface="+mn-lt"/>
                        </a:rPr>
                        <a:t>Porcentaje de Proyectos con conceptos técnicos</a:t>
                      </a:r>
                      <a:br>
                        <a:rPr lang="es-CO" sz="1100" u="none" strike="noStrike" dirty="0">
                          <a:effectLst/>
                          <a:latin typeface="+mn-lt"/>
                        </a:rPr>
                      </a:br>
                      <a:endParaRPr lang="es-CO" sz="1100" b="0" i="0" u="none" strike="noStrike" dirty="0">
                        <a:solidFill>
                          <a:srgbClr val="000000"/>
                        </a:solidFill>
                        <a:effectLst/>
                        <a:latin typeface="+mn-lt"/>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100" u="none" strike="noStrike">
                          <a:effectLst/>
                          <a:latin typeface="+mn-lt"/>
                        </a:rPr>
                        <a:t>100,00</a:t>
                      </a:r>
                      <a:endParaRPr lang="es-CO" sz="11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100" b="0" i="0" u="none" strike="noStrike" dirty="0">
                          <a:solidFill>
                            <a:srgbClr val="000000"/>
                          </a:solidFill>
                          <a:effectLst/>
                          <a:latin typeface="+mn-lt"/>
                        </a:rPr>
                        <a:t>71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100" u="none" strike="noStrike" dirty="0">
                          <a:effectLst/>
                          <a:latin typeface="+mn-lt"/>
                        </a:rPr>
                        <a:t>71%</a:t>
                      </a:r>
                      <a:endParaRPr lang="es-CO" sz="11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09659955"/>
                  </a:ext>
                </a:extLst>
              </a:tr>
              <a:tr h="190500">
                <a:tc vMerge="1">
                  <a:txBody>
                    <a:bodyPr/>
                    <a:lstStyle/>
                    <a:p>
                      <a:pPr algn="ctr" fontAlgn="ctr"/>
                      <a:endParaRPr lang="es-CO" sz="800" b="1"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1100" u="none" strike="noStrike" dirty="0">
                          <a:effectLst/>
                          <a:latin typeface="+mn-lt"/>
                        </a:rPr>
                        <a:t>Porcentaje del presupuesto efectivamente comprometido </a:t>
                      </a:r>
                      <a:br>
                        <a:rPr lang="es-CO" sz="1100" u="none" strike="noStrike" dirty="0">
                          <a:effectLst/>
                          <a:latin typeface="+mn-lt"/>
                        </a:rPr>
                      </a:br>
                      <a:endParaRPr lang="es-CO" sz="1100" b="0" i="0" u="none" strike="noStrike" dirty="0">
                        <a:solidFill>
                          <a:srgbClr val="000000"/>
                        </a:solidFill>
                        <a:effectLst/>
                        <a:latin typeface="+mn-lt"/>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100" u="none" strike="noStrike">
                          <a:effectLst/>
                          <a:latin typeface="+mn-lt"/>
                        </a:rPr>
                        <a:t>100,00</a:t>
                      </a:r>
                      <a:endParaRPr lang="es-CO" sz="11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100" b="0" i="0" u="none" strike="noStrike" dirty="0">
                          <a:solidFill>
                            <a:srgbClr val="000000"/>
                          </a:solidFill>
                          <a:effectLst/>
                          <a:latin typeface="+mn-lt"/>
                        </a:rPr>
                        <a:t>43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es-CO" sz="1100" u="none" strike="noStrike" dirty="0">
                        <a:effectLst/>
                        <a:latin typeface="+mn-lt"/>
                      </a:endParaRPr>
                    </a:p>
                    <a:p>
                      <a:pPr algn="ctr" fontAlgn="ctr"/>
                      <a:r>
                        <a:rPr lang="es-CO" sz="1100" u="none" strike="noStrike" dirty="0">
                          <a:effectLst/>
                          <a:latin typeface="+mn-lt"/>
                        </a:rPr>
                        <a:t>43%</a:t>
                      </a:r>
                      <a:endParaRPr lang="es-CO" sz="11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23028418"/>
                  </a:ext>
                </a:extLst>
              </a:tr>
              <a:tr h="200025">
                <a:tc vMerge="1">
                  <a:txBody>
                    <a:bodyPr/>
                    <a:lstStyle/>
                    <a:p>
                      <a:pPr algn="ctr" fontAlgn="ctr"/>
                      <a:endParaRPr lang="es-CO" sz="800" b="1"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1100" u="none" strike="noStrike" dirty="0">
                          <a:effectLst/>
                          <a:latin typeface="+mn-lt"/>
                        </a:rPr>
                        <a:t>Porcentaje del presupuesto efectivamente comprometido de Recreativa</a:t>
                      </a:r>
                      <a:br>
                        <a:rPr lang="es-CO" sz="1100" u="none" strike="noStrike" dirty="0">
                          <a:effectLst/>
                          <a:latin typeface="+mn-lt"/>
                        </a:rPr>
                      </a:br>
                      <a:endParaRPr lang="es-CO" sz="1100" b="0" i="0" u="none" strike="noStrike" dirty="0">
                        <a:solidFill>
                          <a:srgbClr val="000000"/>
                        </a:solidFill>
                        <a:effectLst/>
                        <a:latin typeface="+mn-lt"/>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100" u="none" strike="noStrike">
                          <a:effectLst/>
                          <a:latin typeface="+mn-lt"/>
                        </a:rPr>
                        <a:t>50,00</a:t>
                      </a:r>
                      <a:endParaRPr lang="es-CO" sz="11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100" u="none" strike="noStrike" dirty="0">
                          <a:effectLst/>
                          <a:latin typeface="+mn-lt"/>
                        </a:rPr>
                        <a:t> 30</a:t>
                      </a:r>
                      <a:endParaRPr lang="es-CO" sz="11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100" u="none" strike="noStrike" dirty="0">
                          <a:effectLst/>
                          <a:latin typeface="+mn-lt"/>
                        </a:rPr>
                        <a:t>61%</a:t>
                      </a:r>
                      <a:endParaRPr lang="es-CO" sz="11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4329205"/>
                  </a:ext>
                </a:extLst>
              </a:tr>
            </a:tbl>
          </a:graphicData>
        </a:graphic>
      </p:graphicFrame>
      <p:graphicFrame>
        <p:nvGraphicFramePr>
          <p:cNvPr id="6" name="Tabla 5"/>
          <p:cNvGraphicFramePr>
            <a:graphicFrameLocks noGrp="1"/>
          </p:cNvGraphicFramePr>
          <p:nvPr>
            <p:extLst>
              <p:ext uri="{D42A27DB-BD31-4B8C-83A1-F6EECF244321}">
                <p14:modId xmlns:p14="http://schemas.microsoft.com/office/powerpoint/2010/main" val="282813001"/>
              </p:ext>
            </p:extLst>
          </p:nvPr>
        </p:nvGraphicFramePr>
        <p:xfrm>
          <a:off x="3276600" y="2317381"/>
          <a:ext cx="6944783" cy="190500"/>
        </p:xfrm>
        <a:graphic>
          <a:graphicData uri="http://schemas.openxmlformats.org/drawingml/2006/table">
            <a:tbl>
              <a:tblPr firstRow="1" firstCol="1" bandRow="1"/>
              <a:tblGrid>
                <a:gridCol w="1879600">
                  <a:extLst>
                    <a:ext uri="{9D8B030D-6E8A-4147-A177-3AD203B41FA5}">
                      <a16:colId xmlns:a16="http://schemas.microsoft.com/office/drawing/2014/main" val="325368306"/>
                    </a:ext>
                  </a:extLst>
                </a:gridCol>
                <a:gridCol w="1845733">
                  <a:extLst>
                    <a:ext uri="{9D8B030D-6E8A-4147-A177-3AD203B41FA5}">
                      <a16:colId xmlns:a16="http://schemas.microsoft.com/office/drawing/2014/main" val="3940555080"/>
                    </a:ext>
                  </a:extLst>
                </a:gridCol>
                <a:gridCol w="1845898">
                  <a:extLst>
                    <a:ext uri="{9D8B030D-6E8A-4147-A177-3AD203B41FA5}">
                      <a16:colId xmlns:a16="http://schemas.microsoft.com/office/drawing/2014/main" val="390071544"/>
                    </a:ext>
                  </a:extLst>
                </a:gridCol>
                <a:gridCol w="1373552">
                  <a:extLst>
                    <a:ext uri="{9D8B030D-6E8A-4147-A177-3AD203B41FA5}">
                      <a16:colId xmlns:a16="http://schemas.microsoft.com/office/drawing/2014/main" val="2108749774"/>
                    </a:ext>
                  </a:extLst>
                </a:gridCol>
              </a:tblGrid>
              <a:tr h="152077">
                <a:tc>
                  <a:txBody>
                    <a:bodyPr/>
                    <a:lstStyle/>
                    <a:p>
                      <a:pPr algn="ctr">
                        <a:lnSpc>
                          <a:spcPct val="107000"/>
                        </a:lnSpc>
                        <a:spcAft>
                          <a:spcPts val="0"/>
                        </a:spcAft>
                      </a:pPr>
                      <a:r>
                        <a:rPr lang="es-CO" sz="11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Indicador</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100" b="1" dirty="0">
                          <a:effectLst/>
                          <a:latin typeface="Calibri" panose="020F0502020204030204" pitchFamily="34" charset="0"/>
                          <a:ea typeface="Calibri" panose="020F0502020204030204" pitchFamily="34" charset="0"/>
                          <a:cs typeface="Calibri" panose="020F0502020204030204" pitchFamily="34" charset="0"/>
                        </a:rPr>
                        <a:t>Meta 2023</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100" b="1" dirty="0">
                          <a:effectLst/>
                          <a:latin typeface="Calibri" panose="020F0502020204030204" pitchFamily="34" charset="0"/>
                          <a:ea typeface="Calibri" panose="020F0502020204030204" pitchFamily="34" charset="0"/>
                          <a:cs typeface="Calibri" panose="020F0502020204030204" pitchFamily="34" charset="0"/>
                        </a:rPr>
                        <a:t>Avance Cuantitativo</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100" b="1"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Promedio</a:t>
                      </a:r>
                      <a:r>
                        <a:rPr lang="es-CO" sz="1100" b="1" baseline="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57</a:t>
                      </a:r>
                      <a:r>
                        <a:rPr lang="es-CO" sz="1100" b="1" baseline="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extLst>
                  <a:ext uri="{0D108BD9-81ED-4DB2-BD59-A6C34878D82A}">
                    <a16:rowId xmlns:a16="http://schemas.microsoft.com/office/drawing/2014/main" val="14138221"/>
                  </a:ext>
                </a:extLst>
              </a:tr>
            </a:tbl>
          </a:graphicData>
        </a:graphic>
      </p:graphicFrame>
    </p:spTree>
    <p:extLst>
      <p:ext uri="{BB962C8B-B14F-4D97-AF65-F5344CB8AC3E}">
        <p14:creationId xmlns:p14="http://schemas.microsoft.com/office/powerpoint/2010/main" val="8778589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Marcador de contenido 10">
            <a:extLst>
              <a:ext uri="{FF2B5EF4-FFF2-40B4-BE49-F238E27FC236}">
                <a16:creationId xmlns:a16="http://schemas.microsoft.com/office/drawing/2014/main" id="{ECC426F2-3B3C-EF7B-BD5A-CB5B9796193B}"/>
              </a:ext>
            </a:extLst>
          </p:cNvPr>
          <p:cNvSpPr txBox="1">
            <a:spLocks/>
          </p:cNvSpPr>
          <p:nvPr/>
        </p:nvSpPr>
        <p:spPr>
          <a:xfrm>
            <a:off x="2875184" y="588039"/>
            <a:ext cx="11701246" cy="11617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200"/>
              </a:spcBef>
              <a:spcAft>
                <a:spcPts val="200"/>
              </a:spcAft>
              <a:buClrTx/>
              <a:buSzTx/>
              <a:buFont typeface="Arial" panose="020B0604020202020204" pitchFamily="34" charset="0"/>
              <a:buNone/>
              <a:tabLst/>
              <a:defRPr/>
            </a:pPr>
            <a:r>
              <a:rPr kumimoji="0" lang="es-CO" sz="1400" b="1" i="0" u="none" strike="noStrike" kern="1200" cap="none" spc="0" normalizeH="0" baseline="0" noProof="0" dirty="0">
                <a:ln>
                  <a:noFill/>
                </a:ln>
                <a:solidFill>
                  <a:prstClr val="black"/>
                </a:solidFill>
                <a:effectLst/>
                <a:uLnTx/>
                <a:uFillTx/>
                <a:latin typeface="Calibri" panose="020F0502020204030204"/>
                <a:ea typeface="+mn-ea"/>
                <a:cs typeface="+mn-cs"/>
              </a:rPr>
              <a:t>SEGUIMIENTO AL PLAN DE ACCIÓN </a:t>
            </a:r>
          </a:p>
          <a:p>
            <a:pPr marL="0" marR="0" lvl="0" indent="0" algn="ctr" defTabSz="914400" rtl="0" eaLnBrk="1" fontAlgn="auto" latinLnBrk="0" hangingPunct="1">
              <a:lnSpc>
                <a:spcPct val="100000"/>
              </a:lnSpc>
              <a:spcBef>
                <a:spcPts val="200"/>
              </a:spcBef>
              <a:spcAft>
                <a:spcPts val="200"/>
              </a:spcAft>
              <a:buClrTx/>
              <a:buSzTx/>
              <a:buFont typeface="Arial" panose="020B0604020202020204" pitchFamily="34" charset="0"/>
              <a:buNone/>
              <a:tabLst/>
              <a:defRPr/>
            </a:pPr>
            <a:r>
              <a:rPr kumimoji="0" lang="es-CO" sz="1400" b="1" i="0" u="none" strike="noStrike" kern="1200" cap="none" spc="0" normalizeH="0" baseline="0" noProof="0" dirty="0">
                <a:ln>
                  <a:noFill/>
                </a:ln>
                <a:solidFill>
                  <a:prstClr val="black"/>
                </a:solidFill>
                <a:effectLst/>
                <a:uLnTx/>
                <a:uFillTx/>
                <a:latin typeface="Calibri" panose="020F0502020204030204"/>
                <a:ea typeface="+mn-ea"/>
                <a:cs typeface="+mn-cs"/>
              </a:rPr>
              <a:t>INSTITUCIONAL IV TRIMESTRE</a:t>
            </a:r>
          </a:p>
        </p:txBody>
      </p:sp>
      <p:sp>
        <p:nvSpPr>
          <p:cNvPr id="3" name="Título 1">
            <a:extLst>
              <a:ext uri="{FF2B5EF4-FFF2-40B4-BE49-F238E27FC236}">
                <a16:creationId xmlns:a16="http://schemas.microsoft.com/office/drawing/2014/main" id="{7B42997B-99D6-E3CE-9E79-56B50AE6FC9B}"/>
              </a:ext>
            </a:extLst>
          </p:cNvPr>
          <p:cNvSpPr txBox="1">
            <a:spLocks/>
          </p:cNvSpPr>
          <p:nvPr/>
        </p:nvSpPr>
        <p:spPr>
          <a:xfrm>
            <a:off x="2965700" y="1524963"/>
            <a:ext cx="6014106" cy="8994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sz="2400" b="1" dirty="0">
                <a:latin typeface="+mn-lt"/>
              </a:rPr>
              <a:t>Dirección de Recursos y Herramientas del SND</a:t>
            </a:r>
            <a:endParaRPr lang="es-CO" sz="2400" b="1" dirty="0">
              <a:solidFill>
                <a:srgbClr val="FF0000"/>
              </a:solidFill>
              <a:latin typeface="+mn-lt"/>
            </a:endParaRPr>
          </a:p>
        </p:txBody>
      </p:sp>
      <p:graphicFrame>
        <p:nvGraphicFramePr>
          <p:cNvPr id="8" name="Tabla 7"/>
          <p:cNvGraphicFramePr>
            <a:graphicFrameLocks noGrp="1"/>
          </p:cNvGraphicFramePr>
          <p:nvPr>
            <p:extLst>
              <p:ext uri="{D42A27DB-BD31-4B8C-83A1-F6EECF244321}">
                <p14:modId xmlns:p14="http://schemas.microsoft.com/office/powerpoint/2010/main" val="3248995052"/>
              </p:ext>
            </p:extLst>
          </p:nvPr>
        </p:nvGraphicFramePr>
        <p:xfrm>
          <a:off x="1966537" y="3396350"/>
          <a:ext cx="8509000" cy="558165"/>
        </p:xfrm>
        <a:graphic>
          <a:graphicData uri="http://schemas.openxmlformats.org/drawingml/2006/table">
            <a:tbl>
              <a:tblPr>
                <a:tableStyleId>{5C22544A-7EE6-4342-B048-85BDC9FD1C3A}</a:tableStyleId>
              </a:tblPr>
              <a:tblGrid>
                <a:gridCol w="1854607">
                  <a:extLst>
                    <a:ext uri="{9D8B030D-6E8A-4147-A177-3AD203B41FA5}">
                      <a16:colId xmlns:a16="http://schemas.microsoft.com/office/drawing/2014/main" val="2133215906"/>
                    </a:ext>
                  </a:extLst>
                </a:gridCol>
                <a:gridCol w="1854607">
                  <a:extLst>
                    <a:ext uri="{9D8B030D-6E8A-4147-A177-3AD203B41FA5}">
                      <a16:colId xmlns:a16="http://schemas.microsoft.com/office/drawing/2014/main" val="171388197"/>
                    </a:ext>
                  </a:extLst>
                </a:gridCol>
                <a:gridCol w="1854607">
                  <a:extLst>
                    <a:ext uri="{9D8B030D-6E8A-4147-A177-3AD203B41FA5}">
                      <a16:colId xmlns:a16="http://schemas.microsoft.com/office/drawing/2014/main" val="1289120800"/>
                    </a:ext>
                  </a:extLst>
                </a:gridCol>
                <a:gridCol w="1360045">
                  <a:extLst>
                    <a:ext uri="{9D8B030D-6E8A-4147-A177-3AD203B41FA5}">
                      <a16:colId xmlns:a16="http://schemas.microsoft.com/office/drawing/2014/main" val="652374852"/>
                    </a:ext>
                  </a:extLst>
                </a:gridCol>
                <a:gridCol w="1585134">
                  <a:extLst>
                    <a:ext uri="{9D8B030D-6E8A-4147-A177-3AD203B41FA5}">
                      <a16:colId xmlns:a16="http://schemas.microsoft.com/office/drawing/2014/main" val="591369419"/>
                    </a:ext>
                  </a:extLst>
                </a:gridCol>
              </a:tblGrid>
              <a:tr h="428625">
                <a:tc>
                  <a:txBody>
                    <a:bodyPr/>
                    <a:lstStyle/>
                    <a:p>
                      <a:pPr algn="ctr" fontAlgn="ctr"/>
                      <a:r>
                        <a:rPr lang="es-CO" sz="1200" b="1" u="none" strike="noStrike" dirty="0">
                          <a:effectLst/>
                        </a:rPr>
                        <a:t>G.I.T. Centro de Alto Rendimiento - CAR</a:t>
                      </a:r>
                      <a:endParaRPr lang="es-CO" sz="1200" b="1"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1200" u="none" strike="noStrike" dirty="0">
                          <a:effectLst/>
                        </a:rPr>
                        <a:t>Número de usuarios atendidos en el  CAR</a:t>
                      </a:r>
                      <a:br>
                        <a:rPr lang="es-CO" sz="1200" u="none" strike="noStrike" dirty="0">
                          <a:effectLst/>
                        </a:rPr>
                      </a:br>
                      <a:endParaRPr lang="es-CO" sz="12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200" u="none" strike="noStrike" dirty="0">
                          <a:effectLst/>
                        </a:rPr>
                        <a:t>80.000</a:t>
                      </a:r>
                      <a:endParaRPr lang="es-CO" sz="12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200" u="none" strike="noStrike" dirty="0">
                          <a:effectLst/>
                        </a:rPr>
                        <a:t>193918</a:t>
                      </a:r>
                      <a:endParaRPr lang="es-CO" sz="12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200" u="none" strike="noStrike" dirty="0">
                          <a:effectLst/>
                        </a:rPr>
                        <a:t>242%</a:t>
                      </a:r>
                      <a:endParaRPr lang="es-CO" sz="12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72365698"/>
                  </a:ext>
                </a:extLst>
              </a:tr>
            </a:tbl>
          </a:graphicData>
        </a:graphic>
      </p:graphicFrame>
      <p:graphicFrame>
        <p:nvGraphicFramePr>
          <p:cNvPr id="9" name="Tabla 8"/>
          <p:cNvGraphicFramePr>
            <a:graphicFrameLocks noGrp="1"/>
          </p:cNvGraphicFramePr>
          <p:nvPr>
            <p:extLst>
              <p:ext uri="{D42A27DB-BD31-4B8C-83A1-F6EECF244321}">
                <p14:modId xmlns:p14="http://schemas.microsoft.com/office/powerpoint/2010/main" val="2212469405"/>
              </p:ext>
            </p:extLst>
          </p:nvPr>
        </p:nvGraphicFramePr>
        <p:xfrm>
          <a:off x="1966538" y="4630503"/>
          <a:ext cx="8509000" cy="512445"/>
        </p:xfrm>
        <a:graphic>
          <a:graphicData uri="http://schemas.openxmlformats.org/drawingml/2006/table">
            <a:tbl>
              <a:tblPr>
                <a:tableStyleId>{5C22544A-7EE6-4342-B048-85BDC9FD1C3A}</a:tableStyleId>
              </a:tblPr>
              <a:tblGrid>
                <a:gridCol w="1854607">
                  <a:extLst>
                    <a:ext uri="{9D8B030D-6E8A-4147-A177-3AD203B41FA5}">
                      <a16:colId xmlns:a16="http://schemas.microsoft.com/office/drawing/2014/main" val="1754226134"/>
                    </a:ext>
                  </a:extLst>
                </a:gridCol>
                <a:gridCol w="1854607">
                  <a:extLst>
                    <a:ext uri="{9D8B030D-6E8A-4147-A177-3AD203B41FA5}">
                      <a16:colId xmlns:a16="http://schemas.microsoft.com/office/drawing/2014/main" val="2452200211"/>
                    </a:ext>
                  </a:extLst>
                </a:gridCol>
                <a:gridCol w="1854607">
                  <a:extLst>
                    <a:ext uri="{9D8B030D-6E8A-4147-A177-3AD203B41FA5}">
                      <a16:colId xmlns:a16="http://schemas.microsoft.com/office/drawing/2014/main" val="1837031254"/>
                    </a:ext>
                  </a:extLst>
                </a:gridCol>
                <a:gridCol w="1360045">
                  <a:extLst>
                    <a:ext uri="{9D8B030D-6E8A-4147-A177-3AD203B41FA5}">
                      <a16:colId xmlns:a16="http://schemas.microsoft.com/office/drawing/2014/main" val="3912360702"/>
                    </a:ext>
                  </a:extLst>
                </a:gridCol>
                <a:gridCol w="1585134">
                  <a:extLst>
                    <a:ext uri="{9D8B030D-6E8A-4147-A177-3AD203B41FA5}">
                      <a16:colId xmlns:a16="http://schemas.microsoft.com/office/drawing/2014/main" val="470409513"/>
                    </a:ext>
                  </a:extLst>
                </a:gridCol>
              </a:tblGrid>
              <a:tr h="285750">
                <a:tc>
                  <a:txBody>
                    <a:bodyPr/>
                    <a:lstStyle/>
                    <a:p>
                      <a:pPr algn="ctr" fontAlgn="ctr"/>
                      <a:r>
                        <a:rPr lang="es-CO" sz="1100" b="1" u="none" strike="noStrike" dirty="0">
                          <a:effectLst/>
                        </a:rPr>
                        <a:t>G.I.T. Laboratorio Control de Dopaje</a:t>
                      </a:r>
                      <a:endParaRPr lang="es-CO" sz="1100" b="1"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1100" u="none" strike="noStrike" dirty="0">
                          <a:effectLst/>
                        </a:rPr>
                        <a:t>Porcentaje  del presupuesto efectivamente comprometido</a:t>
                      </a:r>
                      <a:br>
                        <a:rPr lang="es-CO" sz="1100" u="none" strike="noStrike" dirty="0">
                          <a:effectLst/>
                        </a:rPr>
                      </a:br>
                      <a:endParaRPr lang="es-CO" sz="11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100" u="none" strike="noStrike" dirty="0">
                          <a:effectLst/>
                        </a:rPr>
                        <a:t>70,00</a:t>
                      </a:r>
                      <a:endParaRPr lang="es-CO" sz="11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100" u="none" strike="noStrike" dirty="0">
                          <a:effectLst/>
                        </a:rPr>
                        <a:t>0,00</a:t>
                      </a:r>
                      <a:endParaRPr lang="es-CO" sz="11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100" u="none" strike="noStrike" dirty="0">
                          <a:effectLst/>
                        </a:rPr>
                        <a:t>0,00%</a:t>
                      </a:r>
                      <a:endParaRPr lang="es-CO" sz="11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88562990"/>
                  </a:ext>
                </a:extLst>
              </a:tr>
            </a:tbl>
          </a:graphicData>
        </a:graphic>
      </p:graphicFrame>
      <p:graphicFrame>
        <p:nvGraphicFramePr>
          <p:cNvPr id="12" name="Tabla 11"/>
          <p:cNvGraphicFramePr>
            <a:graphicFrameLocks noGrp="1"/>
          </p:cNvGraphicFramePr>
          <p:nvPr>
            <p:extLst>
              <p:ext uri="{D42A27DB-BD31-4B8C-83A1-F6EECF244321}">
                <p14:modId xmlns:p14="http://schemas.microsoft.com/office/powerpoint/2010/main" val="2096384416"/>
              </p:ext>
            </p:extLst>
          </p:nvPr>
        </p:nvGraphicFramePr>
        <p:xfrm>
          <a:off x="3791930" y="3100421"/>
          <a:ext cx="6683607" cy="190500"/>
        </p:xfrm>
        <a:graphic>
          <a:graphicData uri="http://schemas.openxmlformats.org/drawingml/2006/table">
            <a:tbl>
              <a:tblPr firstRow="1" firstCol="1" bandRow="1"/>
              <a:tblGrid>
                <a:gridCol w="1886414">
                  <a:extLst>
                    <a:ext uri="{9D8B030D-6E8A-4147-A177-3AD203B41FA5}">
                      <a16:colId xmlns:a16="http://schemas.microsoft.com/office/drawing/2014/main" val="325368306"/>
                    </a:ext>
                  </a:extLst>
                </a:gridCol>
                <a:gridCol w="1839952">
                  <a:extLst>
                    <a:ext uri="{9D8B030D-6E8A-4147-A177-3AD203B41FA5}">
                      <a16:colId xmlns:a16="http://schemas.microsoft.com/office/drawing/2014/main" val="3940555080"/>
                    </a:ext>
                  </a:extLst>
                </a:gridCol>
                <a:gridCol w="1371600">
                  <a:extLst>
                    <a:ext uri="{9D8B030D-6E8A-4147-A177-3AD203B41FA5}">
                      <a16:colId xmlns:a16="http://schemas.microsoft.com/office/drawing/2014/main" val="390071544"/>
                    </a:ext>
                  </a:extLst>
                </a:gridCol>
                <a:gridCol w="1585641">
                  <a:extLst>
                    <a:ext uri="{9D8B030D-6E8A-4147-A177-3AD203B41FA5}">
                      <a16:colId xmlns:a16="http://schemas.microsoft.com/office/drawing/2014/main" val="2108749774"/>
                    </a:ext>
                  </a:extLst>
                </a:gridCol>
              </a:tblGrid>
              <a:tr h="152077">
                <a:tc>
                  <a:txBody>
                    <a:bodyPr/>
                    <a:lstStyle/>
                    <a:p>
                      <a:pPr algn="ctr">
                        <a:lnSpc>
                          <a:spcPct val="107000"/>
                        </a:lnSpc>
                        <a:spcAft>
                          <a:spcPts val="0"/>
                        </a:spcAft>
                      </a:pPr>
                      <a:r>
                        <a:rPr lang="es-CO" sz="11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Indicador</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100" b="1" dirty="0">
                          <a:effectLst/>
                          <a:latin typeface="Calibri" panose="020F0502020204030204" pitchFamily="34" charset="0"/>
                          <a:ea typeface="Calibri" panose="020F0502020204030204" pitchFamily="34" charset="0"/>
                          <a:cs typeface="Calibri" panose="020F0502020204030204" pitchFamily="34" charset="0"/>
                        </a:rPr>
                        <a:t>Meta 2023</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100" b="1" dirty="0">
                          <a:effectLst/>
                          <a:latin typeface="Calibri" panose="020F0502020204030204" pitchFamily="34" charset="0"/>
                          <a:ea typeface="Calibri" panose="020F0502020204030204" pitchFamily="34" charset="0"/>
                          <a:cs typeface="Calibri" panose="020F0502020204030204" pitchFamily="34" charset="0"/>
                        </a:rPr>
                        <a:t>Avance Cuantitativo</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100" b="1"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Promedio</a:t>
                      </a:r>
                      <a:r>
                        <a:rPr lang="es-CO" sz="1100" b="1" baseline="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242 </a:t>
                      </a:r>
                      <a:r>
                        <a:rPr lang="es-CO" sz="1100" b="1" baseline="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extLst>
                  <a:ext uri="{0D108BD9-81ED-4DB2-BD59-A6C34878D82A}">
                    <a16:rowId xmlns:a16="http://schemas.microsoft.com/office/drawing/2014/main" val="14138221"/>
                  </a:ext>
                </a:extLst>
              </a:tr>
            </a:tbl>
          </a:graphicData>
        </a:graphic>
      </p:graphicFrame>
      <p:graphicFrame>
        <p:nvGraphicFramePr>
          <p:cNvPr id="15" name="Tabla 14"/>
          <p:cNvGraphicFramePr>
            <a:graphicFrameLocks noGrp="1"/>
          </p:cNvGraphicFramePr>
          <p:nvPr>
            <p:extLst>
              <p:ext uri="{D42A27DB-BD31-4B8C-83A1-F6EECF244321}">
                <p14:modId xmlns:p14="http://schemas.microsoft.com/office/powerpoint/2010/main" val="848050825"/>
              </p:ext>
            </p:extLst>
          </p:nvPr>
        </p:nvGraphicFramePr>
        <p:xfrm>
          <a:off x="3835400" y="4347936"/>
          <a:ext cx="6640137" cy="190500"/>
        </p:xfrm>
        <a:graphic>
          <a:graphicData uri="http://schemas.openxmlformats.org/drawingml/2006/table">
            <a:tbl>
              <a:tblPr firstRow="1" firstCol="1" bandRow="1"/>
              <a:tblGrid>
                <a:gridCol w="1902150">
                  <a:extLst>
                    <a:ext uri="{9D8B030D-6E8A-4147-A177-3AD203B41FA5}">
                      <a16:colId xmlns:a16="http://schemas.microsoft.com/office/drawing/2014/main" val="325368306"/>
                    </a:ext>
                  </a:extLst>
                </a:gridCol>
                <a:gridCol w="1834414">
                  <a:extLst>
                    <a:ext uri="{9D8B030D-6E8A-4147-A177-3AD203B41FA5}">
                      <a16:colId xmlns:a16="http://schemas.microsoft.com/office/drawing/2014/main" val="3940555080"/>
                    </a:ext>
                  </a:extLst>
                </a:gridCol>
                <a:gridCol w="1329125">
                  <a:extLst>
                    <a:ext uri="{9D8B030D-6E8A-4147-A177-3AD203B41FA5}">
                      <a16:colId xmlns:a16="http://schemas.microsoft.com/office/drawing/2014/main" val="390071544"/>
                    </a:ext>
                  </a:extLst>
                </a:gridCol>
                <a:gridCol w="1574448">
                  <a:extLst>
                    <a:ext uri="{9D8B030D-6E8A-4147-A177-3AD203B41FA5}">
                      <a16:colId xmlns:a16="http://schemas.microsoft.com/office/drawing/2014/main" val="2108749774"/>
                    </a:ext>
                  </a:extLst>
                </a:gridCol>
              </a:tblGrid>
              <a:tr h="152077">
                <a:tc>
                  <a:txBody>
                    <a:bodyPr/>
                    <a:lstStyle/>
                    <a:p>
                      <a:pPr algn="ctr">
                        <a:lnSpc>
                          <a:spcPct val="107000"/>
                        </a:lnSpc>
                        <a:spcAft>
                          <a:spcPts val="0"/>
                        </a:spcAft>
                      </a:pPr>
                      <a:r>
                        <a:rPr lang="es-CO" sz="11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Indicador</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100" b="1" dirty="0">
                          <a:effectLst/>
                          <a:latin typeface="Calibri" panose="020F0502020204030204" pitchFamily="34" charset="0"/>
                          <a:ea typeface="Calibri" panose="020F0502020204030204" pitchFamily="34" charset="0"/>
                          <a:cs typeface="Calibri" panose="020F0502020204030204" pitchFamily="34" charset="0"/>
                        </a:rPr>
                        <a:t>Meta 2023</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100" b="1" dirty="0">
                          <a:effectLst/>
                          <a:latin typeface="Calibri" panose="020F0502020204030204" pitchFamily="34" charset="0"/>
                          <a:ea typeface="Calibri" panose="020F0502020204030204" pitchFamily="34" charset="0"/>
                          <a:cs typeface="Calibri" panose="020F0502020204030204" pitchFamily="34" charset="0"/>
                        </a:rPr>
                        <a:t>Avance Cuantitativo</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100" b="1"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Promedio</a:t>
                      </a:r>
                      <a:r>
                        <a:rPr lang="es-CO" sz="1100" b="1" baseline="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0,0</a:t>
                      </a:r>
                      <a:r>
                        <a:rPr lang="es-CO" sz="1100" b="1" baseline="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extLst>
                  <a:ext uri="{0D108BD9-81ED-4DB2-BD59-A6C34878D82A}">
                    <a16:rowId xmlns:a16="http://schemas.microsoft.com/office/drawing/2014/main" val="14138221"/>
                  </a:ext>
                </a:extLst>
              </a:tr>
            </a:tbl>
          </a:graphicData>
        </a:graphic>
      </p:graphicFrame>
    </p:spTree>
    <p:extLst>
      <p:ext uri="{BB962C8B-B14F-4D97-AF65-F5344CB8AC3E}">
        <p14:creationId xmlns:p14="http://schemas.microsoft.com/office/powerpoint/2010/main" val="4873817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2AC2C8C-54EE-707A-BA4E-91101E9F329A}"/>
            </a:ext>
          </a:extLst>
        </p:cNvPr>
        <p:cNvGrpSpPr/>
        <p:nvPr/>
      </p:nvGrpSpPr>
      <p:grpSpPr>
        <a:xfrm>
          <a:off x="0" y="0"/>
          <a:ext cx="0" cy="0"/>
          <a:chOff x="0" y="0"/>
          <a:chExt cx="0" cy="0"/>
        </a:xfrm>
      </p:grpSpPr>
      <p:sp>
        <p:nvSpPr>
          <p:cNvPr id="2" name="Marcador de contenido 10">
            <a:extLst>
              <a:ext uri="{FF2B5EF4-FFF2-40B4-BE49-F238E27FC236}">
                <a16:creationId xmlns:a16="http://schemas.microsoft.com/office/drawing/2014/main" id="{9BE13568-0A97-3F72-1C1D-8E6708A87743}"/>
              </a:ext>
            </a:extLst>
          </p:cNvPr>
          <p:cNvSpPr txBox="1">
            <a:spLocks/>
          </p:cNvSpPr>
          <p:nvPr/>
        </p:nvSpPr>
        <p:spPr>
          <a:xfrm>
            <a:off x="3544051" y="260075"/>
            <a:ext cx="11701246" cy="11617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200"/>
              </a:spcBef>
              <a:spcAft>
                <a:spcPts val="200"/>
              </a:spcAft>
              <a:buClrTx/>
              <a:buSzTx/>
              <a:buFont typeface="Arial" panose="020B0604020202020204" pitchFamily="34" charset="0"/>
              <a:buNone/>
              <a:tabLst/>
              <a:defRPr/>
            </a:pPr>
            <a:r>
              <a:rPr kumimoji="0" lang="es-CO" sz="1200" b="1" i="0" u="none" strike="noStrike" kern="1200" cap="none" spc="0" normalizeH="0" baseline="0" noProof="0" dirty="0">
                <a:ln>
                  <a:noFill/>
                </a:ln>
                <a:solidFill>
                  <a:prstClr val="black"/>
                </a:solidFill>
                <a:effectLst/>
                <a:uLnTx/>
                <a:uFillTx/>
                <a:latin typeface="Calibri" panose="020F0502020204030204"/>
                <a:ea typeface="+mn-ea"/>
                <a:cs typeface="+mn-cs"/>
              </a:rPr>
              <a:t>SEGUIMIENTO AL PLAN DE ACCIÓN </a:t>
            </a:r>
          </a:p>
          <a:p>
            <a:pPr marL="0" marR="0" lvl="0" indent="0" algn="ctr" defTabSz="914400" rtl="0" eaLnBrk="1" fontAlgn="auto" latinLnBrk="0" hangingPunct="1">
              <a:lnSpc>
                <a:spcPct val="100000"/>
              </a:lnSpc>
              <a:spcBef>
                <a:spcPts val="200"/>
              </a:spcBef>
              <a:spcAft>
                <a:spcPts val="200"/>
              </a:spcAft>
              <a:buClrTx/>
              <a:buSzTx/>
              <a:buFont typeface="Arial" panose="020B0604020202020204" pitchFamily="34" charset="0"/>
              <a:buNone/>
              <a:tabLst/>
              <a:defRPr/>
            </a:pPr>
            <a:r>
              <a:rPr kumimoji="0" lang="es-CO" sz="1200" b="1" i="0" u="none" strike="noStrike" kern="1200" cap="none" spc="0" normalizeH="0" baseline="0" noProof="0" dirty="0">
                <a:ln>
                  <a:noFill/>
                </a:ln>
                <a:solidFill>
                  <a:prstClr val="black"/>
                </a:solidFill>
                <a:effectLst/>
                <a:uLnTx/>
                <a:uFillTx/>
                <a:latin typeface="Calibri" panose="020F0502020204030204"/>
                <a:ea typeface="+mn-ea"/>
                <a:cs typeface="+mn-cs"/>
              </a:rPr>
              <a:t>INSTITUCIONAL IV TRIMESTRE</a:t>
            </a:r>
          </a:p>
        </p:txBody>
      </p:sp>
      <p:sp>
        <p:nvSpPr>
          <p:cNvPr id="3" name="Título 1">
            <a:extLst>
              <a:ext uri="{FF2B5EF4-FFF2-40B4-BE49-F238E27FC236}">
                <a16:creationId xmlns:a16="http://schemas.microsoft.com/office/drawing/2014/main" id="{51B27AA8-7E41-AE07-AAD5-84733552AFBE}"/>
              </a:ext>
            </a:extLst>
          </p:cNvPr>
          <p:cNvSpPr txBox="1">
            <a:spLocks/>
          </p:cNvSpPr>
          <p:nvPr/>
        </p:nvSpPr>
        <p:spPr>
          <a:xfrm>
            <a:off x="2567561" y="626078"/>
            <a:ext cx="6014106" cy="8994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sz="2400" b="1" dirty="0">
                <a:latin typeface="+mn-lt"/>
              </a:rPr>
              <a:t>Dirección de Recursos y Herramientas del SND</a:t>
            </a:r>
            <a:endParaRPr lang="es-CO" sz="2400" b="1" dirty="0">
              <a:solidFill>
                <a:srgbClr val="FF0000"/>
              </a:solidFill>
              <a:latin typeface="+mn-lt"/>
            </a:endParaRPr>
          </a:p>
        </p:txBody>
      </p:sp>
      <p:sp>
        <p:nvSpPr>
          <p:cNvPr id="4" name="Marcador de contenido 10">
            <a:extLst>
              <a:ext uri="{FF2B5EF4-FFF2-40B4-BE49-F238E27FC236}">
                <a16:creationId xmlns:a16="http://schemas.microsoft.com/office/drawing/2014/main" id="{D6BF69C9-4919-908D-D6BD-B65E49E0563F}"/>
              </a:ext>
            </a:extLst>
          </p:cNvPr>
          <p:cNvSpPr>
            <a:spLocks noGrp="1"/>
          </p:cNvSpPr>
          <p:nvPr>
            <p:ph idx="1"/>
          </p:nvPr>
        </p:nvSpPr>
        <p:spPr>
          <a:xfrm>
            <a:off x="954741" y="1713807"/>
            <a:ext cx="10125635" cy="4435981"/>
          </a:xfrm>
        </p:spPr>
        <p:txBody>
          <a:bodyPr vert="horz" lIns="91440" tIns="45720" rIns="91440" bIns="45720" rtlCol="0" anchor="t">
            <a:noAutofit/>
          </a:bodyPr>
          <a:lstStyle/>
          <a:p>
            <a:pPr algn="just">
              <a:lnSpc>
                <a:spcPct val="107000"/>
              </a:lnSpc>
              <a:spcAft>
                <a:spcPts val="800"/>
              </a:spcAft>
            </a:pPr>
            <a:r>
              <a:rPr lang="es-419" sz="1200" b="0" i="0" u="none" strike="noStrike" baseline="0" dirty="0">
                <a:solidFill>
                  <a:srgbClr val="000000"/>
                </a:solidFill>
                <a:latin typeface="Calibri Light" panose="020F0302020204030204" pitchFamily="34" charset="0"/>
                <a:cs typeface="Calibri Light" panose="020F0302020204030204" pitchFamily="34" charset="0"/>
              </a:rPr>
              <a:t>Se resalto la generación de 17 conceptos técnicos que permitieron la celebración de convenios interadministrativos con 17 municipios de 8 departamentos que ascienden a más de 79 mil 818 millones de pesos. </a:t>
            </a:r>
          </a:p>
          <a:p>
            <a:pPr algn="just">
              <a:lnSpc>
                <a:spcPct val="107000"/>
              </a:lnSpc>
              <a:spcAft>
                <a:spcPts val="800"/>
              </a:spcAft>
            </a:pPr>
            <a:r>
              <a:rPr lang="es-419" sz="1200" b="0" i="0" u="none" strike="noStrike" baseline="0" dirty="0">
                <a:solidFill>
                  <a:srgbClr val="000000"/>
                </a:solidFill>
                <a:latin typeface="Calibri Light" panose="020F0302020204030204" pitchFamily="34" charset="0"/>
                <a:cs typeface="Calibri Light" panose="020F0302020204030204" pitchFamily="34" charset="0"/>
              </a:rPr>
              <a:t>Se avanzo en la construcción de la Guía Técnica de presentación de proyectos, la cual busca disminuir el número de proyectos que llegan mal presentados, con deficiencias en formulación y estructuración </a:t>
            </a:r>
          </a:p>
          <a:p>
            <a:pPr algn="just">
              <a:lnSpc>
                <a:spcPct val="107000"/>
              </a:lnSpc>
              <a:spcAft>
                <a:spcPts val="800"/>
              </a:spcAft>
            </a:pPr>
            <a:r>
              <a:rPr lang="es-419" sz="1200" b="0" i="0" u="none" strike="noStrike" baseline="0" dirty="0">
                <a:solidFill>
                  <a:srgbClr val="000000"/>
                </a:solidFill>
                <a:latin typeface="+mj-lt"/>
              </a:rPr>
              <a:t>La Dirección de Recursos y Herramientas durante el 2023 dirigió recursos a (29) departamentos del país con un comprometido por valor de $168.984 millones; de los cuales $20,957 millones siendo el 12,4% se invirtieron para Construcción de Paz en (79) municipios PDET, $4.465 millones siendo el 2,6% se invirtieron para Enfoque Diferencial con comunidades indígenas en (2) departamentos, el restante se cofinanciaron proyectos de infraestructura deportiva a nivel nacional. </a:t>
            </a:r>
          </a:p>
          <a:p>
            <a:r>
              <a:rPr lang="es-419" sz="1200" b="0" i="0" u="none" strike="noStrike" baseline="0" dirty="0">
                <a:solidFill>
                  <a:srgbClr val="000000"/>
                </a:solidFill>
                <a:latin typeface="+mj-lt"/>
              </a:rPr>
              <a:t>En materia de infraestructura deportiva, el Eje Cafetero (Manizales, Armenia y Pereira), en el marco del desarrollo de los XXII Juegos Deportivos Nacionales y VI Juegos Deportivos </a:t>
            </a:r>
            <a:r>
              <a:rPr lang="es-419" sz="1200" b="0" i="0" u="none" strike="noStrike" baseline="0" dirty="0" err="1">
                <a:solidFill>
                  <a:srgbClr val="000000"/>
                </a:solidFill>
                <a:latin typeface="+mj-lt"/>
              </a:rPr>
              <a:t>Paranacionales</a:t>
            </a:r>
            <a:r>
              <a:rPr lang="es-419" sz="1200" b="0" i="0" u="none" strike="noStrike" baseline="0" dirty="0">
                <a:solidFill>
                  <a:srgbClr val="000000"/>
                </a:solidFill>
                <a:latin typeface="+mj-lt"/>
              </a:rPr>
              <a:t> 2023, se invirtieron $73.844 millones que atendió a 7.889 atletas en Juegos Nacionales y a 2.824 atletas en Juegos </a:t>
            </a:r>
            <a:r>
              <a:rPr lang="es-419" sz="1200" b="0" i="0" u="none" strike="noStrike" baseline="0" dirty="0" err="1">
                <a:solidFill>
                  <a:srgbClr val="000000"/>
                </a:solidFill>
                <a:latin typeface="+mj-lt"/>
              </a:rPr>
              <a:t>Paranacionales</a:t>
            </a:r>
            <a:r>
              <a:rPr lang="es-419" sz="1200" b="0" i="0" u="none" strike="noStrike" baseline="0" dirty="0">
                <a:solidFill>
                  <a:srgbClr val="000000"/>
                </a:solidFill>
                <a:latin typeface="+mj-lt"/>
              </a:rPr>
              <a:t> e impactó y benefició a 3.320.222 personas de las diferentes poblaciones. </a:t>
            </a:r>
          </a:p>
          <a:p>
            <a:r>
              <a:rPr lang="es-419" sz="1200" b="0" i="0" u="none" strike="noStrike" baseline="0" dirty="0">
                <a:solidFill>
                  <a:srgbClr val="000000"/>
                </a:solidFill>
                <a:latin typeface="+mj-lt"/>
              </a:rPr>
              <a:t> (15) municipios se beneficiaron con recursos por $75.711 para ejecutar proyectos de infraestructura deportiva aportando en el tejido social y el mejoramiento de la calidad de vida de 697.764 habitantes. </a:t>
            </a:r>
          </a:p>
          <a:p>
            <a:r>
              <a:rPr lang="es-419" sz="1200" b="0" i="0" u="none" strike="noStrike" baseline="0" dirty="0">
                <a:solidFill>
                  <a:srgbClr val="000000"/>
                </a:solidFill>
                <a:latin typeface="+mj-lt"/>
              </a:rPr>
              <a:t>(2) convenios se suscribieron por valor de $4.465 millones que aporta en el cumplimiento de compromisos indígenas con la Comisión Nacional de Prácticas Ancestrales CONPAE de la MPC, beneficiando a 4.413 personas. </a:t>
            </a:r>
          </a:p>
          <a:p>
            <a:endParaRPr lang="es-419" sz="1200" b="0" i="0" u="none" strike="noStrike" baseline="0" dirty="0">
              <a:solidFill>
                <a:srgbClr val="000000"/>
              </a:solidFill>
              <a:latin typeface="+mj-lt"/>
            </a:endParaRPr>
          </a:p>
          <a:p>
            <a:pPr algn="just">
              <a:lnSpc>
                <a:spcPct val="107000"/>
              </a:lnSpc>
              <a:spcAft>
                <a:spcPts val="800"/>
              </a:spcAft>
            </a:pPr>
            <a:endParaRPr lang="es-MX" sz="1200" dirty="0">
              <a:latin typeface="+mj-lt"/>
              <a:cs typeface="Calibri Light" panose="020F0302020204030204" pitchFamily="34" charset="0"/>
            </a:endParaRPr>
          </a:p>
        </p:txBody>
      </p:sp>
    </p:spTree>
    <p:extLst>
      <p:ext uri="{BB962C8B-B14F-4D97-AF65-F5344CB8AC3E}">
        <p14:creationId xmlns:p14="http://schemas.microsoft.com/office/powerpoint/2010/main" val="10731664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Marcador de contenido 10">
            <a:extLst>
              <a:ext uri="{FF2B5EF4-FFF2-40B4-BE49-F238E27FC236}">
                <a16:creationId xmlns:a16="http://schemas.microsoft.com/office/drawing/2014/main" id="{ECC426F2-3B3C-EF7B-BD5A-CB5B9796193B}"/>
              </a:ext>
            </a:extLst>
          </p:cNvPr>
          <p:cNvSpPr txBox="1">
            <a:spLocks/>
          </p:cNvSpPr>
          <p:nvPr/>
        </p:nvSpPr>
        <p:spPr>
          <a:xfrm>
            <a:off x="3326476" y="433469"/>
            <a:ext cx="11701246" cy="11617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200"/>
              </a:spcBef>
              <a:spcAft>
                <a:spcPts val="200"/>
              </a:spcAft>
              <a:buClrTx/>
              <a:buSzTx/>
              <a:buFont typeface="Arial" panose="020B0604020202020204" pitchFamily="34" charset="0"/>
              <a:buNone/>
              <a:tabLst/>
              <a:defRPr/>
            </a:pPr>
            <a:r>
              <a:rPr kumimoji="0" lang="es-CO" sz="1200" b="1" i="0" u="none" strike="noStrike" kern="1200" cap="none" spc="0" normalizeH="0" baseline="0" noProof="0" dirty="0">
                <a:ln>
                  <a:noFill/>
                </a:ln>
                <a:solidFill>
                  <a:prstClr val="black"/>
                </a:solidFill>
                <a:effectLst/>
                <a:uLnTx/>
                <a:uFillTx/>
                <a:latin typeface="Calibri" panose="020F0502020204030204"/>
                <a:ea typeface="+mn-ea"/>
                <a:cs typeface="+mn-cs"/>
              </a:rPr>
              <a:t>SEGUIMIENTO AL PLAN DE ACCIÓN </a:t>
            </a:r>
          </a:p>
          <a:p>
            <a:pPr marL="0" marR="0" lvl="0" indent="0" algn="ctr" defTabSz="914400" rtl="0" eaLnBrk="1" fontAlgn="auto" latinLnBrk="0" hangingPunct="1">
              <a:lnSpc>
                <a:spcPct val="100000"/>
              </a:lnSpc>
              <a:spcBef>
                <a:spcPts val="200"/>
              </a:spcBef>
              <a:spcAft>
                <a:spcPts val="200"/>
              </a:spcAft>
              <a:buClrTx/>
              <a:buSzTx/>
              <a:buFont typeface="Arial" panose="020B0604020202020204" pitchFamily="34" charset="0"/>
              <a:buNone/>
              <a:tabLst/>
              <a:defRPr/>
            </a:pPr>
            <a:r>
              <a:rPr kumimoji="0" lang="es-CO" sz="1200" b="1" i="0" u="none" strike="noStrike" kern="1200" cap="none" spc="0" normalizeH="0" baseline="0" noProof="0" dirty="0">
                <a:ln>
                  <a:noFill/>
                </a:ln>
                <a:solidFill>
                  <a:prstClr val="black"/>
                </a:solidFill>
                <a:effectLst/>
                <a:uLnTx/>
                <a:uFillTx/>
                <a:latin typeface="Calibri" panose="020F0502020204030204"/>
                <a:ea typeface="+mn-ea"/>
                <a:cs typeface="+mn-cs"/>
              </a:rPr>
              <a:t>INSTITUCIONAL IV TRIMESTRE</a:t>
            </a:r>
          </a:p>
        </p:txBody>
      </p:sp>
      <p:sp>
        <p:nvSpPr>
          <p:cNvPr id="3" name="Título 1">
            <a:extLst>
              <a:ext uri="{FF2B5EF4-FFF2-40B4-BE49-F238E27FC236}">
                <a16:creationId xmlns:a16="http://schemas.microsoft.com/office/drawing/2014/main" id="{7B42997B-99D6-E3CE-9E79-56B50AE6FC9B}"/>
              </a:ext>
            </a:extLst>
          </p:cNvPr>
          <p:cNvSpPr txBox="1">
            <a:spLocks/>
          </p:cNvSpPr>
          <p:nvPr/>
        </p:nvSpPr>
        <p:spPr>
          <a:xfrm>
            <a:off x="2431727" y="397903"/>
            <a:ext cx="5676979" cy="10525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sz="2000" b="1" dirty="0">
                <a:latin typeface="+mn-lt"/>
              </a:rPr>
              <a:t>Dirección de Posicionamiento y Liderazgo Deportivo</a:t>
            </a:r>
            <a:endParaRPr lang="es-CO" sz="2000" b="1" dirty="0">
              <a:solidFill>
                <a:srgbClr val="FF0000"/>
              </a:solidFill>
              <a:latin typeface="+mn-lt"/>
            </a:endParaRPr>
          </a:p>
        </p:txBody>
      </p:sp>
      <p:sp>
        <p:nvSpPr>
          <p:cNvPr id="4" name="Marcador de contenido 10">
            <a:extLst>
              <a:ext uri="{FF2B5EF4-FFF2-40B4-BE49-F238E27FC236}">
                <a16:creationId xmlns:a16="http://schemas.microsoft.com/office/drawing/2014/main" id="{AEF69C36-FF12-C7E6-2280-659639BA47BB}"/>
              </a:ext>
            </a:extLst>
          </p:cNvPr>
          <p:cNvSpPr>
            <a:spLocks noGrp="1"/>
          </p:cNvSpPr>
          <p:nvPr>
            <p:ph idx="1"/>
          </p:nvPr>
        </p:nvSpPr>
        <p:spPr>
          <a:xfrm>
            <a:off x="1179731" y="1978743"/>
            <a:ext cx="6108576" cy="1036802"/>
          </a:xfrm>
        </p:spPr>
        <p:txBody>
          <a:bodyPr vert="horz" lIns="91440" tIns="45720" rIns="91440" bIns="45720" rtlCol="0" anchor="t">
            <a:normAutofit/>
          </a:bodyPr>
          <a:lstStyle/>
          <a:p>
            <a:pPr marL="0" indent="0" algn="just">
              <a:lnSpc>
                <a:spcPct val="107000"/>
              </a:lnSpc>
              <a:spcBef>
                <a:spcPts val="0"/>
              </a:spcBef>
              <a:buNone/>
            </a:pPr>
            <a:r>
              <a:rPr lang="es-MX" sz="1200" dirty="0"/>
              <a:t>Para dar cumplimiento a las funciones establecidas en la dirección de Posicionamiento y Liderazgo, se formularon dos (2) planes de acción en los que participan los seis( 6) GIT adscritos.</a:t>
            </a:r>
          </a:p>
          <a:p>
            <a:pPr algn="just">
              <a:lnSpc>
                <a:spcPct val="107000"/>
              </a:lnSpc>
              <a:spcBef>
                <a:spcPts val="0"/>
              </a:spcBef>
            </a:pPr>
            <a:endParaRPr lang="es-MX" sz="1400" dirty="0"/>
          </a:p>
          <a:p>
            <a:pPr marL="0" indent="0" algn="just">
              <a:lnSpc>
                <a:spcPct val="100000"/>
              </a:lnSpc>
              <a:spcBef>
                <a:spcPts val="0"/>
              </a:spcBef>
              <a:buNone/>
            </a:pPr>
            <a:endParaRPr lang="es-MX" sz="1400" dirty="0"/>
          </a:p>
          <a:p>
            <a:pPr marL="0" indent="0" algn="just">
              <a:lnSpc>
                <a:spcPct val="107000"/>
              </a:lnSpc>
              <a:spcBef>
                <a:spcPts val="0"/>
              </a:spcBef>
              <a:buNone/>
            </a:pPr>
            <a:endParaRPr lang="es-MX" sz="1400" dirty="0"/>
          </a:p>
          <a:p>
            <a:pPr marL="0" indent="0" algn="just">
              <a:lnSpc>
                <a:spcPct val="107000"/>
              </a:lnSpc>
              <a:spcBef>
                <a:spcPts val="0"/>
              </a:spcBef>
              <a:buNone/>
            </a:pPr>
            <a:endParaRPr lang="es-MX" sz="1400" dirty="0"/>
          </a:p>
          <a:p>
            <a:pPr marL="0" indent="0" algn="just">
              <a:lnSpc>
                <a:spcPct val="107000"/>
              </a:lnSpc>
              <a:spcBef>
                <a:spcPts val="0"/>
              </a:spcBef>
              <a:buNone/>
            </a:pPr>
            <a:endParaRPr lang="es-MX" sz="1400" dirty="0"/>
          </a:p>
          <a:p>
            <a:pPr marL="0" indent="0" algn="just">
              <a:lnSpc>
                <a:spcPct val="107000"/>
              </a:lnSpc>
              <a:spcBef>
                <a:spcPts val="0"/>
              </a:spcBef>
              <a:buNone/>
            </a:pPr>
            <a:endParaRPr lang="es-MX" sz="1400" dirty="0"/>
          </a:p>
          <a:p>
            <a:pPr marL="0" indent="0" algn="just">
              <a:lnSpc>
                <a:spcPct val="107000"/>
              </a:lnSpc>
              <a:spcBef>
                <a:spcPts val="0"/>
              </a:spcBef>
              <a:buNone/>
            </a:pPr>
            <a:endParaRPr lang="es-MX" sz="1400" dirty="0"/>
          </a:p>
          <a:p>
            <a:pPr marL="0" indent="0" algn="just">
              <a:lnSpc>
                <a:spcPct val="107000"/>
              </a:lnSpc>
              <a:spcBef>
                <a:spcPts val="0"/>
              </a:spcBef>
              <a:buNone/>
            </a:pPr>
            <a:endParaRPr lang="es-MX" sz="1400" dirty="0"/>
          </a:p>
          <a:p>
            <a:pPr marL="0" indent="0" algn="just">
              <a:lnSpc>
                <a:spcPct val="107000"/>
              </a:lnSpc>
              <a:spcBef>
                <a:spcPts val="0"/>
              </a:spcBef>
              <a:buNone/>
            </a:pPr>
            <a:endParaRPr lang="es-MX" sz="1400" dirty="0"/>
          </a:p>
          <a:p>
            <a:pPr marL="0" indent="0" algn="just">
              <a:lnSpc>
                <a:spcPct val="107000"/>
              </a:lnSpc>
              <a:spcBef>
                <a:spcPts val="0"/>
              </a:spcBef>
              <a:buNone/>
            </a:pPr>
            <a:endParaRPr lang="es-MX" sz="1400" dirty="0"/>
          </a:p>
          <a:p>
            <a:pPr marL="0" indent="0" algn="just">
              <a:lnSpc>
                <a:spcPct val="107000"/>
              </a:lnSpc>
              <a:spcBef>
                <a:spcPts val="0"/>
              </a:spcBef>
              <a:buNone/>
            </a:pPr>
            <a:endParaRPr lang="es-MX" sz="1400" dirty="0"/>
          </a:p>
          <a:p>
            <a:pPr marL="0" indent="0" algn="just">
              <a:lnSpc>
                <a:spcPct val="107000"/>
              </a:lnSpc>
              <a:spcBef>
                <a:spcPts val="0"/>
              </a:spcBef>
              <a:buNone/>
            </a:pPr>
            <a:endParaRPr lang="es-MX" sz="1400" dirty="0"/>
          </a:p>
          <a:p>
            <a:pPr marL="0" indent="0" algn="just">
              <a:lnSpc>
                <a:spcPct val="107000"/>
              </a:lnSpc>
              <a:spcBef>
                <a:spcPts val="0"/>
              </a:spcBef>
              <a:buNone/>
            </a:pPr>
            <a:endParaRPr lang="es-MX" sz="1400" dirty="0"/>
          </a:p>
          <a:p>
            <a:pPr marL="0" indent="0" algn="just">
              <a:lnSpc>
                <a:spcPct val="107000"/>
              </a:lnSpc>
              <a:spcBef>
                <a:spcPts val="0"/>
              </a:spcBef>
              <a:buNone/>
            </a:pPr>
            <a:endParaRPr lang="es-MX" sz="1400" dirty="0"/>
          </a:p>
          <a:p>
            <a:pPr marL="0" indent="0" algn="just">
              <a:lnSpc>
                <a:spcPct val="107000"/>
              </a:lnSpc>
              <a:spcBef>
                <a:spcPts val="0"/>
              </a:spcBef>
              <a:buNone/>
            </a:pPr>
            <a:endParaRPr lang="es-MX" sz="1400" dirty="0"/>
          </a:p>
          <a:p>
            <a:pPr marL="0" indent="0" algn="just">
              <a:lnSpc>
                <a:spcPct val="107000"/>
              </a:lnSpc>
              <a:spcBef>
                <a:spcPts val="0"/>
              </a:spcBef>
              <a:buNone/>
            </a:pPr>
            <a:endParaRPr lang="es-MX" sz="1400" dirty="0"/>
          </a:p>
          <a:p>
            <a:pPr marL="0" indent="0" algn="just">
              <a:lnSpc>
                <a:spcPct val="107000"/>
              </a:lnSpc>
              <a:spcBef>
                <a:spcPts val="0"/>
              </a:spcBef>
              <a:buNone/>
            </a:pPr>
            <a:endParaRPr lang="es-MX" sz="1400" dirty="0"/>
          </a:p>
          <a:p>
            <a:pPr marL="0" indent="0" algn="just">
              <a:lnSpc>
                <a:spcPct val="107000"/>
              </a:lnSpc>
              <a:spcBef>
                <a:spcPts val="0"/>
              </a:spcBef>
              <a:buNone/>
            </a:pPr>
            <a:endParaRPr lang="es-MX" sz="1400" dirty="0"/>
          </a:p>
          <a:p>
            <a:pPr marL="0" indent="0" algn="just">
              <a:lnSpc>
                <a:spcPct val="107000"/>
              </a:lnSpc>
              <a:spcBef>
                <a:spcPts val="0"/>
              </a:spcBef>
              <a:buNone/>
            </a:pPr>
            <a:endParaRPr lang="es-MX" sz="1400" dirty="0"/>
          </a:p>
          <a:p>
            <a:pPr marL="0" indent="0" algn="just">
              <a:lnSpc>
                <a:spcPct val="107000"/>
              </a:lnSpc>
              <a:spcBef>
                <a:spcPts val="0"/>
              </a:spcBef>
              <a:buNone/>
            </a:pPr>
            <a:endParaRPr lang="es-MX" sz="1400" dirty="0"/>
          </a:p>
          <a:p>
            <a:pPr marL="0" indent="0" algn="just">
              <a:lnSpc>
                <a:spcPct val="107000"/>
              </a:lnSpc>
              <a:spcBef>
                <a:spcPts val="0"/>
              </a:spcBef>
              <a:buNone/>
            </a:pPr>
            <a:endParaRPr lang="es-MX" sz="1400" dirty="0"/>
          </a:p>
          <a:p>
            <a:pPr marL="0" indent="0" algn="just">
              <a:lnSpc>
                <a:spcPct val="107000"/>
              </a:lnSpc>
              <a:spcBef>
                <a:spcPts val="0"/>
              </a:spcBef>
              <a:buNone/>
            </a:pPr>
            <a:endParaRPr lang="es-MX" sz="1400" dirty="0"/>
          </a:p>
          <a:p>
            <a:pPr marL="0" indent="0" algn="just">
              <a:lnSpc>
                <a:spcPct val="107000"/>
              </a:lnSpc>
              <a:spcBef>
                <a:spcPts val="0"/>
              </a:spcBef>
              <a:buNone/>
            </a:pPr>
            <a:endParaRPr lang="es-MX" sz="1400" dirty="0"/>
          </a:p>
          <a:p>
            <a:pPr marL="0" indent="0" algn="just">
              <a:lnSpc>
                <a:spcPct val="107000"/>
              </a:lnSpc>
              <a:spcBef>
                <a:spcPts val="0"/>
              </a:spcBef>
              <a:buNone/>
            </a:pPr>
            <a:endParaRPr lang="es-MX" sz="1400" dirty="0"/>
          </a:p>
          <a:p>
            <a:pPr marL="0" indent="0" algn="just">
              <a:lnSpc>
                <a:spcPct val="107000"/>
              </a:lnSpc>
              <a:spcBef>
                <a:spcPts val="0"/>
              </a:spcBef>
              <a:buNone/>
            </a:pPr>
            <a:endParaRPr lang="es-MX" sz="1400" dirty="0"/>
          </a:p>
          <a:p>
            <a:pPr marL="0" indent="0" algn="just">
              <a:lnSpc>
                <a:spcPct val="107000"/>
              </a:lnSpc>
              <a:spcBef>
                <a:spcPts val="0"/>
              </a:spcBef>
              <a:buNone/>
            </a:pPr>
            <a:endParaRPr lang="es-MX" sz="1400" dirty="0"/>
          </a:p>
          <a:p>
            <a:pPr marL="0" indent="0" algn="just">
              <a:lnSpc>
                <a:spcPct val="107000"/>
              </a:lnSpc>
              <a:spcBef>
                <a:spcPts val="0"/>
              </a:spcBef>
              <a:buNone/>
            </a:pPr>
            <a:endParaRPr lang="es-MX" sz="1400" dirty="0"/>
          </a:p>
          <a:p>
            <a:pPr marL="0" indent="0" algn="just">
              <a:lnSpc>
                <a:spcPct val="107000"/>
              </a:lnSpc>
              <a:spcBef>
                <a:spcPts val="0"/>
              </a:spcBef>
              <a:buNone/>
            </a:pPr>
            <a:endParaRPr lang="es-MX" sz="1400" dirty="0"/>
          </a:p>
        </p:txBody>
      </p:sp>
      <p:graphicFrame>
        <p:nvGraphicFramePr>
          <p:cNvPr id="8" name="Tabla 7">
            <a:extLst>
              <a:ext uri="{FF2B5EF4-FFF2-40B4-BE49-F238E27FC236}">
                <a16:creationId xmlns:a16="http://schemas.microsoft.com/office/drawing/2014/main" id="{04C8D2A4-D615-E57A-5CDC-3E575DCD07A9}"/>
              </a:ext>
            </a:extLst>
          </p:cNvPr>
          <p:cNvGraphicFramePr>
            <a:graphicFrameLocks noGrp="1"/>
          </p:cNvGraphicFramePr>
          <p:nvPr>
            <p:extLst>
              <p:ext uri="{D42A27DB-BD31-4B8C-83A1-F6EECF244321}">
                <p14:modId xmlns:p14="http://schemas.microsoft.com/office/powerpoint/2010/main" val="1117066191"/>
              </p:ext>
            </p:extLst>
          </p:nvPr>
        </p:nvGraphicFramePr>
        <p:xfrm>
          <a:off x="1179730" y="3314723"/>
          <a:ext cx="8601899" cy="3219648"/>
        </p:xfrm>
        <a:graphic>
          <a:graphicData uri="http://schemas.openxmlformats.org/drawingml/2006/table">
            <a:tbl>
              <a:tblPr>
                <a:tableStyleId>{EB344D84-9AFB-497E-A393-DC336BA19D2E}</a:tableStyleId>
              </a:tblPr>
              <a:tblGrid>
                <a:gridCol w="2330632">
                  <a:extLst>
                    <a:ext uri="{9D8B030D-6E8A-4147-A177-3AD203B41FA5}">
                      <a16:colId xmlns:a16="http://schemas.microsoft.com/office/drawing/2014/main" val="20000"/>
                    </a:ext>
                  </a:extLst>
                </a:gridCol>
                <a:gridCol w="4863283">
                  <a:extLst>
                    <a:ext uri="{9D8B030D-6E8A-4147-A177-3AD203B41FA5}">
                      <a16:colId xmlns:a16="http://schemas.microsoft.com/office/drawing/2014/main" val="20001"/>
                    </a:ext>
                  </a:extLst>
                </a:gridCol>
                <a:gridCol w="1407984">
                  <a:extLst>
                    <a:ext uri="{9D8B030D-6E8A-4147-A177-3AD203B41FA5}">
                      <a16:colId xmlns:a16="http://schemas.microsoft.com/office/drawing/2014/main" val="20003"/>
                    </a:ext>
                  </a:extLst>
                </a:gridCol>
              </a:tblGrid>
              <a:tr h="464586">
                <a:tc>
                  <a:txBody>
                    <a:bodyPr/>
                    <a:lstStyle/>
                    <a:p>
                      <a:pPr algn="ctr" fontAlgn="b"/>
                      <a:r>
                        <a:rPr lang="es-CO" sz="1200" b="1" i="0" u="none" strike="noStrike" dirty="0">
                          <a:solidFill>
                            <a:schemeClr val="dk1"/>
                          </a:solidFill>
                          <a:effectLst/>
                          <a:latin typeface="Calibri Light"/>
                        </a:rPr>
                        <a:t>Área</a:t>
                      </a:r>
                      <a:r>
                        <a:rPr lang="es-CO" sz="1200" b="1" i="0" u="none" strike="noStrike" baseline="0" dirty="0">
                          <a:solidFill>
                            <a:schemeClr val="dk1"/>
                          </a:solidFill>
                          <a:effectLst/>
                          <a:latin typeface="Calibri Light"/>
                        </a:rPr>
                        <a:t> / GIT</a:t>
                      </a:r>
                      <a:endParaRPr lang="es-CO" sz="1200" b="1" i="0" u="none" strike="noStrike" dirty="0">
                        <a:solidFill>
                          <a:srgbClr val="000000"/>
                        </a:solidFill>
                        <a:effectLst/>
                        <a:latin typeface="Calibri Ligh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b"/>
                      <a:r>
                        <a:rPr lang="es-CO" sz="1200" b="1" i="0" u="none" strike="noStrike" kern="1200" dirty="0">
                          <a:solidFill>
                            <a:srgbClr val="000000"/>
                          </a:solidFill>
                          <a:effectLst/>
                          <a:latin typeface="Calibri Light"/>
                          <a:ea typeface="+mn-ea"/>
                          <a:cs typeface="+mn-cs"/>
                        </a:rPr>
                        <a:t>PLAN DE ACCIÓN</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b"/>
                      <a:r>
                        <a:rPr lang="es-CO" sz="1200" b="1" i="0" u="none" strike="noStrike" kern="1200" dirty="0">
                          <a:solidFill>
                            <a:srgbClr val="000000"/>
                          </a:solidFill>
                          <a:effectLst/>
                          <a:latin typeface="Calibri Light"/>
                          <a:ea typeface="+mn-ea"/>
                          <a:cs typeface="+mn-cs"/>
                        </a:rPr>
                        <a:t>Promedio de avance</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000"/>
                  </a:ext>
                </a:extLst>
              </a:tr>
              <a:tr h="483230">
                <a:tc>
                  <a:txBody>
                    <a:bodyPr/>
                    <a:lstStyle/>
                    <a:p>
                      <a:pPr algn="l" rtl="0" fontAlgn="ctr"/>
                      <a:r>
                        <a:rPr lang="es-CO" sz="1100" b="0" i="0" u="none" strike="noStrike" dirty="0">
                          <a:solidFill>
                            <a:srgbClr val="000000"/>
                          </a:solidFill>
                          <a:effectLst/>
                          <a:latin typeface="Calibri" panose="020F0502020204030204" pitchFamily="34" charset="0"/>
                        </a:rPr>
                        <a:t>G.I.T. Juegos y Eventos Deportivos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rtl="0" fontAlgn="ctr"/>
                      <a:r>
                        <a:rPr lang="es-CO" sz="1100" b="0" i="0" u="none" strike="noStrike" dirty="0">
                          <a:solidFill>
                            <a:srgbClr val="000000"/>
                          </a:solidFill>
                          <a:effectLst/>
                          <a:latin typeface="Calibri" panose="020F0502020204030204" pitchFamily="34" charset="0"/>
                        </a:rPr>
                        <a:t>Apoyo en el desarrollo de juegos y eventos deportivos de rendimiento y alto rendimiento en Colombia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400" b="0" i="0" u="none" strike="noStrike" dirty="0">
                          <a:solidFill>
                            <a:srgbClr val="000000"/>
                          </a:solidFill>
                          <a:effectLst/>
                          <a:latin typeface="Calibri Light"/>
                        </a:rPr>
                        <a:t>74%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543339">
                <a:tc>
                  <a:txBody>
                    <a:bodyPr/>
                    <a:lstStyle/>
                    <a:p>
                      <a:pPr algn="l" rtl="0" fontAlgn="ctr"/>
                      <a:r>
                        <a:rPr lang="es-CO" sz="1100" b="0" i="0" u="none" strike="noStrike" dirty="0">
                          <a:solidFill>
                            <a:srgbClr val="000000"/>
                          </a:solidFill>
                          <a:effectLst/>
                          <a:latin typeface="Calibri" panose="020F0502020204030204" pitchFamily="34" charset="0"/>
                        </a:rPr>
                        <a:t>G.I.T. Centro de Ciencias del Deporte - CCD</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s-CO" sz="1100" b="0" i="0" u="none" strike="noStrike" dirty="0">
                          <a:solidFill>
                            <a:srgbClr val="000000"/>
                          </a:solidFill>
                          <a:effectLst/>
                          <a:latin typeface="Calibri" panose="020F0502020204030204" pitchFamily="34" charset="0"/>
                        </a:rPr>
                        <a:t>Desarrollo del deporte Olímpico, Paralímpico y nivel mundial para el posicionamiento y liderazgo deportivo</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400" b="0" i="0" u="none" strike="noStrike" dirty="0">
                          <a:solidFill>
                            <a:srgbClr val="000000"/>
                          </a:solidFill>
                          <a:effectLst/>
                          <a:latin typeface="Calibri Light"/>
                        </a:rPr>
                        <a:t>76%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55570">
                <a:tc>
                  <a:txBody>
                    <a:bodyPr/>
                    <a:lstStyle/>
                    <a:p>
                      <a:pPr algn="l" rtl="0" fontAlgn="ctr"/>
                      <a:r>
                        <a:rPr lang="es-CO" sz="1100" b="0" i="0" u="none" strike="noStrike" dirty="0">
                          <a:solidFill>
                            <a:srgbClr val="000000"/>
                          </a:solidFill>
                          <a:effectLst/>
                          <a:latin typeface="Calibri" panose="020F0502020204030204" pitchFamily="34" charset="0"/>
                        </a:rPr>
                        <a:t>G.I.T. Deporte de Rendimiento Convencional</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s-CO" sz="1100" b="0" i="0" u="none" strike="noStrike" dirty="0">
                          <a:solidFill>
                            <a:srgbClr val="000000"/>
                          </a:solidFill>
                          <a:effectLst/>
                          <a:latin typeface="Calibri" panose="020F0502020204030204" pitchFamily="34" charset="0"/>
                        </a:rPr>
                        <a:t>Desarrollo del deporte Olímpico, Paralímpico y nivel mundial para el posicionamiento y liderazgo deportivo</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400" b="0" i="0" u="none" strike="noStrike" dirty="0">
                          <a:solidFill>
                            <a:srgbClr val="000000"/>
                          </a:solidFill>
                          <a:effectLst/>
                          <a:latin typeface="Calibri Light"/>
                        </a:rPr>
                        <a:t>247%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383346">
                <a:tc>
                  <a:txBody>
                    <a:bodyPr/>
                    <a:lstStyle/>
                    <a:p>
                      <a:pPr algn="l" rtl="0" fontAlgn="ctr"/>
                      <a:r>
                        <a:rPr lang="es-CO" sz="1100" b="0" i="0" u="none" strike="noStrike" dirty="0">
                          <a:solidFill>
                            <a:srgbClr val="000000"/>
                          </a:solidFill>
                          <a:effectLst/>
                          <a:latin typeface="Calibri" panose="020F0502020204030204" pitchFamily="34" charset="0"/>
                        </a:rPr>
                        <a:t>G.I.T. Desarrollo Psicosocial</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s-CO" sz="1100" b="0" i="0" u="none" strike="noStrike" dirty="0">
                          <a:solidFill>
                            <a:srgbClr val="000000"/>
                          </a:solidFill>
                          <a:effectLst/>
                          <a:latin typeface="Calibri" panose="020F0502020204030204" pitchFamily="34" charset="0"/>
                        </a:rPr>
                        <a:t>Desarrollo del deporte Olímpico, Paralímpico y nivel mundial para el posicionamiento y liderazgo deportivo</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400" b="0" i="0" u="none" strike="noStrike" dirty="0">
                          <a:solidFill>
                            <a:srgbClr val="000000"/>
                          </a:solidFill>
                          <a:effectLst/>
                          <a:latin typeface="Calibri Light"/>
                        </a:rPr>
                        <a:t>387%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383346">
                <a:tc>
                  <a:txBody>
                    <a:bodyPr/>
                    <a:lstStyle/>
                    <a:p>
                      <a:pPr algn="l" rtl="0" fontAlgn="ctr"/>
                      <a:r>
                        <a:rPr lang="es-CO" sz="1100" b="0" i="0" u="none" strike="noStrike" dirty="0">
                          <a:solidFill>
                            <a:srgbClr val="000000"/>
                          </a:solidFill>
                          <a:effectLst/>
                          <a:latin typeface="Calibri" panose="020F0502020204030204" pitchFamily="34" charset="0"/>
                        </a:rPr>
                        <a:t>G.I.T. Deporte de Rendimiento Paralímpico</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s-CO" sz="1100" b="0" i="0" u="none" strike="noStrike" dirty="0">
                          <a:solidFill>
                            <a:srgbClr val="000000"/>
                          </a:solidFill>
                          <a:effectLst/>
                          <a:latin typeface="Calibri" panose="020F0502020204030204" pitchFamily="34" charset="0"/>
                        </a:rPr>
                        <a:t>Desarrollo del deporte Olímpico, Paralímpico y nivel mundial para el posicionamiento y liderazgo deportivo</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400" b="0" i="0" u="none" strike="noStrike" dirty="0">
                          <a:solidFill>
                            <a:srgbClr val="000000"/>
                          </a:solidFill>
                          <a:effectLst/>
                          <a:latin typeface="Calibri Light"/>
                        </a:rPr>
                        <a:t>204%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47617529"/>
                  </a:ext>
                </a:extLst>
              </a:tr>
              <a:tr h="383346">
                <a:tc>
                  <a:txBody>
                    <a:bodyPr/>
                    <a:lstStyle/>
                    <a:p>
                      <a:pPr algn="l" rtl="0" fontAlgn="ctr"/>
                      <a:r>
                        <a:rPr lang="es-CO" sz="1100" b="0" i="0" u="none" strike="noStrike" dirty="0">
                          <a:solidFill>
                            <a:srgbClr val="000000"/>
                          </a:solidFill>
                          <a:effectLst/>
                          <a:latin typeface="Calibri" panose="020F0502020204030204" pitchFamily="34" charset="0"/>
                        </a:rPr>
                        <a:t>G.I.T. Talento y Reserva Deportiva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s-CO" sz="1100" b="0" i="0" u="none" strike="noStrike" dirty="0">
                          <a:solidFill>
                            <a:srgbClr val="000000"/>
                          </a:solidFill>
                          <a:effectLst/>
                          <a:latin typeface="Calibri" panose="020F0502020204030204" pitchFamily="34" charset="0"/>
                        </a:rPr>
                        <a:t>Desarrollo del deporte Olímpico, Paralímpico y nivel mundial para el posicionamiento y liderazgo deportivo</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400" b="0" i="0" u="none" strike="noStrike" dirty="0">
                          <a:solidFill>
                            <a:srgbClr val="000000"/>
                          </a:solidFill>
                          <a:effectLst/>
                          <a:latin typeface="Calibri Light"/>
                        </a:rPr>
                        <a:t>42%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3204611"/>
                  </a:ext>
                </a:extLst>
              </a:tr>
              <a:tr h="198446">
                <a:tc>
                  <a:txBody>
                    <a:bodyPr/>
                    <a:lstStyle/>
                    <a:p>
                      <a:pPr algn="ctr" fontAlgn="b"/>
                      <a:endParaRPr lang="es-CO" sz="1200" b="1" i="0" u="none" strike="noStrike" kern="1200" dirty="0">
                        <a:solidFill>
                          <a:srgbClr val="000000"/>
                        </a:solidFill>
                        <a:effectLst/>
                        <a:latin typeface="Calibri Light"/>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400" b="1" i="0" u="none" strike="noStrike" kern="1200" dirty="0">
                          <a:solidFill>
                            <a:srgbClr val="000000"/>
                          </a:solidFill>
                          <a:effectLst/>
                          <a:latin typeface="Calibri Light"/>
                          <a:ea typeface="+mn-ea"/>
                          <a:cs typeface="+mn-cs"/>
                        </a:rPr>
                        <a:t>Promedio </a:t>
                      </a:r>
                      <a:r>
                        <a:rPr lang="es-CO" sz="1400" b="1" i="0" u="none" strike="noStrike" kern="1200" dirty="0">
                          <a:solidFill>
                            <a:srgbClr val="000000"/>
                          </a:solidFill>
                          <a:effectLst/>
                          <a:latin typeface="Calibri Light"/>
                          <a:ea typeface="+mn-ea"/>
                          <a:cs typeface="+mn-cs"/>
                        </a:rPr>
                        <a:t>Total General</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400" b="1" i="0" u="none" strike="noStrike" dirty="0">
                          <a:solidFill>
                            <a:schemeClr val="tx1"/>
                          </a:solidFill>
                          <a:effectLst/>
                          <a:latin typeface="Calibri Light"/>
                        </a:rPr>
                        <a:t>172%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5" name="Arco de bloque 4">
            <a:extLst>
              <a:ext uri="{FF2B5EF4-FFF2-40B4-BE49-F238E27FC236}">
                <a16:creationId xmlns:a16="http://schemas.microsoft.com/office/drawing/2014/main" id="{A96F3A44-1555-9ABD-220A-12C0BC536FA0}"/>
              </a:ext>
            </a:extLst>
          </p:cNvPr>
          <p:cNvSpPr/>
          <p:nvPr/>
        </p:nvSpPr>
        <p:spPr>
          <a:xfrm flipH="1">
            <a:off x="7805631" y="954496"/>
            <a:ext cx="4252365" cy="4253048"/>
          </a:xfrm>
          <a:prstGeom prst="blockArc">
            <a:avLst>
              <a:gd name="adj1" fmla="val 10893583"/>
              <a:gd name="adj2" fmla="val 21486961"/>
              <a:gd name="adj3" fmla="val 10599"/>
            </a:avLst>
          </a:prstGeom>
          <a:no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7" name="Arco de bloque 6">
            <a:extLst>
              <a:ext uri="{FF2B5EF4-FFF2-40B4-BE49-F238E27FC236}">
                <a16:creationId xmlns:a16="http://schemas.microsoft.com/office/drawing/2014/main" id="{A4276DEC-33D5-97CD-A323-630055149AD8}"/>
              </a:ext>
            </a:extLst>
          </p:cNvPr>
          <p:cNvSpPr/>
          <p:nvPr/>
        </p:nvSpPr>
        <p:spPr>
          <a:xfrm flipH="1">
            <a:off x="7805629" y="918929"/>
            <a:ext cx="4252367" cy="4324182"/>
          </a:xfrm>
          <a:prstGeom prst="blockArc">
            <a:avLst>
              <a:gd name="adj1" fmla="val 10915054"/>
              <a:gd name="adj2" fmla="val 21564761"/>
              <a:gd name="adj3" fmla="val 10917"/>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9" name="CuadroTexto 8">
            <a:extLst>
              <a:ext uri="{FF2B5EF4-FFF2-40B4-BE49-F238E27FC236}">
                <a16:creationId xmlns:a16="http://schemas.microsoft.com/office/drawing/2014/main" id="{073ED43F-BFB9-6BA4-0F20-44A0F8358E9E}"/>
              </a:ext>
            </a:extLst>
          </p:cNvPr>
          <p:cNvSpPr txBox="1"/>
          <p:nvPr/>
        </p:nvSpPr>
        <p:spPr>
          <a:xfrm>
            <a:off x="9246201" y="2170345"/>
            <a:ext cx="1371222" cy="461665"/>
          </a:xfrm>
          <a:prstGeom prst="rect">
            <a:avLst/>
          </a:prstGeom>
          <a:noFill/>
        </p:spPr>
        <p:txBody>
          <a:bodyPr wrap="square" rtlCol="0">
            <a:spAutoFit/>
          </a:bodyPr>
          <a:lstStyle/>
          <a:p>
            <a:pPr algn="ctr"/>
            <a:r>
              <a:rPr lang="es-MX" sz="2400" b="1" dirty="0">
                <a:latin typeface="+mj-lt"/>
              </a:rPr>
              <a:t>172%</a:t>
            </a:r>
            <a:endParaRPr lang="es-CO" sz="2400" b="1" dirty="0">
              <a:latin typeface="+mj-lt"/>
            </a:endParaRPr>
          </a:p>
        </p:txBody>
      </p:sp>
      <p:sp>
        <p:nvSpPr>
          <p:cNvPr id="10" name="CuadroTexto 9">
            <a:extLst>
              <a:ext uri="{FF2B5EF4-FFF2-40B4-BE49-F238E27FC236}">
                <a16:creationId xmlns:a16="http://schemas.microsoft.com/office/drawing/2014/main" id="{0D404B8C-97E8-0ED6-132E-5E35BBF0F94D}"/>
              </a:ext>
            </a:extLst>
          </p:cNvPr>
          <p:cNvSpPr txBox="1"/>
          <p:nvPr/>
        </p:nvSpPr>
        <p:spPr>
          <a:xfrm>
            <a:off x="8520314" y="2553880"/>
            <a:ext cx="2822996" cy="461665"/>
          </a:xfrm>
          <a:prstGeom prst="rect">
            <a:avLst/>
          </a:prstGeom>
          <a:noFill/>
        </p:spPr>
        <p:txBody>
          <a:bodyPr wrap="square" rtlCol="0">
            <a:spAutoFit/>
          </a:bodyPr>
          <a:lstStyle/>
          <a:p>
            <a:pPr algn="ctr"/>
            <a:r>
              <a:rPr lang="es-MX" sz="2400" b="1" dirty="0">
                <a:solidFill>
                  <a:schemeClr val="tx1">
                    <a:lumMod val="65000"/>
                    <a:lumOff val="35000"/>
                  </a:schemeClr>
                </a:solidFill>
                <a:latin typeface="+mj-lt"/>
              </a:rPr>
              <a:t>% de Avance Real</a:t>
            </a:r>
            <a:endParaRPr lang="es-CO" sz="2400" b="1" dirty="0">
              <a:solidFill>
                <a:schemeClr val="tx1">
                  <a:lumMod val="65000"/>
                  <a:lumOff val="35000"/>
                </a:schemeClr>
              </a:solidFill>
              <a:latin typeface="+mj-lt"/>
            </a:endParaRPr>
          </a:p>
        </p:txBody>
      </p:sp>
    </p:spTree>
    <p:extLst>
      <p:ext uri="{BB962C8B-B14F-4D97-AF65-F5344CB8AC3E}">
        <p14:creationId xmlns:p14="http://schemas.microsoft.com/office/powerpoint/2010/main" val="13050949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Marcador de contenido 10">
            <a:extLst>
              <a:ext uri="{FF2B5EF4-FFF2-40B4-BE49-F238E27FC236}">
                <a16:creationId xmlns:a16="http://schemas.microsoft.com/office/drawing/2014/main" id="{ECC426F2-3B3C-EF7B-BD5A-CB5B9796193B}"/>
              </a:ext>
            </a:extLst>
          </p:cNvPr>
          <p:cNvSpPr txBox="1">
            <a:spLocks/>
          </p:cNvSpPr>
          <p:nvPr/>
        </p:nvSpPr>
        <p:spPr>
          <a:xfrm>
            <a:off x="3137651" y="260075"/>
            <a:ext cx="11701246" cy="11617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200"/>
              </a:spcBef>
              <a:spcAft>
                <a:spcPts val="200"/>
              </a:spcAft>
              <a:buClrTx/>
              <a:buSzTx/>
              <a:buFont typeface="Arial" panose="020B0604020202020204" pitchFamily="34" charset="0"/>
              <a:buNone/>
              <a:tabLst/>
              <a:defRPr/>
            </a:pPr>
            <a:r>
              <a:rPr kumimoji="0" lang="es-CO" sz="1200" b="1" i="0" u="none" strike="noStrike" kern="1200" cap="none" spc="0" normalizeH="0" baseline="0" noProof="0" dirty="0">
                <a:ln>
                  <a:noFill/>
                </a:ln>
                <a:solidFill>
                  <a:prstClr val="black"/>
                </a:solidFill>
                <a:effectLst/>
                <a:uLnTx/>
                <a:uFillTx/>
                <a:latin typeface="Calibri" panose="020F0502020204030204"/>
                <a:ea typeface="+mn-ea"/>
                <a:cs typeface="+mn-cs"/>
              </a:rPr>
              <a:t>SEGUIMIENTO AL PLAN DE ACCIÓN </a:t>
            </a:r>
          </a:p>
          <a:p>
            <a:pPr marL="0" marR="0" lvl="0" indent="0" algn="ctr" defTabSz="914400" rtl="0" eaLnBrk="1" fontAlgn="auto" latinLnBrk="0" hangingPunct="1">
              <a:lnSpc>
                <a:spcPct val="100000"/>
              </a:lnSpc>
              <a:spcBef>
                <a:spcPts val="200"/>
              </a:spcBef>
              <a:spcAft>
                <a:spcPts val="200"/>
              </a:spcAft>
              <a:buClrTx/>
              <a:buSzTx/>
              <a:buFont typeface="Arial" panose="020B0604020202020204" pitchFamily="34" charset="0"/>
              <a:buNone/>
              <a:tabLst/>
              <a:defRPr/>
            </a:pPr>
            <a:r>
              <a:rPr kumimoji="0" lang="es-CO" sz="1200" b="1" i="0" u="none" strike="noStrike" kern="1200" cap="none" spc="0" normalizeH="0" baseline="0" noProof="0" dirty="0">
                <a:ln>
                  <a:noFill/>
                </a:ln>
                <a:solidFill>
                  <a:prstClr val="black"/>
                </a:solidFill>
                <a:effectLst/>
                <a:uLnTx/>
                <a:uFillTx/>
                <a:latin typeface="Calibri" panose="020F0502020204030204"/>
                <a:ea typeface="+mn-ea"/>
                <a:cs typeface="+mn-cs"/>
              </a:rPr>
              <a:t>INSTITUCIONAL IV TRIMESTRE</a:t>
            </a:r>
          </a:p>
        </p:txBody>
      </p:sp>
      <p:sp>
        <p:nvSpPr>
          <p:cNvPr id="3" name="Título 1">
            <a:extLst>
              <a:ext uri="{FF2B5EF4-FFF2-40B4-BE49-F238E27FC236}">
                <a16:creationId xmlns:a16="http://schemas.microsoft.com/office/drawing/2014/main" id="{7B42997B-99D6-E3CE-9E79-56B50AE6FC9B}"/>
              </a:ext>
            </a:extLst>
          </p:cNvPr>
          <p:cNvSpPr txBox="1">
            <a:spLocks/>
          </p:cNvSpPr>
          <p:nvPr/>
        </p:nvSpPr>
        <p:spPr>
          <a:xfrm>
            <a:off x="2244335" y="838412"/>
            <a:ext cx="7385706" cy="8994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sz="2400" b="1" dirty="0">
                <a:latin typeface="+mn-lt"/>
              </a:rPr>
              <a:t>Dirección de Posicionamiento y Liderazgo Deportivo</a:t>
            </a:r>
            <a:endParaRPr lang="es-CO" sz="2400" b="1" dirty="0">
              <a:solidFill>
                <a:srgbClr val="FF0000"/>
              </a:solidFill>
              <a:latin typeface="+mn-lt"/>
            </a:endParaRPr>
          </a:p>
          <a:p>
            <a:endParaRPr lang="es-CO" sz="2400" b="1" dirty="0">
              <a:solidFill>
                <a:srgbClr val="FF0000"/>
              </a:solidFill>
              <a:latin typeface="+mn-lt"/>
            </a:endParaRPr>
          </a:p>
        </p:txBody>
      </p:sp>
      <p:graphicFrame>
        <p:nvGraphicFramePr>
          <p:cNvPr id="5" name="Tabla 4"/>
          <p:cNvGraphicFramePr>
            <a:graphicFrameLocks noGrp="1"/>
          </p:cNvGraphicFramePr>
          <p:nvPr>
            <p:extLst>
              <p:ext uri="{D42A27DB-BD31-4B8C-83A1-F6EECF244321}">
                <p14:modId xmlns:p14="http://schemas.microsoft.com/office/powerpoint/2010/main" val="674033249"/>
              </p:ext>
            </p:extLst>
          </p:nvPr>
        </p:nvGraphicFramePr>
        <p:xfrm>
          <a:off x="1794934" y="2133818"/>
          <a:ext cx="8553450" cy="1908034"/>
        </p:xfrm>
        <a:graphic>
          <a:graphicData uri="http://schemas.openxmlformats.org/drawingml/2006/table">
            <a:tbl>
              <a:tblPr>
                <a:tableStyleId>{5C22544A-7EE6-4342-B048-85BDC9FD1C3A}</a:tableStyleId>
              </a:tblPr>
              <a:tblGrid>
                <a:gridCol w="1807067">
                  <a:extLst>
                    <a:ext uri="{9D8B030D-6E8A-4147-A177-3AD203B41FA5}">
                      <a16:colId xmlns:a16="http://schemas.microsoft.com/office/drawing/2014/main" val="4251712746"/>
                    </a:ext>
                  </a:extLst>
                </a:gridCol>
                <a:gridCol w="1807067">
                  <a:extLst>
                    <a:ext uri="{9D8B030D-6E8A-4147-A177-3AD203B41FA5}">
                      <a16:colId xmlns:a16="http://schemas.microsoft.com/office/drawing/2014/main" val="2248091969"/>
                    </a:ext>
                  </a:extLst>
                </a:gridCol>
                <a:gridCol w="1807067">
                  <a:extLst>
                    <a:ext uri="{9D8B030D-6E8A-4147-A177-3AD203B41FA5}">
                      <a16:colId xmlns:a16="http://schemas.microsoft.com/office/drawing/2014/main" val="4288667453"/>
                    </a:ext>
                  </a:extLst>
                </a:gridCol>
                <a:gridCol w="1807067">
                  <a:extLst>
                    <a:ext uri="{9D8B030D-6E8A-4147-A177-3AD203B41FA5}">
                      <a16:colId xmlns:a16="http://schemas.microsoft.com/office/drawing/2014/main" val="236424998"/>
                    </a:ext>
                  </a:extLst>
                </a:gridCol>
                <a:gridCol w="1325182">
                  <a:extLst>
                    <a:ext uri="{9D8B030D-6E8A-4147-A177-3AD203B41FA5}">
                      <a16:colId xmlns:a16="http://schemas.microsoft.com/office/drawing/2014/main" val="1631013376"/>
                    </a:ext>
                  </a:extLst>
                </a:gridCol>
              </a:tblGrid>
              <a:tr h="508231">
                <a:tc rowSpan="4">
                  <a:txBody>
                    <a:bodyPr/>
                    <a:lstStyle/>
                    <a:p>
                      <a:pPr algn="ctr" fontAlgn="ctr"/>
                      <a:r>
                        <a:rPr lang="es-CO" sz="1100" b="1" u="none" strike="noStrike" dirty="0">
                          <a:effectLst/>
                        </a:rPr>
                        <a:t>G.I.T. Juegos y Eventos Deportivos</a:t>
                      </a:r>
                      <a:endParaRPr lang="es-CO" sz="1100" b="1" i="0" u="none" strike="noStrike" dirty="0">
                        <a:solidFill>
                          <a:srgbClr val="000000"/>
                        </a:solidFill>
                        <a:effectLst/>
                        <a:latin typeface="Calibri Light" panose="020F0302020204030204" pitchFamily="34" charset="0"/>
                      </a:endParaRPr>
                    </a:p>
                    <a:p>
                      <a:pPr algn="ctr" fontAlgn="ctr"/>
                      <a:r>
                        <a:rPr lang="es-CO" sz="700" u="none" strike="noStrike" dirty="0">
                          <a:effectLst/>
                        </a:rPr>
                        <a:t> </a:t>
                      </a:r>
                      <a:endParaRPr lang="es-CO" sz="700" b="1" i="0" u="none" strike="noStrike" dirty="0">
                        <a:solidFill>
                          <a:srgbClr val="000000"/>
                        </a:solidFill>
                        <a:effectLst/>
                        <a:latin typeface="Calibri Light" panose="020F0302020204030204" pitchFamily="34" charset="0"/>
                      </a:endParaRPr>
                    </a:p>
                    <a:p>
                      <a:pPr algn="ctr" fontAlgn="ctr"/>
                      <a:r>
                        <a:rPr lang="es-CO" sz="700" u="none" strike="noStrike" dirty="0">
                          <a:effectLst/>
                        </a:rPr>
                        <a:t> </a:t>
                      </a:r>
                      <a:endParaRPr lang="es-CO" sz="700" b="1" i="0" u="none" strike="noStrike" dirty="0">
                        <a:solidFill>
                          <a:srgbClr val="000000"/>
                        </a:solidFill>
                        <a:effectLst/>
                        <a:latin typeface="Calibri Light" panose="020F0302020204030204" pitchFamily="34" charset="0"/>
                      </a:endParaRPr>
                    </a:p>
                    <a:p>
                      <a:pPr algn="ctr" fontAlgn="ctr"/>
                      <a:r>
                        <a:rPr lang="es-CO" sz="700" u="none" strike="noStrike" dirty="0">
                          <a:effectLst/>
                        </a:rPr>
                        <a:t> </a:t>
                      </a:r>
                      <a:endParaRPr lang="es-CO" sz="700" b="1"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800" u="none" strike="noStrike" dirty="0">
                          <a:effectLst/>
                        </a:rPr>
                        <a:t>Atletas participantes en eventos deportivos y multideportivos de rendimiento y alto rendimiento.</a:t>
                      </a:r>
                      <a:br>
                        <a:rPr lang="es-CO" sz="800" u="none" strike="noStrike" dirty="0">
                          <a:effectLst/>
                        </a:rPr>
                      </a:br>
                      <a:endParaRPr lang="es-CO" sz="8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900,00</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b="0" i="0" u="none" strike="noStrike" dirty="0">
                          <a:solidFill>
                            <a:srgbClr val="000000"/>
                          </a:solidFill>
                          <a:effectLst/>
                          <a:latin typeface="Calibri Light" panose="020F0302020204030204" pitchFamily="34" charset="0"/>
                        </a:rPr>
                        <a:t>1020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113%</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85683368"/>
                  </a:ext>
                </a:extLst>
              </a:tr>
              <a:tr h="508231">
                <a:tc vMerge="1">
                  <a:txBody>
                    <a:bodyPr/>
                    <a:lstStyle/>
                    <a:p>
                      <a:pPr algn="ctr" fontAlgn="ctr"/>
                      <a:endParaRPr lang="es-CO" sz="800" b="1"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800" u="none" strike="noStrike" dirty="0">
                          <a:effectLst/>
                        </a:rPr>
                        <a:t>Avance del Documento de Lineamiento de Política Pública para la Organización de Eventos Deportivos en Colombia</a:t>
                      </a:r>
                      <a:br>
                        <a:rPr lang="es-CO" sz="800" u="none" strike="noStrike" dirty="0">
                          <a:effectLst/>
                        </a:rPr>
                      </a:br>
                      <a:endParaRPr lang="es-CO" sz="8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80,00</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b="0" i="0" u="none" strike="noStrike" dirty="0">
                          <a:solidFill>
                            <a:srgbClr val="000000"/>
                          </a:solidFill>
                          <a:effectLst/>
                          <a:latin typeface="Calibri Light" panose="020F0302020204030204" pitchFamily="34" charset="0"/>
                        </a:rPr>
                        <a:t>17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21%</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20875546"/>
                  </a:ext>
                </a:extLst>
              </a:tr>
              <a:tr h="508231">
                <a:tc vMerge="1">
                  <a:txBody>
                    <a:bodyPr/>
                    <a:lstStyle/>
                    <a:p>
                      <a:pPr algn="ctr" fontAlgn="ctr"/>
                      <a:endParaRPr lang="es-CO" sz="800" b="1"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800" u="none" strike="noStrike" dirty="0">
                          <a:effectLst/>
                        </a:rPr>
                        <a:t>Compromisos adquiridos para apoyar la organización de eventos multideportivos asignados al país.</a:t>
                      </a:r>
                      <a:br>
                        <a:rPr lang="es-CO" sz="800" u="none" strike="noStrike" dirty="0">
                          <a:effectLst/>
                        </a:rPr>
                      </a:br>
                      <a:endParaRPr lang="es-CO" sz="8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3,00</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b="0" i="0" u="none" strike="noStrike" dirty="0">
                          <a:solidFill>
                            <a:srgbClr val="000000"/>
                          </a:solidFill>
                          <a:effectLst/>
                          <a:latin typeface="Calibri Light" panose="020F0302020204030204" pitchFamily="34" charset="0"/>
                        </a:rPr>
                        <a:t>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67 %</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07294757"/>
                  </a:ext>
                </a:extLst>
              </a:tr>
              <a:tr h="383341">
                <a:tc vMerge="1">
                  <a:txBody>
                    <a:bodyPr/>
                    <a:lstStyle/>
                    <a:p>
                      <a:pPr algn="ctr" fontAlgn="ctr"/>
                      <a:endParaRPr lang="es-CO" sz="800" b="1"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800" u="none" strike="noStrike" dirty="0">
                          <a:effectLst/>
                        </a:rPr>
                        <a:t>Pruebas en evento multideportivo organizado en el país.</a:t>
                      </a:r>
                      <a:br>
                        <a:rPr lang="es-CO" sz="800" u="none" strike="noStrike" dirty="0">
                          <a:effectLst/>
                        </a:rPr>
                      </a:br>
                      <a:endParaRPr lang="es-CO" sz="8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95,00</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b="0" i="0" u="none" strike="noStrike" dirty="0">
                          <a:solidFill>
                            <a:srgbClr val="000000"/>
                          </a:solidFill>
                          <a:effectLst/>
                          <a:latin typeface="Calibri Light" panose="020F0302020204030204" pitchFamily="34" charset="0"/>
                        </a:rPr>
                        <a:t>97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97%</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79713380"/>
                  </a:ext>
                </a:extLst>
              </a:tr>
            </a:tbl>
          </a:graphicData>
        </a:graphic>
      </p:graphicFrame>
      <p:graphicFrame>
        <p:nvGraphicFramePr>
          <p:cNvPr id="6" name="Tabla 5"/>
          <p:cNvGraphicFramePr>
            <a:graphicFrameLocks noGrp="1"/>
          </p:cNvGraphicFramePr>
          <p:nvPr>
            <p:extLst>
              <p:ext uri="{D42A27DB-BD31-4B8C-83A1-F6EECF244321}">
                <p14:modId xmlns:p14="http://schemas.microsoft.com/office/powerpoint/2010/main" val="139413538"/>
              </p:ext>
            </p:extLst>
          </p:nvPr>
        </p:nvGraphicFramePr>
        <p:xfrm>
          <a:off x="3606800" y="1871549"/>
          <a:ext cx="6741584" cy="206121"/>
        </p:xfrm>
        <a:graphic>
          <a:graphicData uri="http://schemas.openxmlformats.org/drawingml/2006/table">
            <a:tbl>
              <a:tblPr firstRow="1" firstCol="1" bandRow="1"/>
              <a:tblGrid>
                <a:gridCol w="1808924">
                  <a:extLst>
                    <a:ext uri="{9D8B030D-6E8A-4147-A177-3AD203B41FA5}">
                      <a16:colId xmlns:a16="http://schemas.microsoft.com/office/drawing/2014/main" val="325368306"/>
                    </a:ext>
                  </a:extLst>
                </a:gridCol>
                <a:gridCol w="1802674">
                  <a:extLst>
                    <a:ext uri="{9D8B030D-6E8A-4147-A177-3AD203B41FA5}">
                      <a16:colId xmlns:a16="http://schemas.microsoft.com/office/drawing/2014/main" val="3940555080"/>
                    </a:ext>
                  </a:extLst>
                </a:gridCol>
                <a:gridCol w="1810906">
                  <a:extLst>
                    <a:ext uri="{9D8B030D-6E8A-4147-A177-3AD203B41FA5}">
                      <a16:colId xmlns:a16="http://schemas.microsoft.com/office/drawing/2014/main" val="390071544"/>
                    </a:ext>
                  </a:extLst>
                </a:gridCol>
                <a:gridCol w="1319080">
                  <a:extLst>
                    <a:ext uri="{9D8B030D-6E8A-4147-A177-3AD203B41FA5}">
                      <a16:colId xmlns:a16="http://schemas.microsoft.com/office/drawing/2014/main" val="2108749774"/>
                    </a:ext>
                  </a:extLst>
                </a:gridCol>
              </a:tblGrid>
              <a:tr h="152077">
                <a:tc>
                  <a:txBody>
                    <a:bodyPr/>
                    <a:lstStyle/>
                    <a:p>
                      <a:pPr algn="ctr">
                        <a:lnSpc>
                          <a:spcPct val="107000"/>
                        </a:lnSpc>
                        <a:spcAft>
                          <a:spcPts val="0"/>
                        </a:spcAft>
                      </a:pPr>
                      <a:r>
                        <a:rPr lang="es-CO"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Indicador</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200" b="1" dirty="0">
                          <a:effectLst/>
                          <a:latin typeface="Calibri" panose="020F0502020204030204" pitchFamily="34" charset="0"/>
                          <a:ea typeface="Calibri" panose="020F0502020204030204" pitchFamily="34" charset="0"/>
                          <a:cs typeface="Calibri" panose="020F0502020204030204" pitchFamily="34" charset="0"/>
                        </a:rPr>
                        <a:t>Meta 2023</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200" b="1" dirty="0">
                          <a:effectLst/>
                          <a:latin typeface="Calibri" panose="020F0502020204030204" pitchFamily="34" charset="0"/>
                          <a:ea typeface="Calibri" panose="020F0502020204030204" pitchFamily="34" charset="0"/>
                          <a:cs typeface="Calibri" panose="020F0502020204030204" pitchFamily="34" charset="0"/>
                        </a:rPr>
                        <a:t>Avance Cuantitativo</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200" b="1"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Promedio</a:t>
                      </a:r>
                      <a:r>
                        <a:rPr lang="es-CO" sz="1200" b="1" baseline="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74  </a:t>
                      </a:r>
                      <a:r>
                        <a:rPr lang="es-CO" sz="1200" b="1" baseline="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extLst>
                  <a:ext uri="{0D108BD9-81ED-4DB2-BD59-A6C34878D82A}">
                    <a16:rowId xmlns:a16="http://schemas.microsoft.com/office/drawing/2014/main" val="14138221"/>
                  </a:ext>
                </a:extLst>
              </a:tr>
            </a:tbl>
          </a:graphicData>
        </a:graphic>
      </p:graphicFrame>
      <p:graphicFrame>
        <p:nvGraphicFramePr>
          <p:cNvPr id="8" name="Tabla 7"/>
          <p:cNvGraphicFramePr>
            <a:graphicFrameLocks noGrp="1"/>
          </p:cNvGraphicFramePr>
          <p:nvPr>
            <p:extLst>
              <p:ext uri="{D42A27DB-BD31-4B8C-83A1-F6EECF244321}">
                <p14:modId xmlns:p14="http://schemas.microsoft.com/office/powerpoint/2010/main" val="3981865341"/>
              </p:ext>
            </p:extLst>
          </p:nvPr>
        </p:nvGraphicFramePr>
        <p:xfrm>
          <a:off x="1794934" y="4840414"/>
          <a:ext cx="8509000" cy="1369695"/>
        </p:xfrm>
        <a:graphic>
          <a:graphicData uri="http://schemas.openxmlformats.org/drawingml/2006/table">
            <a:tbl>
              <a:tblPr>
                <a:tableStyleId>{5C22544A-7EE6-4342-B048-85BDC9FD1C3A}</a:tableStyleId>
              </a:tblPr>
              <a:tblGrid>
                <a:gridCol w="1854607">
                  <a:extLst>
                    <a:ext uri="{9D8B030D-6E8A-4147-A177-3AD203B41FA5}">
                      <a16:colId xmlns:a16="http://schemas.microsoft.com/office/drawing/2014/main" val="616842153"/>
                    </a:ext>
                  </a:extLst>
                </a:gridCol>
                <a:gridCol w="1854607">
                  <a:extLst>
                    <a:ext uri="{9D8B030D-6E8A-4147-A177-3AD203B41FA5}">
                      <a16:colId xmlns:a16="http://schemas.microsoft.com/office/drawing/2014/main" val="3753755007"/>
                    </a:ext>
                  </a:extLst>
                </a:gridCol>
                <a:gridCol w="1854607">
                  <a:extLst>
                    <a:ext uri="{9D8B030D-6E8A-4147-A177-3AD203B41FA5}">
                      <a16:colId xmlns:a16="http://schemas.microsoft.com/office/drawing/2014/main" val="1940455934"/>
                    </a:ext>
                  </a:extLst>
                </a:gridCol>
                <a:gridCol w="1360045">
                  <a:extLst>
                    <a:ext uri="{9D8B030D-6E8A-4147-A177-3AD203B41FA5}">
                      <a16:colId xmlns:a16="http://schemas.microsoft.com/office/drawing/2014/main" val="1766732017"/>
                    </a:ext>
                  </a:extLst>
                </a:gridCol>
                <a:gridCol w="1585134">
                  <a:extLst>
                    <a:ext uri="{9D8B030D-6E8A-4147-A177-3AD203B41FA5}">
                      <a16:colId xmlns:a16="http://schemas.microsoft.com/office/drawing/2014/main" val="3295456211"/>
                    </a:ext>
                  </a:extLst>
                </a:gridCol>
              </a:tblGrid>
              <a:tr h="285750">
                <a:tc rowSpan="3">
                  <a:txBody>
                    <a:bodyPr/>
                    <a:lstStyle/>
                    <a:p>
                      <a:pPr algn="l" fontAlgn="t"/>
                      <a:endParaRPr lang="es-CO" sz="1000" b="1" u="none" strike="noStrike" dirty="0">
                        <a:effectLst/>
                      </a:endParaRPr>
                    </a:p>
                    <a:p>
                      <a:pPr algn="l" fontAlgn="t"/>
                      <a:endParaRPr lang="es-CO" sz="1000" b="1" u="none" strike="noStrike" dirty="0">
                        <a:effectLst/>
                      </a:endParaRPr>
                    </a:p>
                    <a:p>
                      <a:pPr algn="ctr" fontAlgn="t"/>
                      <a:endParaRPr lang="es-CO" sz="1000" b="1" u="none" strike="noStrike" dirty="0">
                        <a:effectLst/>
                      </a:endParaRPr>
                    </a:p>
                    <a:p>
                      <a:pPr algn="ctr" fontAlgn="t"/>
                      <a:r>
                        <a:rPr lang="es-CO" sz="1100" b="1" u="none" strike="noStrike" dirty="0">
                          <a:effectLst/>
                        </a:rPr>
                        <a:t>G.I.T. Centro de Ciencias del Deporte - CCD</a:t>
                      </a:r>
                      <a:endParaRPr lang="es-CO" sz="1100" b="1" i="0" u="none" strike="noStrike" dirty="0">
                        <a:solidFill>
                          <a:srgbClr val="000000"/>
                        </a:solidFill>
                        <a:effectLst/>
                        <a:latin typeface="Calibri Light" panose="020F0302020204030204" pitchFamily="34" charset="0"/>
                      </a:endParaRPr>
                    </a:p>
                    <a:p>
                      <a:pPr algn="l" fontAlgn="t"/>
                      <a:r>
                        <a:rPr lang="es-CO" sz="1000" b="1" u="none" strike="noStrike" dirty="0">
                          <a:effectLst/>
                        </a:rPr>
                        <a:t> </a:t>
                      </a:r>
                      <a:endParaRPr lang="es-CO" sz="1000" b="1" i="0" u="none" strike="noStrike" dirty="0">
                        <a:solidFill>
                          <a:srgbClr val="000000"/>
                        </a:solidFill>
                        <a:effectLst/>
                        <a:latin typeface="Calibri Light" panose="020F0302020204030204" pitchFamily="34" charset="0"/>
                      </a:endParaRPr>
                    </a:p>
                    <a:p>
                      <a:pPr algn="l" fontAlgn="t"/>
                      <a:r>
                        <a:rPr lang="es-CO" sz="1000" b="1" u="none" strike="noStrike" dirty="0">
                          <a:effectLst/>
                        </a:rPr>
                        <a:t> </a:t>
                      </a:r>
                      <a:endParaRPr lang="es-CO" sz="1000" b="1" i="0" u="none" strike="noStrike" dirty="0">
                        <a:solidFill>
                          <a:srgbClr val="000000"/>
                        </a:solidFill>
                        <a:effectLst/>
                        <a:latin typeface="Calibri Light" panose="020F0302020204030204"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800" u="none" strike="noStrike" dirty="0">
                          <a:effectLst/>
                        </a:rPr>
                        <a:t>Crecimiento en las atenciones en ciencias del deporte efectivamente realizadas en la vigencia (Olímpico)</a:t>
                      </a:r>
                      <a:br>
                        <a:rPr lang="es-CO" sz="800" u="none" strike="noStrike" dirty="0">
                          <a:effectLst/>
                        </a:rPr>
                      </a:br>
                      <a:endParaRPr lang="es-CO" sz="8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a:effectLst/>
                        </a:rPr>
                        <a:t>30,00</a:t>
                      </a:r>
                      <a:endParaRPr lang="es-CO" sz="800" b="0" i="0" u="none" strike="noStrike">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b="0" i="0" u="none" strike="noStrike" dirty="0">
                          <a:solidFill>
                            <a:srgbClr val="000000"/>
                          </a:solidFill>
                          <a:effectLst/>
                          <a:latin typeface="Calibri Light" panose="020F0302020204030204" pitchFamily="34" charset="0"/>
                        </a:rPr>
                        <a:t>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5%</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03261179"/>
                  </a:ext>
                </a:extLst>
              </a:tr>
              <a:tr h="142875">
                <a:tc vMerge="1">
                  <a:txBody>
                    <a:bodyPr/>
                    <a:lstStyle/>
                    <a:p>
                      <a:pPr algn="ctr" fontAlgn="t"/>
                      <a:endParaRPr lang="es-CO" sz="800" b="1" i="0" u="none" strike="noStrike" dirty="0">
                        <a:solidFill>
                          <a:srgbClr val="000000"/>
                        </a:solidFill>
                        <a:effectLst/>
                        <a:latin typeface="Calibri Light" panose="020F0302020204030204"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800" u="none" strike="noStrike" dirty="0">
                          <a:effectLst/>
                        </a:rPr>
                        <a:t>Crecimiento en las atenciones en ciencias del deporte efectivamente realizadas en la vigencia (Paralímpico)</a:t>
                      </a:r>
                      <a:br>
                        <a:rPr lang="es-CO" sz="800" u="none" strike="noStrike" dirty="0">
                          <a:effectLst/>
                        </a:rPr>
                      </a:br>
                      <a:endParaRPr lang="es-CO" sz="8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a:effectLst/>
                        </a:rPr>
                        <a:t>30,00</a:t>
                      </a:r>
                      <a:endParaRPr lang="es-CO" sz="800" b="0" i="0" u="none" strike="noStrike">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b="0" i="0" u="none" strike="noStrike" dirty="0">
                          <a:solidFill>
                            <a:srgbClr val="000000"/>
                          </a:solidFill>
                          <a:effectLst/>
                          <a:latin typeface="Calibri Light" panose="020F0302020204030204" pitchFamily="34" charset="0"/>
                        </a:rPr>
                        <a:t>22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74%</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3459416"/>
                  </a:ext>
                </a:extLst>
              </a:tr>
              <a:tr h="142875">
                <a:tc vMerge="1">
                  <a:txBody>
                    <a:bodyPr/>
                    <a:lstStyle/>
                    <a:p>
                      <a:pPr algn="ctr" fontAlgn="t"/>
                      <a:endParaRPr lang="es-CO" sz="800" b="1" i="0" u="none" strike="noStrike" dirty="0">
                        <a:solidFill>
                          <a:srgbClr val="000000"/>
                        </a:solidFill>
                        <a:effectLst/>
                        <a:latin typeface="Calibri Light" panose="020F0302020204030204"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800" u="none" strike="noStrike" dirty="0">
                          <a:effectLst/>
                        </a:rPr>
                        <a:t>Investigaciones publicadas en revistas indexadas</a:t>
                      </a:r>
                      <a:br>
                        <a:rPr lang="es-CO" sz="800" u="none" strike="noStrike" dirty="0">
                          <a:effectLst/>
                        </a:rPr>
                      </a:br>
                      <a:endParaRPr lang="es-CO" sz="8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2,00</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b="0" i="0" u="none" strike="noStrike" dirty="0">
                          <a:solidFill>
                            <a:srgbClr val="000000"/>
                          </a:solidFill>
                          <a:effectLst/>
                          <a:latin typeface="Calibri Light" panose="020F0302020204030204" pitchFamily="34" charset="0"/>
                        </a:rPr>
                        <a:t>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150%</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68946422"/>
                  </a:ext>
                </a:extLst>
              </a:tr>
            </a:tbl>
          </a:graphicData>
        </a:graphic>
      </p:graphicFrame>
      <p:graphicFrame>
        <p:nvGraphicFramePr>
          <p:cNvPr id="9" name="Tabla 8"/>
          <p:cNvGraphicFramePr>
            <a:graphicFrameLocks noGrp="1"/>
          </p:cNvGraphicFramePr>
          <p:nvPr>
            <p:extLst>
              <p:ext uri="{D42A27DB-BD31-4B8C-83A1-F6EECF244321}">
                <p14:modId xmlns:p14="http://schemas.microsoft.com/office/powerpoint/2010/main" val="2257306022"/>
              </p:ext>
            </p:extLst>
          </p:nvPr>
        </p:nvGraphicFramePr>
        <p:xfrm>
          <a:off x="3666066" y="4500626"/>
          <a:ext cx="6637868" cy="206121"/>
        </p:xfrm>
        <a:graphic>
          <a:graphicData uri="http://schemas.openxmlformats.org/drawingml/2006/table">
            <a:tbl>
              <a:tblPr firstRow="1" firstCol="1" bandRow="1"/>
              <a:tblGrid>
                <a:gridCol w="1837266">
                  <a:extLst>
                    <a:ext uri="{9D8B030D-6E8A-4147-A177-3AD203B41FA5}">
                      <a16:colId xmlns:a16="http://schemas.microsoft.com/office/drawing/2014/main" val="325368306"/>
                    </a:ext>
                  </a:extLst>
                </a:gridCol>
                <a:gridCol w="1815362">
                  <a:extLst>
                    <a:ext uri="{9D8B030D-6E8A-4147-A177-3AD203B41FA5}">
                      <a16:colId xmlns:a16="http://schemas.microsoft.com/office/drawing/2014/main" val="3940555080"/>
                    </a:ext>
                  </a:extLst>
                </a:gridCol>
                <a:gridCol w="1372914">
                  <a:extLst>
                    <a:ext uri="{9D8B030D-6E8A-4147-A177-3AD203B41FA5}">
                      <a16:colId xmlns:a16="http://schemas.microsoft.com/office/drawing/2014/main" val="390071544"/>
                    </a:ext>
                  </a:extLst>
                </a:gridCol>
                <a:gridCol w="1612326">
                  <a:extLst>
                    <a:ext uri="{9D8B030D-6E8A-4147-A177-3AD203B41FA5}">
                      <a16:colId xmlns:a16="http://schemas.microsoft.com/office/drawing/2014/main" val="2108749774"/>
                    </a:ext>
                  </a:extLst>
                </a:gridCol>
              </a:tblGrid>
              <a:tr h="152077">
                <a:tc>
                  <a:txBody>
                    <a:bodyPr/>
                    <a:lstStyle/>
                    <a:p>
                      <a:pPr algn="ctr">
                        <a:lnSpc>
                          <a:spcPct val="107000"/>
                        </a:lnSpc>
                        <a:spcAft>
                          <a:spcPts val="0"/>
                        </a:spcAft>
                      </a:pPr>
                      <a:r>
                        <a:rPr lang="es-CO"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Indicador</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200" b="1" dirty="0">
                          <a:effectLst/>
                          <a:latin typeface="Calibri" panose="020F0502020204030204" pitchFamily="34" charset="0"/>
                          <a:ea typeface="Calibri" panose="020F0502020204030204" pitchFamily="34" charset="0"/>
                          <a:cs typeface="Calibri" panose="020F0502020204030204" pitchFamily="34" charset="0"/>
                        </a:rPr>
                        <a:t>Meta 2023</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200" b="1" dirty="0">
                          <a:effectLst/>
                          <a:latin typeface="Calibri" panose="020F0502020204030204" pitchFamily="34" charset="0"/>
                          <a:ea typeface="Calibri" panose="020F0502020204030204" pitchFamily="34" charset="0"/>
                          <a:cs typeface="Calibri" panose="020F0502020204030204" pitchFamily="34" charset="0"/>
                        </a:rPr>
                        <a:t>Avance Cuantitativo</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200" b="1"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Promedio</a:t>
                      </a:r>
                      <a:r>
                        <a:rPr lang="es-CO" sz="1200" b="1" baseline="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76 </a:t>
                      </a:r>
                      <a:r>
                        <a:rPr lang="es-CO" sz="1200" b="1" baseline="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extLst>
                  <a:ext uri="{0D108BD9-81ED-4DB2-BD59-A6C34878D82A}">
                    <a16:rowId xmlns:a16="http://schemas.microsoft.com/office/drawing/2014/main" val="14138221"/>
                  </a:ext>
                </a:extLst>
              </a:tr>
            </a:tbl>
          </a:graphicData>
        </a:graphic>
      </p:graphicFrame>
    </p:spTree>
    <p:extLst>
      <p:ext uri="{BB962C8B-B14F-4D97-AF65-F5344CB8AC3E}">
        <p14:creationId xmlns:p14="http://schemas.microsoft.com/office/powerpoint/2010/main" val="26690018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Marcador de contenido 10">
            <a:extLst>
              <a:ext uri="{FF2B5EF4-FFF2-40B4-BE49-F238E27FC236}">
                <a16:creationId xmlns:a16="http://schemas.microsoft.com/office/drawing/2014/main" id="{ECC426F2-3B3C-EF7B-BD5A-CB5B9796193B}"/>
              </a:ext>
            </a:extLst>
          </p:cNvPr>
          <p:cNvSpPr txBox="1">
            <a:spLocks/>
          </p:cNvSpPr>
          <p:nvPr/>
        </p:nvSpPr>
        <p:spPr>
          <a:xfrm>
            <a:off x="3383184" y="436035"/>
            <a:ext cx="11701246" cy="11617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200"/>
              </a:spcBef>
              <a:spcAft>
                <a:spcPts val="200"/>
              </a:spcAft>
              <a:buClrTx/>
              <a:buSzTx/>
              <a:buFont typeface="Arial" panose="020B0604020202020204" pitchFamily="34" charset="0"/>
              <a:buNone/>
              <a:tabLst/>
              <a:defRPr/>
            </a:pPr>
            <a:r>
              <a:rPr kumimoji="0" lang="es-CO" sz="1200" b="1" i="0" u="none" strike="noStrike" kern="1200" cap="none" spc="0" normalizeH="0" baseline="0" noProof="0" dirty="0">
                <a:ln>
                  <a:noFill/>
                </a:ln>
                <a:solidFill>
                  <a:prstClr val="black"/>
                </a:solidFill>
                <a:effectLst/>
                <a:uLnTx/>
                <a:uFillTx/>
                <a:latin typeface="Calibri" panose="020F0502020204030204"/>
                <a:ea typeface="+mn-ea"/>
                <a:cs typeface="+mn-cs"/>
              </a:rPr>
              <a:t>SEGUIMIENTO AL PLAN DE ACCIÓN </a:t>
            </a:r>
          </a:p>
          <a:p>
            <a:pPr marL="0" marR="0" lvl="0" indent="0" algn="ctr" defTabSz="914400" rtl="0" eaLnBrk="1" fontAlgn="auto" latinLnBrk="0" hangingPunct="1">
              <a:lnSpc>
                <a:spcPct val="100000"/>
              </a:lnSpc>
              <a:spcBef>
                <a:spcPts val="200"/>
              </a:spcBef>
              <a:spcAft>
                <a:spcPts val="200"/>
              </a:spcAft>
              <a:buClrTx/>
              <a:buSzTx/>
              <a:buFont typeface="Arial" panose="020B0604020202020204" pitchFamily="34" charset="0"/>
              <a:buNone/>
              <a:tabLst/>
              <a:defRPr/>
            </a:pPr>
            <a:r>
              <a:rPr kumimoji="0" lang="es-CO" sz="1200" b="1" i="0" u="none" strike="noStrike" kern="1200" cap="none" spc="0" normalizeH="0" baseline="0" noProof="0" dirty="0">
                <a:ln>
                  <a:noFill/>
                </a:ln>
                <a:solidFill>
                  <a:prstClr val="black"/>
                </a:solidFill>
                <a:effectLst/>
                <a:uLnTx/>
                <a:uFillTx/>
                <a:latin typeface="Calibri" panose="020F0502020204030204"/>
                <a:ea typeface="+mn-ea"/>
                <a:cs typeface="+mn-cs"/>
              </a:rPr>
              <a:t>INSTITUCIONAL I</a:t>
            </a:r>
            <a:r>
              <a:rPr lang="es-CO" sz="1200" b="1" dirty="0">
                <a:solidFill>
                  <a:prstClr val="black"/>
                </a:solidFill>
                <a:latin typeface="Calibri" panose="020F0502020204030204"/>
              </a:rPr>
              <a:t>V</a:t>
            </a:r>
            <a:r>
              <a:rPr kumimoji="0" lang="es-CO" sz="1200" b="1" i="0" u="none" strike="noStrike" kern="1200" cap="none" spc="0" normalizeH="0" baseline="0" noProof="0" dirty="0">
                <a:ln>
                  <a:noFill/>
                </a:ln>
                <a:solidFill>
                  <a:prstClr val="black"/>
                </a:solidFill>
                <a:effectLst/>
                <a:uLnTx/>
                <a:uFillTx/>
                <a:latin typeface="Calibri" panose="020F0502020204030204"/>
                <a:ea typeface="+mn-ea"/>
                <a:cs typeface="+mn-cs"/>
              </a:rPr>
              <a:t> TRIMESTRE</a:t>
            </a:r>
          </a:p>
        </p:txBody>
      </p:sp>
      <p:sp>
        <p:nvSpPr>
          <p:cNvPr id="3" name="Título 1">
            <a:extLst>
              <a:ext uri="{FF2B5EF4-FFF2-40B4-BE49-F238E27FC236}">
                <a16:creationId xmlns:a16="http://schemas.microsoft.com/office/drawing/2014/main" id="{7B42997B-99D6-E3CE-9E79-56B50AE6FC9B}"/>
              </a:ext>
            </a:extLst>
          </p:cNvPr>
          <p:cNvSpPr txBox="1">
            <a:spLocks/>
          </p:cNvSpPr>
          <p:nvPr/>
        </p:nvSpPr>
        <p:spPr>
          <a:xfrm>
            <a:off x="2471518" y="795155"/>
            <a:ext cx="6990852" cy="8994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sz="2400" b="1" dirty="0">
                <a:latin typeface="+mn-lt"/>
              </a:rPr>
              <a:t>Dirección de Posicionamiento y Liderazgo Deportivo</a:t>
            </a:r>
          </a:p>
        </p:txBody>
      </p:sp>
      <p:graphicFrame>
        <p:nvGraphicFramePr>
          <p:cNvPr id="5" name="Tabla 4"/>
          <p:cNvGraphicFramePr>
            <a:graphicFrameLocks noGrp="1"/>
          </p:cNvGraphicFramePr>
          <p:nvPr>
            <p:extLst>
              <p:ext uri="{D42A27DB-BD31-4B8C-83A1-F6EECF244321}">
                <p14:modId xmlns:p14="http://schemas.microsoft.com/office/powerpoint/2010/main" val="3496532358"/>
              </p:ext>
            </p:extLst>
          </p:nvPr>
        </p:nvGraphicFramePr>
        <p:xfrm>
          <a:off x="1782234" y="2212230"/>
          <a:ext cx="8509000" cy="1853565"/>
        </p:xfrm>
        <a:graphic>
          <a:graphicData uri="http://schemas.openxmlformats.org/drawingml/2006/table">
            <a:tbl>
              <a:tblPr>
                <a:tableStyleId>{5C22544A-7EE6-4342-B048-85BDC9FD1C3A}</a:tableStyleId>
              </a:tblPr>
              <a:tblGrid>
                <a:gridCol w="1854607">
                  <a:extLst>
                    <a:ext uri="{9D8B030D-6E8A-4147-A177-3AD203B41FA5}">
                      <a16:colId xmlns:a16="http://schemas.microsoft.com/office/drawing/2014/main" val="2187556720"/>
                    </a:ext>
                  </a:extLst>
                </a:gridCol>
                <a:gridCol w="1854607">
                  <a:extLst>
                    <a:ext uri="{9D8B030D-6E8A-4147-A177-3AD203B41FA5}">
                      <a16:colId xmlns:a16="http://schemas.microsoft.com/office/drawing/2014/main" val="3531610178"/>
                    </a:ext>
                  </a:extLst>
                </a:gridCol>
                <a:gridCol w="1854607">
                  <a:extLst>
                    <a:ext uri="{9D8B030D-6E8A-4147-A177-3AD203B41FA5}">
                      <a16:colId xmlns:a16="http://schemas.microsoft.com/office/drawing/2014/main" val="4026434385"/>
                    </a:ext>
                  </a:extLst>
                </a:gridCol>
                <a:gridCol w="1360045">
                  <a:extLst>
                    <a:ext uri="{9D8B030D-6E8A-4147-A177-3AD203B41FA5}">
                      <a16:colId xmlns:a16="http://schemas.microsoft.com/office/drawing/2014/main" val="2978614569"/>
                    </a:ext>
                  </a:extLst>
                </a:gridCol>
                <a:gridCol w="1585134">
                  <a:extLst>
                    <a:ext uri="{9D8B030D-6E8A-4147-A177-3AD203B41FA5}">
                      <a16:colId xmlns:a16="http://schemas.microsoft.com/office/drawing/2014/main" val="809462518"/>
                    </a:ext>
                  </a:extLst>
                </a:gridCol>
              </a:tblGrid>
              <a:tr h="285750">
                <a:tc rowSpan="6">
                  <a:txBody>
                    <a:bodyPr/>
                    <a:lstStyle/>
                    <a:p>
                      <a:pPr algn="ctr" fontAlgn="t"/>
                      <a:endParaRPr lang="es-CO" sz="1100" u="none" strike="noStrike" dirty="0">
                        <a:effectLst/>
                        <a:latin typeface="+mn-lt"/>
                      </a:endParaRPr>
                    </a:p>
                    <a:p>
                      <a:pPr algn="ctr" fontAlgn="t"/>
                      <a:endParaRPr lang="es-CO" sz="1100" u="none" strike="noStrike" dirty="0">
                        <a:effectLst/>
                        <a:latin typeface="+mn-lt"/>
                      </a:endParaRPr>
                    </a:p>
                    <a:p>
                      <a:pPr algn="ctr" fontAlgn="t"/>
                      <a:endParaRPr lang="es-CO" sz="1100" u="none" strike="noStrike" dirty="0">
                        <a:effectLst/>
                        <a:latin typeface="+mn-lt"/>
                      </a:endParaRPr>
                    </a:p>
                    <a:p>
                      <a:pPr algn="ctr" fontAlgn="t"/>
                      <a:endParaRPr lang="es-CO" sz="1100" b="1" u="none" strike="noStrike" dirty="0">
                        <a:effectLst/>
                        <a:latin typeface="+mn-lt"/>
                      </a:endParaRPr>
                    </a:p>
                    <a:p>
                      <a:pPr algn="ctr" fontAlgn="t"/>
                      <a:r>
                        <a:rPr lang="es-CO" sz="1100" b="1" u="none" strike="noStrike" dirty="0">
                          <a:effectLst/>
                          <a:latin typeface="+mn-lt"/>
                        </a:rPr>
                        <a:t>G.I.T. Deporte de Rendimiento Convencional</a:t>
                      </a:r>
                      <a:endParaRPr lang="es-CO" sz="1100" b="1" i="0" u="none" strike="noStrike" dirty="0">
                        <a:solidFill>
                          <a:srgbClr val="000000"/>
                        </a:solidFill>
                        <a:effectLst/>
                        <a:latin typeface="+mn-lt"/>
                      </a:endParaRPr>
                    </a:p>
                    <a:p>
                      <a:pPr algn="ctr" fontAlgn="t"/>
                      <a:r>
                        <a:rPr lang="es-CO" sz="1100" u="none" strike="noStrike" dirty="0">
                          <a:effectLst/>
                          <a:latin typeface="+mn-lt"/>
                        </a:rPr>
                        <a:t> </a:t>
                      </a:r>
                      <a:endParaRPr lang="es-CO" sz="1100" b="1" i="0" u="none" strike="noStrike" dirty="0">
                        <a:solidFill>
                          <a:srgbClr val="000000"/>
                        </a:solidFill>
                        <a:effectLst/>
                        <a:latin typeface="+mn-lt"/>
                      </a:endParaRPr>
                    </a:p>
                    <a:p>
                      <a:pPr algn="ctr" fontAlgn="t"/>
                      <a:r>
                        <a:rPr lang="es-CO" sz="1100" u="none" strike="noStrike" dirty="0">
                          <a:effectLst/>
                          <a:latin typeface="+mn-lt"/>
                        </a:rPr>
                        <a:t> </a:t>
                      </a:r>
                      <a:endParaRPr lang="es-CO" sz="1100" b="1" i="0" u="none" strike="noStrike" dirty="0">
                        <a:solidFill>
                          <a:srgbClr val="000000"/>
                        </a:solidFill>
                        <a:effectLst/>
                        <a:latin typeface="+mn-lt"/>
                      </a:endParaRPr>
                    </a:p>
                    <a:p>
                      <a:pPr algn="ctr" fontAlgn="t"/>
                      <a:r>
                        <a:rPr lang="es-CO" sz="1100" u="none" strike="noStrike" dirty="0">
                          <a:effectLst/>
                          <a:latin typeface="+mn-lt"/>
                        </a:rPr>
                        <a:t> </a:t>
                      </a:r>
                      <a:endParaRPr lang="es-CO" sz="1100" b="1" i="0" u="none" strike="noStrike" dirty="0">
                        <a:solidFill>
                          <a:srgbClr val="000000"/>
                        </a:solidFill>
                        <a:effectLst/>
                        <a:latin typeface="+mn-lt"/>
                      </a:endParaRPr>
                    </a:p>
                    <a:p>
                      <a:pPr algn="ctr" fontAlgn="t"/>
                      <a:r>
                        <a:rPr lang="es-CO" sz="1100" u="none" strike="noStrike" dirty="0">
                          <a:effectLst/>
                          <a:latin typeface="+mn-lt"/>
                        </a:rPr>
                        <a:t> </a:t>
                      </a:r>
                      <a:endParaRPr lang="es-CO" sz="1100" b="1" i="0" u="none" strike="noStrike" dirty="0">
                        <a:solidFill>
                          <a:srgbClr val="000000"/>
                        </a:solidFill>
                        <a:effectLst/>
                        <a:latin typeface="+mn-lt"/>
                      </a:endParaRPr>
                    </a:p>
                    <a:p>
                      <a:pPr algn="ctr" fontAlgn="t"/>
                      <a:r>
                        <a:rPr lang="es-CO" sz="1100" u="none" strike="noStrike" dirty="0">
                          <a:effectLst/>
                          <a:latin typeface="+mn-lt"/>
                        </a:rPr>
                        <a:t> </a:t>
                      </a:r>
                      <a:endParaRPr lang="es-CO" sz="1100" b="1" i="0" u="none" strike="noStrike" dirty="0">
                        <a:solidFill>
                          <a:srgbClr val="000000"/>
                        </a:solidFill>
                        <a:effectLst/>
                        <a:latin typeface="+mn-lt"/>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800" u="none" strike="noStrike" dirty="0">
                          <a:effectLst/>
                        </a:rPr>
                        <a:t>Atletas clasificados a Paris 2024</a:t>
                      </a:r>
                      <a:br>
                        <a:rPr lang="es-CO" sz="800" u="none" strike="noStrike" dirty="0">
                          <a:effectLst/>
                        </a:rPr>
                      </a:br>
                      <a:endParaRPr lang="es-CO" sz="8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20,00</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b="0" i="0" u="none" strike="noStrike" dirty="0">
                          <a:solidFill>
                            <a:srgbClr val="000000"/>
                          </a:solidFill>
                          <a:effectLst/>
                          <a:latin typeface="Calibri Light" panose="020F0302020204030204" pitchFamily="34" charset="0"/>
                        </a:rPr>
                        <a:t>30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150%</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87968166"/>
                  </a:ext>
                </a:extLst>
              </a:tr>
              <a:tr h="142875">
                <a:tc vMerge="1">
                  <a:txBody>
                    <a:bodyPr/>
                    <a:lstStyle/>
                    <a:p>
                      <a:pPr algn="l" fontAlgn="t"/>
                      <a:endParaRPr lang="es-CO" sz="800" b="1" i="0" u="none" strike="noStrike" dirty="0">
                        <a:solidFill>
                          <a:srgbClr val="000000"/>
                        </a:solidFill>
                        <a:effectLst/>
                        <a:latin typeface="Calibri Light" panose="020F0302020204030204"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800" u="none" strike="noStrike">
                          <a:effectLst/>
                        </a:rPr>
                        <a:t>Cantidad de atletas apoyados en eventos de participación internacional en el trimestre</a:t>
                      </a:r>
                      <a:br>
                        <a:rPr lang="es-CO" sz="800" u="none" strike="noStrike">
                          <a:effectLst/>
                        </a:rPr>
                      </a:br>
                      <a:endParaRPr lang="es-CO" sz="800" b="0" i="0" u="none" strike="noStrike">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650,00</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b="0" i="0" u="none" strike="noStrike" dirty="0">
                          <a:solidFill>
                            <a:srgbClr val="000000"/>
                          </a:solidFill>
                          <a:effectLst/>
                          <a:latin typeface="Calibri Light" panose="020F0302020204030204" pitchFamily="34" charset="0"/>
                        </a:rPr>
                        <a:t>1077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b="0" i="0" u="none" strike="noStrike" dirty="0">
                          <a:solidFill>
                            <a:srgbClr val="000000"/>
                          </a:solidFill>
                          <a:effectLst/>
                          <a:latin typeface="Calibri Light" panose="020F0302020204030204" pitchFamily="34" charset="0"/>
                        </a:rPr>
                        <a:t>166%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11848755"/>
                  </a:ext>
                </a:extLst>
              </a:tr>
              <a:tr h="142875">
                <a:tc vMerge="1">
                  <a:txBody>
                    <a:bodyPr/>
                    <a:lstStyle/>
                    <a:p>
                      <a:pPr algn="l" fontAlgn="t"/>
                      <a:endParaRPr lang="es-CO" sz="800" b="1" i="0" u="none" strike="noStrike" dirty="0">
                        <a:solidFill>
                          <a:srgbClr val="000000"/>
                        </a:solidFill>
                        <a:effectLst/>
                        <a:latin typeface="Calibri Light" panose="020F0302020204030204"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800" u="none" strike="noStrike" dirty="0">
                          <a:effectLst/>
                        </a:rPr>
                        <a:t>Cantidad de eventos organizados en Colombia apoyados en el trimestre</a:t>
                      </a:r>
                      <a:br>
                        <a:rPr lang="es-CO" sz="800" u="none" strike="noStrike" dirty="0">
                          <a:effectLst/>
                        </a:rPr>
                      </a:br>
                      <a:endParaRPr lang="es-CO" sz="8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325,00</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b="0" i="0" u="none" strike="noStrike" dirty="0">
                          <a:solidFill>
                            <a:srgbClr val="000000"/>
                          </a:solidFill>
                          <a:effectLst/>
                          <a:latin typeface="Calibri Light" panose="020F0302020204030204" pitchFamily="34" charset="0"/>
                        </a:rPr>
                        <a:t>313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96%</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2483017"/>
                  </a:ext>
                </a:extLst>
              </a:tr>
              <a:tr h="142875">
                <a:tc vMerge="1">
                  <a:txBody>
                    <a:bodyPr/>
                    <a:lstStyle/>
                    <a:p>
                      <a:pPr algn="l" fontAlgn="t"/>
                      <a:endParaRPr lang="es-CO" sz="800" b="1" i="0" u="none" strike="noStrike" dirty="0">
                        <a:solidFill>
                          <a:srgbClr val="000000"/>
                        </a:solidFill>
                        <a:effectLst/>
                        <a:latin typeface="Calibri Light" panose="020F0302020204030204"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800" u="none" strike="noStrike" dirty="0">
                          <a:effectLst/>
                        </a:rPr>
                        <a:t>Medallas Obtenidas</a:t>
                      </a:r>
                      <a:br>
                        <a:rPr lang="es-CO" sz="800" u="none" strike="noStrike" dirty="0">
                          <a:effectLst/>
                        </a:rPr>
                      </a:br>
                      <a:endParaRPr lang="es-CO" sz="8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100,00</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b="0" i="0" u="none" strike="noStrike" dirty="0">
                          <a:solidFill>
                            <a:srgbClr val="000000"/>
                          </a:solidFill>
                          <a:effectLst/>
                          <a:latin typeface="Calibri Light" panose="020F0302020204030204" pitchFamily="34" charset="0"/>
                        </a:rPr>
                        <a:t>100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100%</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51523447"/>
                  </a:ext>
                </a:extLst>
              </a:tr>
              <a:tr h="142875">
                <a:tc vMerge="1">
                  <a:txBody>
                    <a:bodyPr/>
                    <a:lstStyle/>
                    <a:p>
                      <a:pPr algn="l" fontAlgn="t"/>
                      <a:endParaRPr lang="es-CO" sz="800" b="1" i="0" u="none" strike="noStrike" dirty="0">
                        <a:solidFill>
                          <a:srgbClr val="000000"/>
                        </a:solidFill>
                        <a:effectLst/>
                        <a:latin typeface="Calibri Light" panose="020F0302020204030204"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800" u="none" strike="noStrike" dirty="0">
                          <a:effectLst/>
                        </a:rPr>
                        <a:t>Participación femenina en eventos multideportivos internacionales</a:t>
                      </a:r>
                      <a:endParaRPr lang="es-CO" sz="8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solidFill>
                            <a:schemeClr val="tx1"/>
                          </a:solidFill>
                          <a:effectLst/>
                        </a:rPr>
                        <a:t>50,00</a:t>
                      </a:r>
                      <a:endParaRPr lang="es-CO" sz="800" b="0" i="0" u="none" strike="noStrike" dirty="0">
                        <a:solidFill>
                          <a:schemeClr val="tx1"/>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b="0" i="0" u="none" strike="noStrike" dirty="0">
                          <a:solidFill>
                            <a:schemeClr val="tx1"/>
                          </a:solidFill>
                          <a:effectLst/>
                          <a:latin typeface="Calibri Light" panose="020F0302020204030204" pitchFamily="34" charset="0"/>
                        </a:rPr>
                        <a:t>444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solidFill>
                            <a:schemeClr val="tx1"/>
                          </a:solidFill>
                          <a:effectLst/>
                        </a:rPr>
                        <a:t>888%</a:t>
                      </a:r>
                      <a:endParaRPr lang="es-CO" sz="800" b="0" i="0" u="none" strike="noStrike" dirty="0">
                        <a:solidFill>
                          <a:schemeClr val="tx1"/>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83726847"/>
                  </a:ext>
                </a:extLst>
              </a:tr>
              <a:tr h="142875">
                <a:tc vMerge="1">
                  <a:txBody>
                    <a:bodyPr/>
                    <a:lstStyle/>
                    <a:p>
                      <a:pPr algn="l" fontAlgn="t"/>
                      <a:endParaRPr lang="es-CO" sz="800" b="1" i="0" u="none" strike="noStrike" dirty="0">
                        <a:solidFill>
                          <a:srgbClr val="000000"/>
                        </a:solidFill>
                        <a:effectLst/>
                        <a:latin typeface="Calibri Light" panose="020F0302020204030204"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800" u="none" strike="noStrike">
                          <a:effectLst/>
                        </a:rPr>
                        <a:t>Planes de Entrenamiento aprobados</a:t>
                      </a:r>
                      <a:br>
                        <a:rPr lang="es-CO" sz="800" u="none" strike="noStrike">
                          <a:effectLst/>
                        </a:rPr>
                      </a:br>
                      <a:endParaRPr lang="es-CO" sz="800" b="0" i="0" u="none" strike="noStrike">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95,00</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b="0" i="0" u="none" strike="noStrike" dirty="0">
                          <a:solidFill>
                            <a:srgbClr val="000000"/>
                          </a:solidFill>
                          <a:effectLst/>
                          <a:latin typeface="Calibri Light" panose="020F0302020204030204" pitchFamily="34" charset="0"/>
                        </a:rPr>
                        <a:t>78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82%</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10094239"/>
                  </a:ext>
                </a:extLst>
              </a:tr>
            </a:tbl>
          </a:graphicData>
        </a:graphic>
      </p:graphicFrame>
      <p:graphicFrame>
        <p:nvGraphicFramePr>
          <p:cNvPr id="6" name="Tabla 5"/>
          <p:cNvGraphicFramePr>
            <a:graphicFrameLocks noGrp="1"/>
          </p:cNvGraphicFramePr>
          <p:nvPr>
            <p:extLst>
              <p:ext uri="{D42A27DB-BD31-4B8C-83A1-F6EECF244321}">
                <p14:modId xmlns:p14="http://schemas.microsoft.com/office/powerpoint/2010/main" val="160237785"/>
              </p:ext>
            </p:extLst>
          </p:nvPr>
        </p:nvGraphicFramePr>
        <p:xfrm>
          <a:off x="3632200" y="1878710"/>
          <a:ext cx="6659034" cy="206121"/>
        </p:xfrm>
        <a:graphic>
          <a:graphicData uri="http://schemas.openxmlformats.org/drawingml/2006/table">
            <a:tbl>
              <a:tblPr firstRow="1" firstCol="1" bandRow="1"/>
              <a:tblGrid>
                <a:gridCol w="1854200">
                  <a:extLst>
                    <a:ext uri="{9D8B030D-6E8A-4147-A177-3AD203B41FA5}">
                      <a16:colId xmlns:a16="http://schemas.microsoft.com/office/drawing/2014/main" val="325368306"/>
                    </a:ext>
                  </a:extLst>
                </a:gridCol>
                <a:gridCol w="1862667">
                  <a:extLst>
                    <a:ext uri="{9D8B030D-6E8A-4147-A177-3AD203B41FA5}">
                      <a16:colId xmlns:a16="http://schemas.microsoft.com/office/drawing/2014/main" val="3940555080"/>
                    </a:ext>
                  </a:extLst>
                </a:gridCol>
                <a:gridCol w="1383908">
                  <a:extLst>
                    <a:ext uri="{9D8B030D-6E8A-4147-A177-3AD203B41FA5}">
                      <a16:colId xmlns:a16="http://schemas.microsoft.com/office/drawing/2014/main" val="390071544"/>
                    </a:ext>
                  </a:extLst>
                </a:gridCol>
                <a:gridCol w="1558259">
                  <a:extLst>
                    <a:ext uri="{9D8B030D-6E8A-4147-A177-3AD203B41FA5}">
                      <a16:colId xmlns:a16="http://schemas.microsoft.com/office/drawing/2014/main" val="2108749774"/>
                    </a:ext>
                  </a:extLst>
                </a:gridCol>
              </a:tblGrid>
              <a:tr h="152077">
                <a:tc>
                  <a:txBody>
                    <a:bodyPr/>
                    <a:lstStyle/>
                    <a:p>
                      <a:pPr algn="ctr">
                        <a:lnSpc>
                          <a:spcPct val="107000"/>
                        </a:lnSpc>
                        <a:spcAft>
                          <a:spcPts val="0"/>
                        </a:spcAft>
                      </a:pPr>
                      <a:r>
                        <a:rPr lang="es-CO"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Indicador</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200" b="1" dirty="0">
                          <a:effectLst/>
                          <a:latin typeface="Calibri" panose="020F0502020204030204" pitchFamily="34" charset="0"/>
                          <a:ea typeface="Calibri" panose="020F0502020204030204" pitchFamily="34" charset="0"/>
                          <a:cs typeface="Calibri" panose="020F0502020204030204" pitchFamily="34" charset="0"/>
                        </a:rPr>
                        <a:t>Meta 2023</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200" b="1" dirty="0">
                          <a:effectLst/>
                          <a:latin typeface="Calibri" panose="020F0502020204030204" pitchFamily="34" charset="0"/>
                          <a:ea typeface="Calibri" panose="020F0502020204030204" pitchFamily="34" charset="0"/>
                          <a:cs typeface="Calibri" panose="020F0502020204030204" pitchFamily="34" charset="0"/>
                        </a:rPr>
                        <a:t>Avance Cuantitativo</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200" b="1"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Promedio</a:t>
                      </a:r>
                      <a:r>
                        <a:rPr lang="es-CO" sz="1200" b="1" baseline="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247 </a:t>
                      </a:r>
                      <a:r>
                        <a:rPr lang="es-CO" sz="1200" b="1" baseline="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extLst>
                  <a:ext uri="{0D108BD9-81ED-4DB2-BD59-A6C34878D82A}">
                    <a16:rowId xmlns:a16="http://schemas.microsoft.com/office/drawing/2014/main" val="14138221"/>
                  </a:ext>
                </a:extLst>
              </a:tr>
            </a:tbl>
          </a:graphicData>
        </a:graphic>
      </p:graphicFrame>
      <p:graphicFrame>
        <p:nvGraphicFramePr>
          <p:cNvPr id="7" name="Tabla 6"/>
          <p:cNvGraphicFramePr>
            <a:graphicFrameLocks noGrp="1"/>
          </p:cNvGraphicFramePr>
          <p:nvPr>
            <p:extLst>
              <p:ext uri="{D42A27DB-BD31-4B8C-83A1-F6EECF244321}">
                <p14:modId xmlns:p14="http://schemas.microsoft.com/office/powerpoint/2010/main" val="1093284413"/>
              </p:ext>
            </p:extLst>
          </p:nvPr>
        </p:nvGraphicFramePr>
        <p:xfrm>
          <a:off x="1782234" y="4645770"/>
          <a:ext cx="8509000" cy="1685925"/>
        </p:xfrm>
        <a:graphic>
          <a:graphicData uri="http://schemas.openxmlformats.org/drawingml/2006/table">
            <a:tbl>
              <a:tblPr>
                <a:tableStyleId>{5C22544A-7EE6-4342-B048-85BDC9FD1C3A}</a:tableStyleId>
              </a:tblPr>
              <a:tblGrid>
                <a:gridCol w="1854607">
                  <a:extLst>
                    <a:ext uri="{9D8B030D-6E8A-4147-A177-3AD203B41FA5}">
                      <a16:colId xmlns:a16="http://schemas.microsoft.com/office/drawing/2014/main" val="3417752303"/>
                    </a:ext>
                  </a:extLst>
                </a:gridCol>
                <a:gridCol w="1854607">
                  <a:extLst>
                    <a:ext uri="{9D8B030D-6E8A-4147-A177-3AD203B41FA5}">
                      <a16:colId xmlns:a16="http://schemas.microsoft.com/office/drawing/2014/main" val="1111246872"/>
                    </a:ext>
                  </a:extLst>
                </a:gridCol>
                <a:gridCol w="1854607">
                  <a:extLst>
                    <a:ext uri="{9D8B030D-6E8A-4147-A177-3AD203B41FA5}">
                      <a16:colId xmlns:a16="http://schemas.microsoft.com/office/drawing/2014/main" val="1695969346"/>
                    </a:ext>
                  </a:extLst>
                </a:gridCol>
                <a:gridCol w="1360045">
                  <a:extLst>
                    <a:ext uri="{9D8B030D-6E8A-4147-A177-3AD203B41FA5}">
                      <a16:colId xmlns:a16="http://schemas.microsoft.com/office/drawing/2014/main" val="1727440459"/>
                    </a:ext>
                  </a:extLst>
                </a:gridCol>
                <a:gridCol w="1585134">
                  <a:extLst>
                    <a:ext uri="{9D8B030D-6E8A-4147-A177-3AD203B41FA5}">
                      <a16:colId xmlns:a16="http://schemas.microsoft.com/office/drawing/2014/main" val="1879865477"/>
                    </a:ext>
                  </a:extLst>
                </a:gridCol>
              </a:tblGrid>
              <a:tr h="285750">
                <a:tc rowSpan="5">
                  <a:txBody>
                    <a:bodyPr/>
                    <a:lstStyle/>
                    <a:p>
                      <a:pPr algn="ctr" fontAlgn="t"/>
                      <a:endParaRPr lang="es-CO" sz="1100" b="1" u="none" strike="noStrike" dirty="0">
                        <a:effectLst/>
                        <a:latin typeface="+mn-lt"/>
                      </a:endParaRPr>
                    </a:p>
                    <a:p>
                      <a:pPr algn="ctr" fontAlgn="t"/>
                      <a:endParaRPr lang="es-CO" sz="1100" b="1" u="none" strike="noStrike" dirty="0">
                        <a:effectLst/>
                        <a:latin typeface="+mn-lt"/>
                      </a:endParaRPr>
                    </a:p>
                    <a:p>
                      <a:pPr algn="ctr" fontAlgn="t"/>
                      <a:endParaRPr lang="es-CO" sz="1100" b="1" u="none" strike="noStrike" dirty="0">
                        <a:effectLst/>
                        <a:latin typeface="+mn-lt"/>
                      </a:endParaRPr>
                    </a:p>
                    <a:p>
                      <a:pPr algn="ctr" fontAlgn="t"/>
                      <a:endParaRPr lang="es-CO" sz="1100" b="1" u="none" strike="noStrike" dirty="0">
                        <a:effectLst/>
                        <a:latin typeface="+mn-lt"/>
                      </a:endParaRPr>
                    </a:p>
                    <a:p>
                      <a:pPr algn="ctr" fontAlgn="t"/>
                      <a:r>
                        <a:rPr lang="es-CO" sz="1100" b="1" u="none" strike="noStrike" dirty="0">
                          <a:effectLst/>
                          <a:latin typeface="+mn-lt"/>
                        </a:rPr>
                        <a:t>G.I.T. Deporte de Rendimiento Paralímpico</a:t>
                      </a:r>
                      <a:endParaRPr lang="es-CO" sz="1100" b="1" i="0" u="none" strike="noStrike" dirty="0">
                        <a:solidFill>
                          <a:srgbClr val="000000"/>
                        </a:solidFill>
                        <a:effectLst/>
                        <a:latin typeface="+mn-lt"/>
                      </a:endParaRPr>
                    </a:p>
                    <a:p>
                      <a:pPr algn="ctr" fontAlgn="t"/>
                      <a:r>
                        <a:rPr lang="es-CO" sz="1100" b="1" u="none" strike="noStrike" dirty="0">
                          <a:effectLst/>
                          <a:latin typeface="+mn-lt"/>
                        </a:rPr>
                        <a:t> </a:t>
                      </a:r>
                      <a:endParaRPr lang="es-CO" sz="1100" b="1" i="0" u="none" strike="noStrike" dirty="0">
                        <a:solidFill>
                          <a:srgbClr val="000000"/>
                        </a:solidFill>
                        <a:effectLst/>
                        <a:latin typeface="+mn-lt"/>
                      </a:endParaRPr>
                    </a:p>
                    <a:p>
                      <a:pPr algn="ctr" fontAlgn="t"/>
                      <a:r>
                        <a:rPr lang="es-CO" sz="1100" b="1" u="none" strike="noStrike" dirty="0">
                          <a:effectLst/>
                          <a:latin typeface="+mn-lt"/>
                        </a:rPr>
                        <a:t> </a:t>
                      </a:r>
                      <a:endParaRPr lang="es-CO" sz="1100" b="1" i="0" u="none" strike="noStrike" dirty="0">
                        <a:solidFill>
                          <a:srgbClr val="000000"/>
                        </a:solidFill>
                        <a:effectLst/>
                        <a:latin typeface="+mn-lt"/>
                      </a:endParaRPr>
                    </a:p>
                    <a:p>
                      <a:pPr algn="ctr" fontAlgn="t"/>
                      <a:r>
                        <a:rPr lang="es-CO" sz="1100" b="1" u="none" strike="noStrike" dirty="0">
                          <a:effectLst/>
                          <a:latin typeface="+mn-lt"/>
                        </a:rPr>
                        <a:t> </a:t>
                      </a:r>
                      <a:endParaRPr lang="es-CO" sz="1100" b="1" i="0" u="none" strike="noStrike" dirty="0">
                        <a:solidFill>
                          <a:srgbClr val="000000"/>
                        </a:solidFill>
                        <a:effectLst/>
                        <a:latin typeface="+mn-lt"/>
                      </a:endParaRPr>
                    </a:p>
                    <a:p>
                      <a:pPr algn="ctr" fontAlgn="t"/>
                      <a:r>
                        <a:rPr lang="es-CO" sz="1100" b="1" u="none" strike="noStrike" dirty="0">
                          <a:effectLst/>
                          <a:latin typeface="+mn-lt"/>
                        </a:rPr>
                        <a:t> </a:t>
                      </a:r>
                      <a:endParaRPr lang="es-CO" sz="1100" b="1" i="0" u="none" strike="noStrike" dirty="0">
                        <a:solidFill>
                          <a:srgbClr val="000000"/>
                        </a:solidFill>
                        <a:effectLst/>
                        <a:latin typeface="+mn-lt"/>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800" u="none" strike="noStrike" dirty="0">
                          <a:effectLst/>
                        </a:rPr>
                        <a:t>Atletas clasificados Paris 2024</a:t>
                      </a:r>
                      <a:br>
                        <a:rPr lang="es-CO" sz="800" u="none" strike="noStrike" dirty="0">
                          <a:effectLst/>
                        </a:rPr>
                      </a:br>
                      <a:endParaRPr lang="es-CO" sz="8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20,00</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b="0" i="0" u="none" strike="noStrike" dirty="0">
                          <a:solidFill>
                            <a:srgbClr val="000000"/>
                          </a:solidFill>
                          <a:effectLst/>
                          <a:latin typeface="Calibri Light" panose="020F0302020204030204" pitchFamily="34" charset="0"/>
                        </a:rPr>
                        <a:t>33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165%</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2414991"/>
                  </a:ext>
                </a:extLst>
              </a:tr>
              <a:tr h="142875">
                <a:tc vMerge="1">
                  <a:txBody>
                    <a:bodyPr/>
                    <a:lstStyle/>
                    <a:p>
                      <a:pPr algn="l" fontAlgn="t"/>
                      <a:endParaRPr lang="es-CO" sz="800" b="1" i="0" u="none" strike="noStrike" dirty="0">
                        <a:solidFill>
                          <a:srgbClr val="000000"/>
                        </a:solidFill>
                        <a:effectLst/>
                        <a:latin typeface="Calibri Light" panose="020F0302020204030204"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800" u="none" strike="noStrike" dirty="0">
                          <a:effectLst/>
                        </a:rPr>
                        <a:t>Cantidad de atletas participantes en eventos Internacionales   apoyados en el trimestre</a:t>
                      </a:r>
                      <a:br>
                        <a:rPr lang="es-CO" sz="800" u="none" strike="noStrike" dirty="0">
                          <a:effectLst/>
                        </a:rPr>
                      </a:br>
                      <a:endParaRPr lang="es-CO" sz="8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180,00</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b="0" i="0" u="none" strike="noStrike" dirty="0">
                          <a:solidFill>
                            <a:srgbClr val="000000"/>
                          </a:solidFill>
                          <a:effectLst/>
                          <a:latin typeface="Calibri Light" panose="020F0302020204030204" pitchFamily="34" charset="0"/>
                        </a:rPr>
                        <a:t>481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267%</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00207408"/>
                  </a:ext>
                </a:extLst>
              </a:tr>
              <a:tr h="142875">
                <a:tc vMerge="1">
                  <a:txBody>
                    <a:bodyPr/>
                    <a:lstStyle/>
                    <a:p>
                      <a:pPr algn="l" fontAlgn="t"/>
                      <a:endParaRPr lang="es-CO" sz="800" b="1" i="0" u="none" strike="noStrike" dirty="0">
                        <a:solidFill>
                          <a:srgbClr val="000000"/>
                        </a:solidFill>
                        <a:effectLst/>
                        <a:latin typeface="Calibri Light" panose="020F0302020204030204"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800" u="none" strike="noStrike" dirty="0">
                          <a:effectLst/>
                        </a:rPr>
                        <a:t>Cantidad de eventos organizados en Colombia apoyados en el trimestre</a:t>
                      </a:r>
                      <a:br>
                        <a:rPr lang="es-CO" sz="800" u="none" strike="noStrike" dirty="0">
                          <a:effectLst/>
                        </a:rPr>
                      </a:br>
                      <a:endParaRPr lang="es-CO" sz="8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10,00</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b="0" i="0" u="none" strike="noStrike" dirty="0">
                          <a:solidFill>
                            <a:srgbClr val="000000"/>
                          </a:solidFill>
                          <a:effectLst/>
                          <a:latin typeface="Calibri Light" panose="020F0302020204030204" pitchFamily="34" charset="0"/>
                        </a:rPr>
                        <a:t>40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400%</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17359191"/>
                  </a:ext>
                </a:extLst>
              </a:tr>
              <a:tr h="142875">
                <a:tc vMerge="1">
                  <a:txBody>
                    <a:bodyPr/>
                    <a:lstStyle/>
                    <a:p>
                      <a:pPr algn="l" fontAlgn="t"/>
                      <a:endParaRPr lang="es-CO" sz="800" b="1" i="0" u="none" strike="noStrike" dirty="0">
                        <a:solidFill>
                          <a:srgbClr val="000000"/>
                        </a:solidFill>
                        <a:effectLst/>
                        <a:latin typeface="Calibri Light" panose="020F0302020204030204"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800" u="none" strike="noStrike" dirty="0">
                          <a:effectLst/>
                        </a:rPr>
                        <a:t>Medallas Obtenidas</a:t>
                      </a:r>
                      <a:br>
                        <a:rPr lang="es-CO" sz="800" u="none" strike="noStrike" dirty="0">
                          <a:effectLst/>
                        </a:rPr>
                      </a:br>
                      <a:endParaRPr lang="es-CO" sz="8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100,00</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b="0" i="0" u="none" strike="noStrike" dirty="0">
                          <a:solidFill>
                            <a:srgbClr val="000000"/>
                          </a:solidFill>
                          <a:effectLst/>
                          <a:latin typeface="Calibri Light" panose="020F0302020204030204" pitchFamily="34" charset="0"/>
                        </a:rPr>
                        <a:t>161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161%</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43490424"/>
                  </a:ext>
                </a:extLst>
              </a:tr>
              <a:tr h="142875">
                <a:tc vMerge="1">
                  <a:txBody>
                    <a:bodyPr/>
                    <a:lstStyle/>
                    <a:p>
                      <a:pPr algn="l" fontAlgn="t"/>
                      <a:endParaRPr lang="es-CO" sz="800" b="1" i="0" u="none" strike="noStrike" dirty="0">
                        <a:solidFill>
                          <a:srgbClr val="000000"/>
                        </a:solidFill>
                        <a:effectLst/>
                        <a:latin typeface="Calibri Light" panose="020F0302020204030204"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800" u="none" strike="noStrike" dirty="0">
                          <a:effectLst/>
                        </a:rPr>
                        <a:t>Planes de entrenamiento  aprobados </a:t>
                      </a:r>
                      <a:br>
                        <a:rPr lang="es-CO" sz="800" u="none" strike="noStrike" dirty="0">
                          <a:effectLst/>
                        </a:rPr>
                      </a:br>
                      <a:endParaRPr lang="es-CO" sz="8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a:effectLst/>
                        </a:rPr>
                        <a:t>100,00</a:t>
                      </a:r>
                      <a:endParaRPr lang="es-CO" sz="800" b="0" i="0" u="none" strike="noStrike">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b="0" i="0" u="none" strike="noStrike" dirty="0">
                          <a:solidFill>
                            <a:srgbClr val="000000"/>
                          </a:solidFill>
                          <a:effectLst/>
                          <a:latin typeface="Calibri Light" panose="020F0302020204030204" pitchFamily="34" charset="0"/>
                        </a:rPr>
                        <a:t>26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26%</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70783499"/>
                  </a:ext>
                </a:extLst>
              </a:tr>
            </a:tbl>
          </a:graphicData>
        </a:graphic>
      </p:graphicFrame>
      <p:graphicFrame>
        <p:nvGraphicFramePr>
          <p:cNvPr id="8" name="Tabla 7"/>
          <p:cNvGraphicFramePr>
            <a:graphicFrameLocks noGrp="1"/>
          </p:cNvGraphicFramePr>
          <p:nvPr>
            <p:extLst>
              <p:ext uri="{D42A27DB-BD31-4B8C-83A1-F6EECF244321}">
                <p14:modId xmlns:p14="http://schemas.microsoft.com/office/powerpoint/2010/main" val="3303286921"/>
              </p:ext>
            </p:extLst>
          </p:nvPr>
        </p:nvGraphicFramePr>
        <p:xfrm>
          <a:off x="3632200" y="4320592"/>
          <a:ext cx="6659034" cy="206121"/>
        </p:xfrm>
        <a:graphic>
          <a:graphicData uri="http://schemas.openxmlformats.org/drawingml/2006/table">
            <a:tbl>
              <a:tblPr firstRow="1" firstCol="1" bandRow="1"/>
              <a:tblGrid>
                <a:gridCol w="1854200">
                  <a:extLst>
                    <a:ext uri="{9D8B030D-6E8A-4147-A177-3AD203B41FA5}">
                      <a16:colId xmlns:a16="http://schemas.microsoft.com/office/drawing/2014/main" val="325368306"/>
                    </a:ext>
                  </a:extLst>
                </a:gridCol>
                <a:gridCol w="1862667">
                  <a:extLst>
                    <a:ext uri="{9D8B030D-6E8A-4147-A177-3AD203B41FA5}">
                      <a16:colId xmlns:a16="http://schemas.microsoft.com/office/drawing/2014/main" val="3940555080"/>
                    </a:ext>
                  </a:extLst>
                </a:gridCol>
                <a:gridCol w="1383908">
                  <a:extLst>
                    <a:ext uri="{9D8B030D-6E8A-4147-A177-3AD203B41FA5}">
                      <a16:colId xmlns:a16="http://schemas.microsoft.com/office/drawing/2014/main" val="390071544"/>
                    </a:ext>
                  </a:extLst>
                </a:gridCol>
                <a:gridCol w="1558259">
                  <a:extLst>
                    <a:ext uri="{9D8B030D-6E8A-4147-A177-3AD203B41FA5}">
                      <a16:colId xmlns:a16="http://schemas.microsoft.com/office/drawing/2014/main" val="2108749774"/>
                    </a:ext>
                  </a:extLst>
                </a:gridCol>
              </a:tblGrid>
              <a:tr h="152077">
                <a:tc>
                  <a:txBody>
                    <a:bodyPr/>
                    <a:lstStyle/>
                    <a:p>
                      <a:pPr algn="ctr">
                        <a:lnSpc>
                          <a:spcPct val="107000"/>
                        </a:lnSpc>
                        <a:spcAft>
                          <a:spcPts val="0"/>
                        </a:spcAft>
                      </a:pPr>
                      <a:r>
                        <a:rPr lang="es-CO"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Indicador</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200" b="1" dirty="0">
                          <a:effectLst/>
                          <a:latin typeface="Calibri" panose="020F0502020204030204" pitchFamily="34" charset="0"/>
                          <a:ea typeface="Calibri" panose="020F0502020204030204" pitchFamily="34" charset="0"/>
                          <a:cs typeface="Calibri" panose="020F0502020204030204" pitchFamily="34" charset="0"/>
                        </a:rPr>
                        <a:t>Meta 2023</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200" b="1" dirty="0">
                          <a:effectLst/>
                          <a:latin typeface="Calibri" panose="020F0502020204030204" pitchFamily="34" charset="0"/>
                          <a:ea typeface="Calibri" panose="020F0502020204030204" pitchFamily="34" charset="0"/>
                          <a:cs typeface="Calibri" panose="020F0502020204030204" pitchFamily="34" charset="0"/>
                        </a:rPr>
                        <a:t>Avance Cuantitativo</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200" b="1"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Promedio</a:t>
                      </a:r>
                      <a:r>
                        <a:rPr lang="es-CO" sz="1200" b="1" baseline="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204 </a:t>
                      </a:r>
                      <a:r>
                        <a:rPr lang="es-CO" sz="1200" b="1" baseline="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extLst>
                  <a:ext uri="{0D108BD9-81ED-4DB2-BD59-A6C34878D82A}">
                    <a16:rowId xmlns:a16="http://schemas.microsoft.com/office/drawing/2014/main" val="14138221"/>
                  </a:ext>
                </a:extLst>
              </a:tr>
            </a:tbl>
          </a:graphicData>
        </a:graphic>
      </p:graphicFrame>
    </p:spTree>
    <p:extLst>
      <p:ext uri="{BB962C8B-B14F-4D97-AF65-F5344CB8AC3E}">
        <p14:creationId xmlns:p14="http://schemas.microsoft.com/office/powerpoint/2010/main" val="17078687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Marcador de contenido 10">
            <a:extLst>
              <a:ext uri="{FF2B5EF4-FFF2-40B4-BE49-F238E27FC236}">
                <a16:creationId xmlns:a16="http://schemas.microsoft.com/office/drawing/2014/main" id="{ECC426F2-3B3C-EF7B-BD5A-CB5B9796193B}"/>
              </a:ext>
            </a:extLst>
          </p:cNvPr>
          <p:cNvSpPr txBox="1">
            <a:spLocks/>
          </p:cNvSpPr>
          <p:nvPr/>
        </p:nvSpPr>
        <p:spPr>
          <a:xfrm>
            <a:off x="3222318" y="541950"/>
            <a:ext cx="11701246" cy="11617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200"/>
              </a:spcBef>
              <a:spcAft>
                <a:spcPts val="200"/>
              </a:spcAft>
              <a:buClrTx/>
              <a:buSzTx/>
              <a:buFont typeface="Arial" panose="020B0604020202020204" pitchFamily="34" charset="0"/>
              <a:buNone/>
              <a:tabLst/>
              <a:defRPr/>
            </a:pPr>
            <a:r>
              <a:rPr kumimoji="0" lang="es-CO" sz="1200" b="1" i="0" u="none" strike="noStrike" kern="1200" cap="none" spc="0" normalizeH="0" baseline="0" noProof="0" dirty="0">
                <a:ln>
                  <a:noFill/>
                </a:ln>
                <a:solidFill>
                  <a:prstClr val="black"/>
                </a:solidFill>
                <a:effectLst/>
                <a:uLnTx/>
                <a:uFillTx/>
                <a:latin typeface="Calibri" panose="020F0502020204030204"/>
                <a:ea typeface="+mn-ea"/>
                <a:cs typeface="+mn-cs"/>
              </a:rPr>
              <a:t>SEGUIMIENTO AL PLAN DE ACCIÓN </a:t>
            </a:r>
          </a:p>
          <a:p>
            <a:pPr marL="0" marR="0" lvl="0" indent="0" algn="ctr" defTabSz="914400" rtl="0" eaLnBrk="1" fontAlgn="auto" latinLnBrk="0" hangingPunct="1">
              <a:lnSpc>
                <a:spcPct val="100000"/>
              </a:lnSpc>
              <a:spcBef>
                <a:spcPts val="200"/>
              </a:spcBef>
              <a:spcAft>
                <a:spcPts val="200"/>
              </a:spcAft>
              <a:buClrTx/>
              <a:buSzTx/>
              <a:buFont typeface="Arial" panose="020B0604020202020204" pitchFamily="34" charset="0"/>
              <a:buNone/>
              <a:tabLst/>
              <a:defRPr/>
            </a:pPr>
            <a:r>
              <a:rPr kumimoji="0" lang="es-CO" sz="1200" b="1" i="0" u="none" strike="noStrike" kern="1200" cap="none" spc="0" normalizeH="0" baseline="0" noProof="0" dirty="0">
                <a:ln>
                  <a:noFill/>
                </a:ln>
                <a:solidFill>
                  <a:prstClr val="black"/>
                </a:solidFill>
                <a:effectLst/>
                <a:uLnTx/>
                <a:uFillTx/>
                <a:latin typeface="Calibri" panose="020F0502020204030204"/>
                <a:ea typeface="+mn-ea"/>
                <a:cs typeface="+mn-cs"/>
              </a:rPr>
              <a:t>INSTITUCIONAL IV TRIMESTRE</a:t>
            </a:r>
          </a:p>
        </p:txBody>
      </p:sp>
      <p:sp>
        <p:nvSpPr>
          <p:cNvPr id="3" name="Título 1">
            <a:extLst>
              <a:ext uri="{FF2B5EF4-FFF2-40B4-BE49-F238E27FC236}">
                <a16:creationId xmlns:a16="http://schemas.microsoft.com/office/drawing/2014/main" id="{7B42997B-99D6-E3CE-9E79-56B50AE6FC9B}"/>
              </a:ext>
            </a:extLst>
          </p:cNvPr>
          <p:cNvSpPr txBox="1">
            <a:spLocks/>
          </p:cNvSpPr>
          <p:nvPr/>
        </p:nvSpPr>
        <p:spPr>
          <a:xfrm>
            <a:off x="2122799" y="1057835"/>
            <a:ext cx="7427270" cy="109558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sz="2400" b="1" dirty="0">
                <a:latin typeface="+mn-lt"/>
              </a:rPr>
              <a:t>Dirección de Posicionamiento y Liderazgo Deportivo</a:t>
            </a:r>
          </a:p>
        </p:txBody>
      </p:sp>
      <p:graphicFrame>
        <p:nvGraphicFramePr>
          <p:cNvPr id="6" name="Tabla 5"/>
          <p:cNvGraphicFramePr>
            <a:graphicFrameLocks noGrp="1"/>
          </p:cNvGraphicFramePr>
          <p:nvPr>
            <p:extLst>
              <p:ext uri="{D42A27DB-BD31-4B8C-83A1-F6EECF244321}">
                <p14:modId xmlns:p14="http://schemas.microsoft.com/office/powerpoint/2010/main" val="468600385"/>
              </p:ext>
            </p:extLst>
          </p:nvPr>
        </p:nvGraphicFramePr>
        <p:xfrm>
          <a:off x="1917700" y="2977687"/>
          <a:ext cx="8509000" cy="1272540"/>
        </p:xfrm>
        <a:graphic>
          <a:graphicData uri="http://schemas.openxmlformats.org/drawingml/2006/table">
            <a:tbl>
              <a:tblPr>
                <a:tableStyleId>{5C22544A-7EE6-4342-B048-85BDC9FD1C3A}</a:tableStyleId>
              </a:tblPr>
              <a:tblGrid>
                <a:gridCol w="1854607">
                  <a:extLst>
                    <a:ext uri="{9D8B030D-6E8A-4147-A177-3AD203B41FA5}">
                      <a16:colId xmlns:a16="http://schemas.microsoft.com/office/drawing/2014/main" val="1462791066"/>
                    </a:ext>
                  </a:extLst>
                </a:gridCol>
                <a:gridCol w="1854607">
                  <a:extLst>
                    <a:ext uri="{9D8B030D-6E8A-4147-A177-3AD203B41FA5}">
                      <a16:colId xmlns:a16="http://schemas.microsoft.com/office/drawing/2014/main" val="552922255"/>
                    </a:ext>
                  </a:extLst>
                </a:gridCol>
                <a:gridCol w="1854607">
                  <a:extLst>
                    <a:ext uri="{9D8B030D-6E8A-4147-A177-3AD203B41FA5}">
                      <a16:colId xmlns:a16="http://schemas.microsoft.com/office/drawing/2014/main" val="1724548123"/>
                    </a:ext>
                  </a:extLst>
                </a:gridCol>
                <a:gridCol w="1360045">
                  <a:extLst>
                    <a:ext uri="{9D8B030D-6E8A-4147-A177-3AD203B41FA5}">
                      <a16:colId xmlns:a16="http://schemas.microsoft.com/office/drawing/2014/main" val="1197716085"/>
                    </a:ext>
                  </a:extLst>
                </a:gridCol>
                <a:gridCol w="1585134">
                  <a:extLst>
                    <a:ext uri="{9D8B030D-6E8A-4147-A177-3AD203B41FA5}">
                      <a16:colId xmlns:a16="http://schemas.microsoft.com/office/drawing/2014/main" val="3616923118"/>
                    </a:ext>
                  </a:extLst>
                </a:gridCol>
              </a:tblGrid>
              <a:tr h="142875">
                <a:tc rowSpan="4">
                  <a:txBody>
                    <a:bodyPr/>
                    <a:lstStyle/>
                    <a:p>
                      <a:pPr algn="ctr" fontAlgn="t"/>
                      <a:endParaRPr lang="es-CO" sz="1200" b="1" u="none" strike="noStrike" dirty="0">
                        <a:effectLst/>
                        <a:latin typeface="+mn-lt"/>
                      </a:endParaRPr>
                    </a:p>
                    <a:p>
                      <a:pPr algn="ctr" fontAlgn="t"/>
                      <a:endParaRPr lang="es-CO" sz="1200" b="1" u="none" strike="noStrike" dirty="0">
                        <a:effectLst/>
                        <a:latin typeface="+mn-lt"/>
                      </a:endParaRPr>
                    </a:p>
                    <a:p>
                      <a:pPr algn="ctr" fontAlgn="t"/>
                      <a:r>
                        <a:rPr lang="es-CO" sz="1200" b="1" u="none" strike="noStrike" dirty="0">
                          <a:effectLst/>
                          <a:latin typeface="+mn-lt"/>
                        </a:rPr>
                        <a:t>G.I.T. Desarrollo Psicosocial</a:t>
                      </a:r>
                      <a:endParaRPr lang="es-CO" sz="1200" b="1" i="0" u="none" strike="noStrike" dirty="0">
                        <a:solidFill>
                          <a:srgbClr val="000000"/>
                        </a:solidFill>
                        <a:effectLst/>
                        <a:latin typeface="+mn-lt"/>
                      </a:endParaRPr>
                    </a:p>
                    <a:p>
                      <a:pPr algn="ctr" fontAlgn="t"/>
                      <a:r>
                        <a:rPr lang="es-CO" sz="900" u="none" strike="noStrike" dirty="0">
                          <a:effectLst/>
                        </a:rPr>
                        <a:t> </a:t>
                      </a:r>
                      <a:endParaRPr lang="es-CO" sz="900" b="1" i="0" u="none" strike="noStrike" dirty="0">
                        <a:solidFill>
                          <a:srgbClr val="000000"/>
                        </a:solidFill>
                        <a:effectLst/>
                        <a:latin typeface="Calibri Light" panose="020F0302020204030204" pitchFamily="34" charset="0"/>
                      </a:endParaRPr>
                    </a:p>
                    <a:p>
                      <a:pPr algn="ctr" fontAlgn="t"/>
                      <a:r>
                        <a:rPr lang="es-CO" sz="900" u="none" strike="noStrike" dirty="0">
                          <a:effectLst/>
                        </a:rPr>
                        <a:t> </a:t>
                      </a:r>
                      <a:endParaRPr lang="es-CO" sz="900" b="1" i="0" u="none" strike="noStrike" dirty="0">
                        <a:solidFill>
                          <a:srgbClr val="000000"/>
                        </a:solidFill>
                        <a:effectLst/>
                        <a:latin typeface="Calibri Light" panose="020F0302020204030204" pitchFamily="34" charset="0"/>
                      </a:endParaRPr>
                    </a:p>
                    <a:p>
                      <a:pPr algn="ctr" fontAlgn="t"/>
                      <a:r>
                        <a:rPr lang="es-CO" sz="900" u="none" strike="noStrike" dirty="0">
                          <a:effectLst/>
                        </a:rPr>
                        <a:t> </a:t>
                      </a:r>
                      <a:endParaRPr lang="es-CO" sz="900" b="1" i="0" u="none" strike="noStrike" dirty="0">
                        <a:solidFill>
                          <a:srgbClr val="000000"/>
                        </a:solidFill>
                        <a:effectLst/>
                        <a:latin typeface="Calibri Light" panose="020F0302020204030204"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900" u="none" strike="noStrike" dirty="0">
                          <a:effectLst/>
                        </a:rPr>
                        <a:t>Estimulo atletas </a:t>
                      </a:r>
                      <a:br>
                        <a:rPr lang="es-CO" sz="900" u="none" strike="noStrike" dirty="0">
                          <a:effectLst/>
                        </a:rPr>
                      </a:br>
                      <a:endParaRPr lang="es-CO" sz="9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900" u="none" strike="noStrike" dirty="0">
                          <a:effectLst/>
                        </a:rPr>
                        <a:t>80,00</a:t>
                      </a:r>
                      <a:endParaRPr lang="es-CO" sz="9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900" b="0" i="0" u="none" strike="noStrike" dirty="0">
                          <a:solidFill>
                            <a:srgbClr val="000000"/>
                          </a:solidFill>
                          <a:effectLst/>
                          <a:latin typeface="Calibri Light" panose="020F0302020204030204" pitchFamily="34" charset="0"/>
                        </a:rPr>
                        <a:t>930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900" u="none" strike="noStrike" dirty="0">
                          <a:solidFill>
                            <a:schemeClr val="tx1"/>
                          </a:solidFill>
                          <a:effectLst/>
                        </a:rPr>
                        <a:t>1162%</a:t>
                      </a:r>
                      <a:endParaRPr lang="es-CO" sz="900" b="0" i="0" u="none" strike="noStrike" dirty="0">
                        <a:solidFill>
                          <a:schemeClr val="tx1"/>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05908922"/>
                  </a:ext>
                </a:extLst>
              </a:tr>
              <a:tr h="142875">
                <a:tc vMerge="1">
                  <a:txBody>
                    <a:bodyPr/>
                    <a:lstStyle/>
                    <a:p>
                      <a:pPr algn="ctr" fontAlgn="t"/>
                      <a:endParaRPr lang="es-CO" sz="800" b="1" i="0" u="none" strike="noStrike" dirty="0">
                        <a:solidFill>
                          <a:srgbClr val="000000"/>
                        </a:solidFill>
                        <a:effectLst/>
                        <a:latin typeface="Calibri Light" panose="020F0302020204030204"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900" u="none" strike="noStrike" dirty="0">
                          <a:effectLst/>
                        </a:rPr>
                        <a:t>Incentivo  glorias  del deporte sector olímpico</a:t>
                      </a:r>
                      <a:br>
                        <a:rPr lang="es-CO" sz="900" u="none" strike="noStrike" dirty="0">
                          <a:effectLst/>
                        </a:rPr>
                      </a:br>
                      <a:endParaRPr lang="es-CO" sz="9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900" u="none" strike="noStrike">
                          <a:effectLst/>
                        </a:rPr>
                        <a:t>80,00</a:t>
                      </a:r>
                      <a:endParaRPr lang="es-CO" sz="900" b="0" i="0" u="none" strike="noStrike">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900" b="0" i="0" u="none" strike="noStrike" dirty="0">
                          <a:solidFill>
                            <a:srgbClr val="000000"/>
                          </a:solidFill>
                          <a:effectLst/>
                          <a:latin typeface="Calibri Light" panose="020F0302020204030204" pitchFamily="34" charset="0"/>
                        </a:rPr>
                        <a:t>101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900" u="none" strike="noStrike" dirty="0">
                          <a:effectLst/>
                        </a:rPr>
                        <a:t>126%</a:t>
                      </a:r>
                      <a:endParaRPr lang="es-CO" sz="9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23320773"/>
                  </a:ext>
                </a:extLst>
              </a:tr>
              <a:tr h="142875">
                <a:tc vMerge="1">
                  <a:txBody>
                    <a:bodyPr/>
                    <a:lstStyle/>
                    <a:p>
                      <a:pPr algn="ctr" fontAlgn="t"/>
                      <a:endParaRPr lang="es-CO" sz="800" b="1" i="0" u="none" strike="noStrike" dirty="0">
                        <a:solidFill>
                          <a:srgbClr val="000000"/>
                        </a:solidFill>
                        <a:effectLst/>
                        <a:latin typeface="Calibri Light" panose="020F0302020204030204"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900" u="none" strike="noStrike" dirty="0">
                          <a:effectLst/>
                        </a:rPr>
                        <a:t>Incentivos medallas entrenadores y atletas </a:t>
                      </a:r>
                      <a:endParaRPr lang="es-CO" sz="9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900" u="none" strike="noStrike" dirty="0">
                          <a:effectLst/>
                        </a:rPr>
                        <a:t>80,00</a:t>
                      </a:r>
                      <a:endParaRPr lang="es-CO" sz="9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900" b="0" i="0" u="none" strike="noStrike" dirty="0">
                          <a:solidFill>
                            <a:srgbClr val="000000"/>
                          </a:solidFill>
                          <a:effectLst/>
                          <a:latin typeface="Calibri Light" panose="020F0302020204030204" pitchFamily="34" charset="0"/>
                        </a:rPr>
                        <a:t>100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900" u="none" strike="noStrike" dirty="0">
                          <a:effectLst/>
                        </a:rPr>
                        <a:t>125%</a:t>
                      </a:r>
                      <a:endParaRPr lang="es-CO" sz="9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66411955"/>
                  </a:ext>
                </a:extLst>
              </a:tr>
              <a:tr h="142875">
                <a:tc vMerge="1">
                  <a:txBody>
                    <a:bodyPr/>
                    <a:lstStyle/>
                    <a:p>
                      <a:pPr algn="ctr" fontAlgn="t"/>
                      <a:endParaRPr lang="es-CO" sz="800" b="1" i="0" u="none" strike="noStrike" dirty="0">
                        <a:solidFill>
                          <a:srgbClr val="000000"/>
                        </a:solidFill>
                        <a:effectLst/>
                        <a:latin typeface="Calibri Light" panose="020F0302020204030204"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900" u="none" strike="noStrike" dirty="0">
                          <a:effectLst/>
                        </a:rPr>
                        <a:t>Percepción de satisfacción</a:t>
                      </a:r>
                      <a:br>
                        <a:rPr lang="es-CO" sz="900" u="none" strike="noStrike" dirty="0">
                          <a:effectLst/>
                        </a:rPr>
                      </a:br>
                      <a:endParaRPr lang="es-CO" sz="9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900" u="none" strike="noStrike" dirty="0">
                          <a:effectLst/>
                        </a:rPr>
                        <a:t>75,00</a:t>
                      </a:r>
                      <a:endParaRPr lang="es-CO" sz="9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900" b="0" i="0" u="none" strike="noStrike" dirty="0">
                          <a:solidFill>
                            <a:srgbClr val="000000"/>
                          </a:solidFill>
                          <a:effectLst/>
                          <a:latin typeface="Calibri Light" panose="020F0302020204030204" pitchFamily="34" charset="0"/>
                        </a:rPr>
                        <a:t>100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900" u="none" strike="noStrike" dirty="0">
                          <a:effectLst/>
                        </a:rPr>
                        <a:t>134%</a:t>
                      </a:r>
                      <a:endParaRPr lang="es-CO" sz="9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74491655"/>
                  </a:ext>
                </a:extLst>
              </a:tr>
            </a:tbl>
          </a:graphicData>
        </a:graphic>
      </p:graphicFrame>
      <p:graphicFrame>
        <p:nvGraphicFramePr>
          <p:cNvPr id="7" name="Tabla 6"/>
          <p:cNvGraphicFramePr>
            <a:graphicFrameLocks noGrp="1"/>
          </p:cNvGraphicFramePr>
          <p:nvPr>
            <p:extLst>
              <p:ext uri="{D42A27DB-BD31-4B8C-83A1-F6EECF244321}">
                <p14:modId xmlns:p14="http://schemas.microsoft.com/office/powerpoint/2010/main" val="1580089301"/>
              </p:ext>
            </p:extLst>
          </p:nvPr>
        </p:nvGraphicFramePr>
        <p:xfrm>
          <a:off x="3767666" y="2699519"/>
          <a:ext cx="6659034" cy="206121"/>
        </p:xfrm>
        <a:graphic>
          <a:graphicData uri="http://schemas.openxmlformats.org/drawingml/2006/table">
            <a:tbl>
              <a:tblPr firstRow="1" firstCol="1" bandRow="1"/>
              <a:tblGrid>
                <a:gridCol w="1854200">
                  <a:extLst>
                    <a:ext uri="{9D8B030D-6E8A-4147-A177-3AD203B41FA5}">
                      <a16:colId xmlns:a16="http://schemas.microsoft.com/office/drawing/2014/main" val="325368306"/>
                    </a:ext>
                  </a:extLst>
                </a:gridCol>
                <a:gridCol w="1862667">
                  <a:extLst>
                    <a:ext uri="{9D8B030D-6E8A-4147-A177-3AD203B41FA5}">
                      <a16:colId xmlns:a16="http://schemas.microsoft.com/office/drawing/2014/main" val="3940555080"/>
                    </a:ext>
                  </a:extLst>
                </a:gridCol>
                <a:gridCol w="1383908">
                  <a:extLst>
                    <a:ext uri="{9D8B030D-6E8A-4147-A177-3AD203B41FA5}">
                      <a16:colId xmlns:a16="http://schemas.microsoft.com/office/drawing/2014/main" val="390071544"/>
                    </a:ext>
                  </a:extLst>
                </a:gridCol>
                <a:gridCol w="1558259">
                  <a:extLst>
                    <a:ext uri="{9D8B030D-6E8A-4147-A177-3AD203B41FA5}">
                      <a16:colId xmlns:a16="http://schemas.microsoft.com/office/drawing/2014/main" val="2108749774"/>
                    </a:ext>
                  </a:extLst>
                </a:gridCol>
              </a:tblGrid>
              <a:tr h="152077">
                <a:tc>
                  <a:txBody>
                    <a:bodyPr/>
                    <a:lstStyle/>
                    <a:p>
                      <a:pPr algn="ctr">
                        <a:lnSpc>
                          <a:spcPct val="107000"/>
                        </a:lnSpc>
                        <a:spcAft>
                          <a:spcPts val="0"/>
                        </a:spcAft>
                      </a:pPr>
                      <a:r>
                        <a:rPr lang="es-CO"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Indicador</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200" b="1" dirty="0">
                          <a:effectLst/>
                          <a:latin typeface="Calibri" panose="020F0502020204030204" pitchFamily="34" charset="0"/>
                          <a:ea typeface="Calibri" panose="020F0502020204030204" pitchFamily="34" charset="0"/>
                          <a:cs typeface="Calibri" panose="020F0502020204030204" pitchFamily="34" charset="0"/>
                        </a:rPr>
                        <a:t>Meta 2023</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200" b="1" dirty="0">
                          <a:effectLst/>
                          <a:latin typeface="Calibri" panose="020F0502020204030204" pitchFamily="34" charset="0"/>
                          <a:ea typeface="Calibri" panose="020F0502020204030204" pitchFamily="34" charset="0"/>
                          <a:cs typeface="Calibri" panose="020F0502020204030204" pitchFamily="34" charset="0"/>
                        </a:rPr>
                        <a:t>Avance Cuantitativo</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200" b="1"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Promedio</a:t>
                      </a:r>
                      <a:r>
                        <a:rPr lang="es-CO" sz="1200" b="1" baseline="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387</a:t>
                      </a:r>
                      <a:r>
                        <a:rPr lang="es-CO" sz="1200" b="1" baseline="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extLst>
                  <a:ext uri="{0D108BD9-81ED-4DB2-BD59-A6C34878D82A}">
                    <a16:rowId xmlns:a16="http://schemas.microsoft.com/office/drawing/2014/main" val="14138221"/>
                  </a:ext>
                </a:extLst>
              </a:tr>
            </a:tbl>
          </a:graphicData>
        </a:graphic>
      </p:graphicFrame>
      <p:graphicFrame>
        <p:nvGraphicFramePr>
          <p:cNvPr id="8" name="Tabla 7"/>
          <p:cNvGraphicFramePr>
            <a:graphicFrameLocks noGrp="1"/>
          </p:cNvGraphicFramePr>
          <p:nvPr>
            <p:extLst>
              <p:ext uri="{D42A27DB-BD31-4B8C-83A1-F6EECF244321}">
                <p14:modId xmlns:p14="http://schemas.microsoft.com/office/powerpoint/2010/main" val="2517557000"/>
              </p:ext>
            </p:extLst>
          </p:nvPr>
        </p:nvGraphicFramePr>
        <p:xfrm>
          <a:off x="1917700" y="4926705"/>
          <a:ext cx="8509000" cy="1125855"/>
        </p:xfrm>
        <a:graphic>
          <a:graphicData uri="http://schemas.openxmlformats.org/drawingml/2006/table">
            <a:tbl>
              <a:tblPr>
                <a:tableStyleId>{5C22544A-7EE6-4342-B048-85BDC9FD1C3A}</a:tableStyleId>
              </a:tblPr>
              <a:tblGrid>
                <a:gridCol w="1854607">
                  <a:extLst>
                    <a:ext uri="{9D8B030D-6E8A-4147-A177-3AD203B41FA5}">
                      <a16:colId xmlns:a16="http://schemas.microsoft.com/office/drawing/2014/main" val="3576575952"/>
                    </a:ext>
                  </a:extLst>
                </a:gridCol>
                <a:gridCol w="1854607">
                  <a:extLst>
                    <a:ext uri="{9D8B030D-6E8A-4147-A177-3AD203B41FA5}">
                      <a16:colId xmlns:a16="http://schemas.microsoft.com/office/drawing/2014/main" val="768676729"/>
                    </a:ext>
                  </a:extLst>
                </a:gridCol>
                <a:gridCol w="1854607">
                  <a:extLst>
                    <a:ext uri="{9D8B030D-6E8A-4147-A177-3AD203B41FA5}">
                      <a16:colId xmlns:a16="http://schemas.microsoft.com/office/drawing/2014/main" val="1008638998"/>
                    </a:ext>
                  </a:extLst>
                </a:gridCol>
                <a:gridCol w="1360045">
                  <a:extLst>
                    <a:ext uri="{9D8B030D-6E8A-4147-A177-3AD203B41FA5}">
                      <a16:colId xmlns:a16="http://schemas.microsoft.com/office/drawing/2014/main" val="3223149037"/>
                    </a:ext>
                  </a:extLst>
                </a:gridCol>
                <a:gridCol w="1585134">
                  <a:extLst>
                    <a:ext uri="{9D8B030D-6E8A-4147-A177-3AD203B41FA5}">
                      <a16:colId xmlns:a16="http://schemas.microsoft.com/office/drawing/2014/main" val="284821656"/>
                    </a:ext>
                  </a:extLst>
                </a:gridCol>
              </a:tblGrid>
              <a:tr h="142875">
                <a:tc rowSpan="3">
                  <a:txBody>
                    <a:bodyPr/>
                    <a:lstStyle/>
                    <a:p>
                      <a:pPr algn="ctr" fontAlgn="ctr"/>
                      <a:r>
                        <a:rPr lang="es-CO" sz="1200" b="1" u="none" strike="noStrike" dirty="0">
                          <a:effectLst/>
                          <a:latin typeface="+mn-lt"/>
                        </a:rPr>
                        <a:t>G.I.T. Talento y Reserva Deportiva</a:t>
                      </a:r>
                      <a:endParaRPr lang="es-CO" sz="1200" b="1" i="0" u="none" strike="noStrike" dirty="0">
                        <a:solidFill>
                          <a:srgbClr val="000000"/>
                        </a:solidFill>
                        <a:effectLst/>
                        <a:latin typeface="+mn-lt"/>
                      </a:endParaRPr>
                    </a:p>
                    <a:p>
                      <a:pPr algn="l" fontAlgn="t"/>
                      <a:r>
                        <a:rPr lang="es-CO" sz="1200" b="1" u="none" strike="noStrike" dirty="0">
                          <a:effectLst/>
                          <a:latin typeface="+mn-lt"/>
                        </a:rPr>
                        <a:t> </a:t>
                      </a:r>
                      <a:endParaRPr lang="es-CO" sz="1200" b="1" i="0" u="none" strike="noStrike" dirty="0">
                        <a:solidFill>
                          <a:srgbClr val="000000"/>
                        </a:solidFill>
                        <a:effectLst/>
                        <a:latin typeface="+mn-lt"/>
                      </a:endParaRPr>
                    </a:p>
                    <a:p>
                      <a:pPr algn="l" fontAlgn="t"/>
                      <a:r>
                        <a:rPr lang="es-CO" sz="1200" b="1" u="none" strike="noStrike" dirty="0">
                          <a:effectLst/>
                          <a:latin typeface="+mn-lt"/>
                        </a:rPr>
                        <a:t> </a:t>
                      </a:r>
                      <a:endParaRPr lang="es-CO" sz="1200" b="1"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900" u="none" strike="noStrike" dirty="0">
                          <a:effectLst/>
                        </a:rPr>
                        <a:t>Confirmar Talentos deportivos</a:t>
                      </a:r>
                      <a:br>
                        <a:rPr lang="es-CO" sz="900" u="none" strike="noStrike" dirty="0">
                          <a:effectLst/>
                        </a:rPr>
                      </a:br>
                      <a:endParaRPr lang="es-CO" sz="9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900" u="none" strike="noStrike" dirty="0">
                          <a:effectLst/>
                        </a:rPr>
                        <a:t>300,00</a:t>
                      </a:r>
                      <a:endParaRPr lang="es-CO" sz="9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900" b="0" i="0" u="none" strike="noStrike" dirty="0">
                          <a:solidFill>
                            <a:srgbClr val="000000"/>
                          </a:solidFill>
                          <a:effectLst/>
                          <a:latin typeface="Calibri Light" panose="020F0302020204030204" pitchFamily="34" charset="0"/>
                        </a:rPr>
                        <a:t>367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900" u="none" strike="noStrike" dirty="0">
                          <a:effectLst/>
                        </a:rPr>
                        <a:t>122%</a:t>
                      </a:r>
                      <a:endParaRPr lang="es-CO" sz="9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96944856"/>
                  </a:ext>
                </a:extLst>
              </a:tr>
              <a:tr h="142875">
                <a:tc vMerge="1">
                  <a:txBody>
                    <a:bodyPr/>
                    <a:lstStyle/>
                    <a:p>
                      <a:pPr algn="l" fontAlgn="t"/>
                      <a:endParaRPr lang="es-CO" sz="800" b="1" i="0" u="none" strike="noStrike" dirty="0">
                        <a:solidFill>
                          <a:srgbClr val="000000"/>
                        </a:solidFill>
                        <a:effectLst/>
                        <a:latin typeface="Calibri Light" panose="020F0302020204030204"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900" u="none" strike="noStrike" dirty="0">
                          <a:effectLst/>
                        </a:rPr>
                        <a:t>Documentos actualizados y socializados por cada uno de los deportes priorizados </a:t>
                      </a:r>
                      <a:br>
                        <a:rPr lang="es-CO" sz="900" u="none" strike="noStrike" dirty="0">
                          <a:effectLst/>
                        </a:rPr>
                      </a:br>
                      <a:endParaRPr lang="es-CO" sz="9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900" u="none" strike="noStrike" dirty="0">
                          <a:effectLst/>
                        </a:rPr>
                        <a:t>10,00</a:t>
                      </a:r>
                      <a:endParaRPr lang="es-CO" sz="9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900" u="none" strike="noStrike" dirty="0">
                          <a:effectLst/>
                        </a:rPr>
                        <a:t>0,00</a:t>
                      </a:r>
                      <a:endParaRPr lang="es-CO" sz="9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900" u="none" strike="noStrike" dirty="0">
                          <a:effectLst/>
                        </a:rPr>
                        <a:t>0,00%</a:t>
                      </a:r>
                      <a:endParaRPr lang="es-CO" sz="9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84710712"/>
                  </a:ext>
                </a:extLst>
              </a:tr>
              <a:tr h="142875">
                <a:tc vMerge="1">
                  <a:txBody>
                    <a:bodyPr/>
                    <a:lstStyle/>
                    <a:p>
                      <a:pPr algn="l" fontAlgn="t"/>
                      <a:endParaRPr lang="es-CO" sz="800" b="1" i="0" u="none" strike="noStrike" dirty="0">
                        <a:solidFill>
                          <a:srgbClr val="000000"/>
                        </a:solidFill>
                        <a:effectLst/>
                        <a:latin typeface="Calibri Light" panose="020F0302020204030204"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900" u="none" strike="noStrike" dirty="0">
                          <a:effectLst/>
                        </a:rPr>
                        <a:t>Identificar Talentos Deportivos</a:t>
                      </a:r>
                      <a:br>
                        <a:rPr lang="es-CO" sz="900" u="none" strike="noStrike" dirty="0">
                          <a:effectLst/>
                        </a:rPr>
                      </a:br>
                      <a:endParaRPr lang="es-CO" sz="9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900" u="none" strike="noStrike" dirty="0">
                          <a:effectLst/>
                        </a:rPr>
                        <a:t>500,00</a:t>
                      </a:r>
                      <a:endParaRPr lang="es-CO" sz="9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900" b="0" i="0" u="none" strike="noStrike" dirty="0">
                          <a:solidFill>
                            <a:srgbClr val="000000"/>
                          </a:solidFill>
                          <a:effectLst/>
                          <a:latin typeface="Calibri Light" panose="020F0302020204030204" pitchFamily="34" charset="0"/>
                        </a:rPr>
                        <a:t>19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900" u="none" strike="noStrike" dirty="0">
                          <a:effectLst/>
                        </a:rPr>
                        <a:t>4%</a:t>
                      </a:r>
                      <a:endParaRPr lang="es-CO" sz="9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75325307"/>
                  </a:ext>
                </a:extLst>
              </a:tr>
            </a:tbl>
          </a:graphicData>
        </a:graphic>
      </p:graphicFrame>
      <p:graphicFrame>
        <p:nvGraphicFramePr>
          <p:cNvPr id="9" name="Tabla 8"/>
          <p:cNvGraphicFramePr>
            <a:graphicFrameLocks noGrp="1"/>
          </p:cNvGraphicFramePr>
          <p:nvPr>
            <p:extLst>
              <p:ext uri="{D42A27DB-BD31-4B8C-83A1-F6EECF244321}">
                <p14:modId xmlns:p14="http://schemas.microsoft.com/office/powerpoint/2010/main" val="1645029663"/>
              </p:ext>
            </p:extLst>
          </p:nvPr>
        </p:nvGraphicFramePr>
        <p:xfrm>
          <a:off x="3767666" y="4631531"/>
          <a:ext cx="6659034" cy="206121"/>
        </p:xfrm>
        <a:graphic>
          <a:graphicData uri="http://schemas.openxmlformats.org/drawingml/2006/table">
            <a:tbl>
              <a:tblPr firstRow="1" firstCol="1" bandRow="1"/>
              <a:tblGrid>
                <a:gridCol w="1854200">
                  <a:extLst>
                    <a:ext uri="{9D8B030D-6E8A-4147-A177-3AD203B41FA5}">
                      <a16:colId xmlns:a16="http://schemas.microsoft.com/office/drawing/2014/main" val="325368306"/>
                    </a:ext>
                  </a:extLst>
                </a:gridCol>
                <a:gridCol w="1862667">
                  <a:extLst>
                    <a:ext uri="{9D8B030D-6E8A-4147-A177-3AD203B41FA5}">
                      <a16:colId xmlns:a16="http://schemas.microsoft.com/office/drawing/2014/main" val="3940555080"/>
                    </a:ext>
                  </a:extLst>
                </a:gridCol>
                <a:gridCol w="1383908">
                  <a:extLst>
                    <a:ext uri="{9D8B030D-6E8A-4147-A177-3AD203B41FA5}">
                      <a16:colId xmlns:a16="http://schemas.microsoft.com/office/drawing/2014/main" val="390071544"/>
                    </a:ext>
                  </a:extLst>
                </a:gridCol>
                <a:gridCol w="1558259">
                  <a:extLst>
                    <a:ext uri="{9D8B030D-6E8A-4147-A177-3AD203B41FA5}">
                      <a16:colId xmlns:a16="http://schemas.microsoft.com/office/drawing/2014/main" val="2108749774"/>
                    </a:ext>
                  </a:extLst>
                </a:gridCol>
              </a:tblGrid>
              <a:tr h="152077">
                <a:tc>
                  <a:txBody>
                    <a:bodyPr/>
                    <a:lstStyle/>
                    <a:p>
                      <a:pPr algn="ctr">
                        <a:lnSpc>
                          <a:spcPct val="107000"/>
                        </a:lnSpc>
                        <a:spcAft>
                          <a:spcPts val="0"/>
                        </a:spcAft>
                      </a:pPr>
                      <a:r>
                        <a:rPr lang="es-CO"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Indicador</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200" b="1" dirty="0">
                          <a:effectLst/>
                          <a:latin typeface="Calibri" panose="020F0502020204030204" pitchFamily="34" charset="0"/>
                          <a:ea typeface="Calibri" panose="020F0502020204030204" pitchFamily="34" charset="0"/>
                          <a:cs typeface="Calibri" panose="020F0502020204030204" pitchFamily="34" charset="0"/>
                        </a:rPr>
                        <a:t>Meta 2023</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200" b="1" dirty="0">
                          <a:effectLst/>
                          <a:latin typeface="Calibri" panose="020F0502020204030204" pitchFamily="34" charset="0"/>
                          <a:ea typeface="Calibri" panose="020F0502020204030204" pitchFamily="34" charset="0"/>
                          <a:cs typeface="Calibri" panose="020F0502020204030204" pitchFamily="34" charset="0"/>
                        </a:rPr>
                        <a:t>Avance Cuantitativo</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200" b="1"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Promedio</a:t>
                      </a:r>
                      <a:r>
                        <a:rPr lang="es-CO" sz="1200" b="1" baseline="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42 </a:t>
                      </a:r>
                      <a:r>
                        <a:rPr lang="es-CO" sz="1200" b="1" baseline="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extLst>
                  <a:ext uri="{0D108BD9-81ED-4DB2-BD59-A6C34878D82A}">
                    <a16:rowId xmlns:a16="http://schemas.microsoft.com/office/drawing/2014/main" val="14138221"/>
                  </a:ext>
                </a:extLst>
              </a:tr>
            </a:tbl>
          </a:graphicData>
        </a:graphic>
      </p:graphicFrame>
    </p:spTree>
    <p:extLst>
      <p:ext uri="{BB962C8B-B14F-4D97-AF65-F5344CB8AC3E}">
        <p14:creationId xmlns:p14="http://schemas.microsoft.com/office/powerpoint/2010/main" val="17143404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2B47CDC-6814-E5CB-1359-F319BE4EADEB}"/>
            </a:ext>
          </a:extLst>
        </p:cNvPr>
        <p:cNvGrpSpPr/>
        <p:nvPr/>
      </p:nvGrpSpPr>
      <p:grpSpPr>
        <a:xfrm>
          <a:off x="0" y="0"/>
          <a:ext cx="0" cy="0"/>
          <a:chOff x="0" y="0"/>
          <a:chExt cx="0" cy="0"/>
        </a:xfrm>
      </p:grpSpPr>
      <p:sp>
        <p:nvSpPr>
          <p:cNvPr id="2" name="Marcador de contenido 10">
            <a:extLst>
              <a:ext uri="{FF2B5EF4-FFF2-40B4-BE49-F238E27FC236}">
                <a16:creationId xmlns:a16="http://schemas.microsoft.com/office/drawing/2014/main" id="{3C604DF7-596B-D51D-757A-6CD674BEBFBC}"/>
              </a:ext>
            </a:extLst>
          </p:cNvPr>
          <p:cNvSpPr txBox="1">
            <a:spLocks/>
          </p:cNvSpPr>
          <p:nvPr/>
        </p:nvSpPr>
        <p:spPr>
          <a:xfrm>
            <a:off x="3326476" y="433469"/>
            <a:ext cx="11701246" cy="11617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200"/>
              </a:spcBef>
              <a:spcAft>
                <a:spcPts val="200"/>
              </a:spcAft>
              <a:buClrTx/>
              <a:buSzTx/>
              <a:buFont typeface="Arial" panose="020B0604020202020204" pitchFamily="34" charset="0"/>
              <a:buNone/>
              <a:tabLst/>
              <a:defRPr/>
            </a:pPr>
            <a:r>
              <a:rPr kumimoji="0" lang="es-CO" sz="1200" b="1" i="0" u="none" strike="noStrike" kern="1200" cap="none" spc="0" normalizeH="0" baseline="0" noProof="0" dirty="0">
                <a:ln>
                  <a:noFill/>
                </a:ln>
                <a:solidFill>
                  <a:prstClr val="black"/>
                </a:solidFill>
                <a:effectLst/>
                <a:uLnTx/>
                <a:uFillTx/>
                <a:latin typeface="Calibri" panose="020F0502020204030204"/>
                <a:ea typeface="+mn-ea"/>
                <a:cs typeface="+mn-cs"/>
              </a:rPr>
              <a:t>SEGUIMIENTO AL PLAN DE ACCIÓN </a:t>
            </a:r>
          </a:p>
          <a:p>
            <a:pPr marL="0" marR="0" lvl="0" indent="0" algn="ctr" defTabSz="914400" rtl="0" eaLnBrk="1" fontAlgn="auto" latinLnBrk="0" hangingPunct="1">
              <a:lnSpc>
                <a:spcPct val="100000"/>
              </a:lnSpc>
              <a:spcBef>
                <a:spcPts val="200"/>
              </a:spcBef>
              <a:spcAft>
                <a:spcPts val="200"/>
              </a:spcAft>
              <a:buClrTx/>
              <a:buSzTx/>
              <a:buFont typeface="Arial" panose="020B0604020202020204" pitchFamily="34" charset="0"/>
              <a:buNone/>
              <a:tabLst/>
              <a:defRPr/>
            </a:pPr>
            <a:r>
              <a:rPr kumimoji="0" lang="es-CO" sz="1200" b="1" i="0" u="none" strike="noStrike" kern="1200" cap="none" spc="0" normalizeH="0" baseline="0" noProof="0" dirty="0">
                <a:ln>
                  <a:noFill/>
                </a:ln>
                <a:solidFill>
                  <a:prstClr val="black"/>
                </a:solidFill>
                <a:effectLst/>
                <a:uLnTx/>
                <a:uFillTx/>
                <a:latin typeface="Calibri" panose="020F0502020204030204"/>
                <a:ea typeface="+mn-ea"/>
                <a:cs typeface="+mn-cs"/>
              </a:rPr>
              <a:t>INSTITUCIONAL IV TRIMESTRE</a:t>
            </a:r>
          </a:p>
        </p:txBody>
      </p:sp>
      <p:sp>
        <p:nvSpPr>
          <p:cNvPr id="3" name="Título 1">
            <a:extLst>
              <a:ext uri="{FF2B5EF4-FFF2-40B4-BE49-F238E27FC236}">
                <a16:creationId xmlns:a16="http://schemas.microsoft.com/office/drawing/2014/main" id="{6F926F10-D815-5EBC-71DE-BB8297CC4D1C}"/>
              </a:ext>
            </a:extLst>
          </p:cNvPr>
          <p:cNvSpPr txBox="1">
            <a:spLocks/>
          </p:cNvSpPr>
          <p:nvPr/>
        </p:nvSpPr>
        <p:spPr>
          <a:xfrm>
            <a:off x="2627496" y="651268"/>
            <a:ext cx="5676979" cy="72614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sz="2000" b="1" dirty="0">
                <a:latin typeface="+mn-lt"/>
              </a:rPr>
              <a:t>Dirección de Posicionamiento y Liderazgo Deportivo</a:t>
            </a:r>
            <a:endParaRPr lang="es-CO" sz="2000" b="1" dirty="0">
              <a:solidFill>
                <a:srgbClr val="FF0000"/>
              </a:solidFill>
              <a:latin typeface="+mn-lt"/>
            </a:endParaRPr>
          </a:p>
        </p:txBody>
      </p:sp>
      <p:sp>
        <p:nvSpPr>
          <p:cNvPr id="4" name="Marcador de contenido 10">
            <a:extLst>
              <a:ext uri="{FF2B5EF4-FFF2-40B4-BE49-F238E27FC236}">
                <a16:creationId xmlns:a16="http://schemas.microsoft.com/office/drawing/2014/main" id="{B2AFC1F9-A353-034D-9FD1-6B647B680DD4}"/>
              </a:ext>
            </a:extLst>
          </p:cNvPr>
          <p:cNvSpPr>
            <a:spLocks noGrp="1"/>
          </p:cNvSpPr>
          <p:nvPr>
            <p:ph idx="1"/>
          </p:nvPr>
        </p:nvSpPr>
        <p:spPr>
          <a:xfrm>
            <a:off x="1362635" y="1556695"/>
            <a:ext cx="9278471" cy="4867836"/>
          </a:xfrm>
        </p:spPr>
        <p:txBody>
          <a:bodyPr vert="horz" lIns="91440" tIns="45720" rIns="91440" bIns="45720" rtlCol="0" anchor="t">
            <a:normAutofit/>
          </a:bodyPr>
          <a:lstStyle/>
          <a:p>
            <a:pPr algn="just">
              <a:lnSpc>
                <a:spcPct val="107000"/>
              </a:lnSpc>
              <a:spcBef>
                <a:spcPts val="0"/>
              </a:spcBef>
            </a:pPr>
            <a:r>
              <a:rPr lang="es-MX" sz="1200" dirty="0"/>
              <a:t>Para dar cumplimiento a las funciones establecidas en la dirección de Posicionamiento y Liderazgo, se formularon dos (2) planes de acción en los que participan los seis( 6) GIT adscritos.</a:t>
            </a:r>
          </a:p>
          <a:p>
            <a:pPr marL="0" indent="0" algn="just">
              <a:lnSpc>
                <a:spcPct val="107000"/>
              </a:lnSpc>
              <a:spcBef>
                <a:spcPts val="0"/>
              </a:spcBef>
              <a:buNone/>
            </a:pPr>
            <a:endParaRPr lang="es-MX" sz="1200" dirty="0"/>
          </a:p>
          <a:p>
            <a:pPr algn="just">
              <a:lnSpc>
                <a:spcPct val="107000"/>
              </a:lnSpc>
              <a:spcBef>
                <a:spcPts val="0"/>
              </a:spcBef>
            </a:pPr>
            <a:r>
              <a:rPr lang="es-419" sz="1200" i="0" u="none" strike="noStrike" baseline="0" dirty="0">
                <a:solidFill>
                  <a:srgbClr val="000000"/>
                </a:solidFill>
                <a:latin typeface="+mj-lt"/>
              </a:rPr>
              <a:t>Para la vigencia 2023, el grupo interno de </a:t>
            </a:r>
            <a:r>
              <a:rPr lang="es-419" sz="1200" b="1" i="0" u="none" strike="noStrike" baseline="0" dirty="0">
                <a:solidFill>
                  <a:srgbClr val="000000"/>
                </a:solidFill>
                <a:latin typeface="+mj-lt"/>
              </a:rPr>
              <a:t>juegos y eventos deportivos </a:t>
            </a:r>
            <a:r>
              <a:rPr lang="es-419" sz="1200" i="0" u="none" strike="noStrike" baseline="0" dirty="0">
                <a:solidFill>
                  <a:srgbClr val="000000"/>
                </a:solidFill>
                <a:latin typeface="+mj-lt"/>
              </a:rPr>
              <a:t>apoyo económicamente tres grandes eventos : </a:t>
            </a:r>
            <a:r>
              <a:rPr lang="es-419" sz="1100" i="0" u="none" strike="noStrike" baseline="0" dirty="0">
                <a:solidFill>
                  <a:srgbClr val="000000"/>
                </a:solidFill>
                <a:latin typeface="+mj-lt"/>
              </a:rPr>
              <a:t>V JUEGOS PARA PANAMERICANOS JUVENILES – BOGOTÁ 2023 , V JUEGOS SURAMERICANOS DE MAR Y PLAYA – SANTA MARTA 2023, XXII JUEGOS DEPORTIVOS NACIONALES Y VI JUEGOS PARANACIONALES - EJE CAFETERO 2023 .</a:t>
            </a:r>
          </a:p>
          <a:p>
            <a:pPr marL="0" indent="0" algn="just">
              <a:lnSpc>
                <a:spcPct val="107000"/>
              </a:lnSpc>
              <a:spcBef>
                <a:spcPts val="0"/>
              </a:spcBef>
              <a:buNone/>
            </a:pPr>
            <a:endParaRPr lang="es-419" sz="1100" i="0" u="none" strike="noStrike" baseline="0" dirty="0">
              <a:solidFill>
                <a:srgbClr val="000000"/>
              </a:solidFill>
              <a:latin typeface="+mj-lt"/>
            </a:endParaRPr>
          </a:p>
          <a:p>
            <a:pPr algn="just">
              <a:lnSpc>
                <a:spcPct val="107000"/>
              </a:lnSpc>
              <a:spcBef>
                <a:spcPts val="0"/>
              </a:spcBef>
            </a:pPr>
            <a:r>
              <a:rPr lang="es-419" sz="1200" dirty="0">
                <a:solidFill>
                  <a:srgbClr val="000000"/>
                </a:solidFill>
              </a:rPr>
              <a:t>D</a:t>
            </a:r>
            <a:r>
              <a:rPr lang="es-419" sz="1200" i="0" u="none" strike="noStrike" baseline="0" dirty="0">
                <a:solidFill>
                  <a:srgbClr val="000000"/>
                </a:solidFill>
              </a:rPr>
              <a:t>urante la presente vigencia se adelantó la totalidad (100%) de las liquidaciones y cierres de contratos suscritos con recursos asociados al presupuesto asignado para la Dirección de Posicionamiento y Liderazgo Deportivo para las vigencias 2020 y 2021. </a:t>
            </a:r>
          </a:p>
          <a:p>
            <a:pPr algn="just">
              <a:lnSpc>
                <a:spcPct val="107000"/>
              </a:lnSpc>
              <a:spcBef>
                <a:spcPts val="0"/>
              </a:spcBef>
            </a:pPr>
            <a:r>
              <a:rPr lang="es-419" sz="1200" i="0" u="none" strike="noStrike" baseline="0" dirty="0">
                <a:solidFill>
                  <a:srgbClr val="000000"/>
                </a:solidFill>
                <a:latin typeface="+mj-lt"/>
              </a:rPr>
              <a:t>En el año 2023 se apoyó al Comité Olímpico Colombiano: JUEGOS CENTROAMERICANOS Y DEL CARIBE, JUEGOS SURAMERICANOS DE MAR Y PLAYA, JUEGOS PANAMERICANOS SANTIAGO 2023.</a:t>
            </a:r>
          </a:p>
          <a:p>
            <a:pPr marL="0" indent="0" algn="just">
              <a:lnSpc>
                <a:spcPct val="107000"/>
              </a:lnSpc>
              <a:spcBef>
                <a:spcPts val="0"/>
              </a:spcBef>
              <a:buNone/>
            </a:pPr>
            <a:endParaRPr lang="es-419" sz="1200" i="0" u="none" strike="noStrike" baseline="0" dirty="0">
              <a:solidFill>
                <a:srgbClr val="000000"/>
              </a:solidFill>
              <a:latin typeface="+mj-lt"/>
            </a:endParaRPr>
          </a:p>
          <a:p>
            <a:pPr algn="just">
              <a:lnSpc>
                <a:spcPct val="107000"/>
              </a:lnSpc>
              <a:spcBef>
                <a:spcPts val="0"/>
              </a:spcBef>
            </a:pPr>
            <a:r>
              <a:rPr lang="es-419" sz="1200" b="1" i="0" u="none" strike="noStrike" baseline="0" dirty="0">
                <a:solidFill>
                  <a:srgbClr val="000000"/>
                </a:solidFill>
                <a:latin typeface="+mj-lt"/>
              </a:rPr>
              <a:t>Deporte Convencional</a:t>
            </a:r>
            <a:r>
              <a:rPr lang="es-419" sz="1200" i="0" u="none" strike="noStrike" baseline="0" dirty="0">
                <a:solidFill>
                  <a:srgbClr val="000000"/>
                </a:solidFill>
                <a:latin typeface="+mj-lt"/>
              </a:rPr>
              <a:t>: Para la vigencia 2023 se suscribieron 55 Contratos de Apoyo de Interés de Publico con las Federaciones, incluyendo el CAIP suscrito con el Comité Olímpico Colombiano:  $108.114.999.900.</a:t>
            </a:r>
          </a:p>
          <a:p>
            <a:pPr marL="0" indent="0" algn="just">
              <a:lnSpc>
                <a:spcPct val="107000"/>
              </a:lnSpc>
              <a:spcBef>
                <a:spcPts val="0"/>
              </a:spcBef>
              <a:buNone/>
            </a:pPr>
            <a:r>
              <a:rPr lang="es-419" sz="1200" i="0" u="none" strike="noStrike" baseline="0" dirty="0">
                <a:solidFill>
                  <a:srgbClr val="000000"/>
                </a:solidFill>
                <a:latin typeface="+mj-lt"/>
              </a:rPr>
              <a:t> 	</a:t>
            </a:r>
          </a:p>
          <a:p>
            <a:pPr algn="just">
              <a:lnSpc>
                <a:spcPct val="107000"/>
              </a:lnSpc>
              <a:spcBef>
                <a:spcPts val="0"/>
              </a:spcBef>
            </a:pPr>
            <a:r>
              <a:rPr lang="es-419" sz="1200" b="1" i="0" u="none" strike="noStrike" baseline="0" dirty="0">
                <a:solidFill>
                  <a:srgbClr val="000000"/>
                </a:solidFill>
                <a:latin typeface="+mj-lt"/>
              </a:rPr>
              <a:t>Deporte Paralímpico</a:t>
            </a:r>
            <a:r>
              <a:rPr lang="es-419" sz="1200" i="0" u="none" strike="noStrike" baseline="0" dirty="0">
                <a:solidFill>
                  <a:srgbClr val="000000"/>
                </a:solidFill>
                <a:latin typeface="+mj-lt"/>
              </a:rPr>
              <a:t>: En apoyo a los eventos de ciclo paralímpico la inversión fue por $ 4.077.023.099 suscribiendo el contrato con el Comité Paralímpico Colombiano, recurso que fue invertido para apoyar la participación y el aseguramiento biomédico a nuestros para atletas a los V Juegos Parapanamericanos Juveniles, en el seminario de Jefes de misión Paris 2024 y los VII Juegos Parapanamericanos Santiago de Chile 2023.</a:t>
            </a:r>
          </a:p>
          <a:p>
            <a:pPr marL="0" indent="0" algn="just">
              <a:lnSpc>
                <a:spcPct val="107000"/>
              </a:lnSpc>
              <a:spcBef>
                <a:spcPts val="0"/>
              </a:spcBef>
              <a:buNone/>
            </a:pPr>
            <a:endParaRPr lang="es-419" sz="1200" i="0" u="none" strike="noStrike" baseline="0" dirty="0">
              <a:solidFill>
                <a:srgbClr val="000000"/>
              </a:solidFill>
              <a:latin typeface="+mj-lt"/>
            </a:endParaRPr>
          </a:p>
          <a:p>
            <a:pPr algn="just">
              <a:lnSpc>
                <a:spcPct val="107000"/>
              </a:lnSpc>
              <a:spcBef>
                <a:spcPts val="0"/>
              </a:spcBef>
            </a:pPr>
            <a:r>
              <a:rPr lang="es-419" sz="1200" b="1" dirty="0">
                <a:solidFill>
                  <a:srgbClr val="000000"/>
                </a:solidFill>
                <a:latin typeface="+mj-lt"/>
              </a:rPr>
              <a:t>Talento y Reserva Deportiva: </a:t>
            </a:r>
            <a:r>
              <a:rPr lang="es-419" sz="1200" dirty="0">
                <a:solidFill>
                  <a:srgbClr val="000000"/>
                </a:solidFill>
                <a:latin typeface="+mj-lt"/>
              </a:rPr>
              <a:t>Se realizo el c</a:t>
            </a:r>
            <a:r>
              <a:rPr lang="es-419" sz="1200" b="0" i="0" u="none" strike="noStrike" baseline="0" dirty="0">
                <a:solidFill>
                  <a:srgbClr val="000000"/>
                </a:solidFill>
                <a:latin typeface="+mj-lt"/>
              </a:rPr>
              <a:t>ontrato 1246 de 2023: Suscrito con el Comité Olímpico Colombiano, por un valor de $11.745.006.400, con acta de inicio del 27 de septiembre de la presente vigencia y se encuentra prorrogado hasta el 31 de marzo de 2024. Los resultados de este programa con corte diciembre de 2023 son: la atención de 2.212 niños atendidos, de los 32 departamentos del país, más el distrito capital, 79 municipios y en 29 modalidades.</a:t>
            </a:r>
            <a:r>
              <a:rPr lang="es-419" sz="1800" b="0" i="0" u="none" strike="noStrike" baseline="0" dirty="0">
                <a:solidFill>
                  <a:srgbClr val="000000"/>
                </a:solidFill>
                <a:latin typeface="Calibri" panose="020F0502020204030204" pitchFamily="34" charset="0"/>
              </a:rPr>
              <a:t> </a:t>
            </a:r>
            <a:r>
              <a:rPr lang="es-419" sz="1200" i="0" u="none" strike="noStrike" baseline="0" dirty="0">
                <a:solidFill>
                  <a:srgbClr val="000000"/>
                </a:solidFill>
                <a:latin typeface="+mj-lt"/>
              </a:rPr>
              <a:t>	</a:t>
            </a:r>
          </a:p>
          <a:p>
            <a:pPr algn="just">
              <a:lnSpc>
                <a:spcPct val="107000"/>
              </a:lnSpc>
              <a:spcBef>
                <a:spcPts val="0"/>
              </a:spcBef>
            </a:pPr>
            <a:endParaRPr lang="es-MX" sz="1200" dirty="0">
              <a:latin typeface="+mj-lt"/>
            </a:endParaRPr>
          </a:p>
          <a:p>
            <a:pPr algn="just">
              <a:lnSpc>
                <a:spcPct val="107000"/>
              </a:lnSpc>
              <a:spcBef>
                <a:spcPts val="0"/>
              </a:spcBef>
            </a:pPr>
            <a:endParaRPr lang="es-MX" sz="1400" dirty="0"/>
          </a:p>
          <a:p>
            <a:pPr marL="0" indent="0" algn="just">
              <a:lnSpc>
                <a:spcPct val="100000"/>
              </a:lnSpc>
              <a:spcBef>
                <a:spcPts val="0"/>
              </a:spcBef>
              <a:buNone/>
            </a:pPr>
            <a:endParaRPr lang="es-MX" sz="1400" dirty="0"/>
          </a:p>
          <a:p>
            <a:pPr marL="0" indent="0" algn="just">
              <a:lnSpc>
                <a:spcPct val="107000"/>
              </a:lnSpc>
              <a:spcBef>
                <a:spcPts val="0"/>
              </a:spcBef>
              <a:buNone/>
            </a:pPr>
            <a:endParaRPr lang="es-MX" sz="1400" dirty="0"/>
          </a:p>
          <a:p>
            <a:pPr marL="0" indent="0" algn="just">
              <a:lnSpc>
                <a:spcPct val="107000"/>
              </a:lnSpc>
              <a:spcBef>
                <a:spcPts val="0"/>
              </a:spcBef>
              <a:buNone/>
            </a:pPr>
            <a:endParaRPr lang="es-MX" sz="1400" dirty="0"/>
          </a:p>
          <a:p>
            <a:pPr marL="0" indent="0" algn="just">
              <a:lnSpc>
                <a:spcPct val="107000"/>
              </a:lnSpc>
              <a:spcBef>
                <a:spcPts val="0"/>
              </a:spcBef>
              <a:buNone/>
            </a:pPr>
            <a:endParaRPr lang="es-MX" sz="1400" dirty="0"/>
          </a:p>
          <a:p>
            <a:pPr marL="0" indent="0" algn="just">
              <a:lnSpc>
                <a:spcPct val="107000"/>
              </a:lnSpc>
              <a:spcBef>
                <a:spcPts val="0"/>
              </a:spcBef>
              <a:buNone/>
            </a:pPr>
            <a:endParaRPr lang="es-MX" sz="1400" dirty="0"/>
          </a:p>
          <a:p>
            <a:pPr marL="0" indent="0" algn="just">
              <a:lnSpc>
                <a:spcPct val="107000"/>
              </a:lnSpc>
              <a:spcBef>
                <a:spcPts val="0"/>
              </a:spcBef>
              <a:buNone/>
            </a:pPr>
            <a:endParaRPr lang="es-MX" sz="1400" dirty="0"/>
          </a:p>
          <a:p>
            <a:pPr marL="0" indent="0" algn="just">
              <a:lnSpc>
                <a:spcPct val="107000"/>
              </a:lnSpc>
              <a:spcBef>
                <a:spcPts val="0"/>
              </a:spcBef>
              <a:buNone/>
            </a:pPr>
            <a:endParaRPr lang="es-MX" sz="1400" dirty="0"/>
          </a:p>
          <a:p>
            <a:pPr marL="0" indent="0" algn="just">
              <a:lnSpc>
                <a:spcPct val="107000"/>
              </a:lnSpc>
              <a:spcBef>
                <a:spcPts val="0"/>
              </a:spcBef>
              <a:buNone/>
            </a:pPr>
            <a:endParaRPr lang="es-MX" sz="1400" dirty="0"/>
          </a:p>
          <a:p>
            <a:pPr marL="0" indent="0" algn="just">
              <a:lnSpc>
                <a:spcPct val="107000"/>
              </a:lnSpc>
              <a:spcBef>
                <a:spcPts val="0"/>
              </a:spcBef>
              <a:buNone/>
            </a:pPr>
            <a:endParaRPr lang="es-MX" sz="1400" dirty="0"/>
          </a:p>
          <a:p>
            <a:pPr marL="0" indent="0" algn="just">
              <a:lnSpc>
                <a:spcPct val="107000"/>
              </a:lnSpc>
              <a:spcBef>
                <a:spcPts val="0"/>
              </a:spcBef>
              <a:buNone/>
            </a:pPr>
            <a:endParaRPr lang="es-MX" sz="1400" dirty="0"/>
          </a:p>
          <a:p>
            <a:pPr marL="0" indent="0" algn="just">
              <a:lnSpc>
                <a:spcPct val="107000"/>
              </a:lnSpc>
              <a:spcBef>
                <a:spcPts val="0"/>
              </a:spcBef>
              <a:buNone/>
            </a:pPr>
            <a:endParaRPr lang="es-MX" sz="1400" dirty="0"/>
          </a:p>
          <a:p>
            <a:pPr marL="0" indent="0" algn="just">
              <a:lnSpc>
                <a:spcPct val="107000"/>
              </a:lnSpc>
              <a:spcBef>
                <a:spcPts val="0"/>
              </a:spcBef>
              <a:buNone/>
            </a:pPr>
            <a:endParaRPr lang="es-MX" sz="1400" dirty="0"/>
          </a:p>
          <a:p>
            <a:pPr marL="0" indent="0" algn="just">
              <a:lnSpc>
                <a:spcPct val="107000"/>
              </a:lnSpc>
              <a:spcBef>
                <a:spcPts val="0"/>
              </a:spcBef>
              <a:buNone/>
            </a:pPr>
            <a:endParaRPr lang="es-MX" sz="1400" dirty="0"/>
          </a:p>
          <a:p>
            <a:pPr marL="0" indent="0" algn="just">
              <a:lnSpc>
                <a:spcPct val="107000"/>
              </a:lnSpc>
              <a:spcBef>
                <a:spcPts val="0"/>
              </a:spcBef>
              <a:buNone/>
            </a:pPr>
            <a:endParaRPr lang="es-MX" sz="1400" dirty="0"/>
          </a:p>
          <a:p>
            <a:pPr marL="0" indent="0" algn="just">
              <a:lnSpc>
                <a:spcPct val="107000"/>
              </a:lnSpc>
              <a:spcBef>
                <a:spcPts val="0"/>
              </a:spcBef>
              <a:buNone/>
            </a:pPr>
            <a:endParaRPr lang="es-MX" sz="1400" dirty="0"/>
          </a:p>
          <a:p>
            <a:pPr marL="0" indent="0" algn="just">
              <a:lnSpc>
                <a:spcPct val="107000"/>
              </a:lnSpc>
              <a:spcBef>
                <a:spcPts val="0"/>
              </a:spcBef>
              <a:buNone/>
            </a:pPr>
            <a:endParaRPr lang="es-MX" sz="1400" dirty="0"/>
          </a:p>
          <a:p>
            <a:pPr marL="0" indent="0" algn="just">
              <a:lnSpc>
                <a:spcPct val="107000"/>
              </a:lnSpc>
              <a:spcBef>
                <a:spcPts val="0"/>
              </a:spcBef>
              <a:buNone/>
            </a:pPr>
            <a:endParaRPr lang="es-MX" sz="1400" dirty="0"/>
          </a:p>
          <a:p>
            <a:pPr marL="0" indent="0" algn="just">
              <a:lnSpc>
                <a:spcPct val="107000"/>
              </a:lnSpc>
              <a:spcBef>
                <a:spcPts val="0"/>
              </a:spcBef>
              <a:buNone/>
            </a:pPr>
            <a:endParaRPr lang="es-MX" sz="1400" dirty="0"/>
          </a:p>
          <a:p>
            <a:pPr marL="0" indent="0" algn="just">
              <a:lnSpc>
                <a:spcPct val="107000"/>
              </a:lnSpc>
              <a:spcBef>
                <a:spcPts val="0"/>
              </a:spcBef>
              <a:buNone/>
            </a:pPr>
            <a:endParaRPr lang="es-MX" sz="1400" dirty="0"/>
          </a:p>
          <a:p>
            <a:pPr marL="0" indent="0" algn="just">
              <a:lnSpc>
                <a:spcPct val="107000"/>
              </a:lnSpc>
              <a:spcBef>
                <a:spcPts val="0"/>
              </a:spcBef>
              <a:buNone/>
            </a:pPr>
            <a:endParaRPr lang="es-MX" sz="1400" dirty="0"/>
          </a:p>
          <a:p>
            <a:pPr marL="0" indent="0" algn="just">
              <a:lnSpc>
                <a:spcPct val="107000"/>
              </a:lnSpc>
              <a:spcBef>
                <a:spcPts val="0"/>
              </a:spcBef>
              <a:buNone/>
            </a:pPr>
            <a:endParaRPr lang="es-MX" sz="1400" dirty="0"/>
          </a:p>
          <a:p>
            <a:pPr marL="0" indent="0" algn="just">
              <a:lnSpc>
                <a:spcPct val="107000"/>
              </a:lnSpc>
              <a:spcBef>
                <a:spcPts val="0"/>
              </a:spcBef>
              <a:buNone/>
            </a:pPr>
            <a:endParaRPr lang="es-MX" sz="1400" dirty="0"/>
          </a:p>
          <a:p>
            <a:pPr marL="0" indent="0" algn="just">
              <a:lnSpc>
                <a:spcPct val="107000"/>
              </a:lnSpc>
              <a:spcBef>
                <a:spcPts val="0"/>
              </a:spcBef>
              <a:buNone/>
            </a:pPr>
            <a:endParaRPr lang="es-MX" sz="1400" dirty="0"/>
          </a:p>
          <a:p>
            <a:pPr marL="0" indent="0" algn="just">
              <a:lnSpc>
                <a:spcPct val="107000"/>
              </a:lnSpc>
              <a:spcBef>
                <a:spcPts val="0"/>
              </a:spcBef>
              <a:buNone/>
            </a:pPr>
            <a:endParaRPr lang="es-MX" sz="1400" dirty="0"/>
          </a:p>
          <a:p>
            <a:pPr marL="0" indent="0" algn="just">
              <a:lnSpc>
                <a:spcPct val="107000"/>
              </a:lnSpc>
              <a:spcBef>
                <a:spcPts val="0"/>
              </a:spcBef>
              <a:buNone/>
            </a:pPr>
            <a:endParaRPr lang="es-MX" sz="1400" dirty="0"/>
          </a:p>
          <a:p>
            <a:pPr marL="0" indent="0" algn="just">
              <a:lnSpc>
                <a:spcPct val="107000"/>
              </a:lnSpc>
              <a:spcBef>
                <a:spcPts val="0"/>
              </a:spcBef>
              <a:buNone/>
            </a:pPr>
            <a:endParaRPr lang="es-MX" sz="1400" dirty="0"/>
          </a:p>
          <a:p>
            <a:pPr marL="0" indent="0" algn="just">
              <a:lnSpc>
                <a:spcPct val="107000"/>
              </a:lnSpc>
              <a:spcBef>
                <a:spcPts val="0"/>
              </a:spcBef>
              <a:buNone/>
            </a:pPr>
            <a:endParaRPr lang="es-MX" sz="1400" dirty="0"/>
          </a:p>
        </p:txBody>
      </p:sp>
    </p:spTree>
    <p:extLst>
      <p:ext uri="{BB962C8B-B14F-4D97-AF65-F5344CB8AC3E}">
        <p14:creationId xmlns:p14="http://schemas.microsoft.com/office/powerpoint/2010/main" val="31038672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Marcador de contenido 10">
            <a:extLst>
              <a:ext uri="{FF2B5EF4-FFF2-40B4-BE49-F238E27FC236}">
                <a16:creationId xmlns:a16="http://schemas.microsoft.com/office/drawing/2014/main" id="{ECC426F2-3B3C-EF7B-BD5A-CB5B9796193B}"/>
              </a:ext>
            </a:extLst>
          </p:cNvPr>
          <p:cNvSpPr txBox="1">
            <a:spLocks/>
          </p:cNvSpPr>
          <p:nvPr/>
        </p:nvSpPr>
        <p:spPr>
          <a:xfrm>
            <a:off x="3340851" y="569317"/>
            <a:ext cx="11701246" cy="11617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200"/>
              </a:spcBef>
              <a:spcAft>
                <a:spcPts val="200"/>
              </a:spcAft>
              <a:buClrTx/>
              <a:buSzTx/>
              <a:buFont typeface="Arial" panose="020B0604020202020204" pitchFamily="34" charset="0"/>
              <a:buNone/>
              <a:tabLst/>
              <a:defRPr/>
            </a:pPr>
            <a:r>
              <a:rPr kumimoji="0" lang="es-CO" sz="1200" b="1" i="0" u="none" strike="noStrike" kern="1200" cap="none" spc="0" normalizeH="0" baseline="0" noProof="0" dirty="0">
                <a:ln>
                  <a:noFill/>
                </a:ln>
                <a:solidFill>
                  <a:prstClr val="black"/>
                </a:solidFill>
                <a:effectLst/>
                <a:uLnTx/>
                <a:uFillTx/>
                <a:latin typeface="Calibri" panose="020F0502020204030204"/>
                <a:ea typeface="+mn-ea"/>
                <a:cs typeface="+mn-cs"/>
              </a:rPr>
              <a:t>SEGUIMIENTO AL PLAN DE ACCIÓN </a:t>
            </a:r>
          </a:p>
          <a:p>
            <a:pPr marL="0" marR="0" lvl="0" indent="0" algn="ctr" defTabSz="914400" rtl="0" eaLnBrk="1" fontAlgn="auto" latinLnBrk="0" hangingPunct="1">
              <a:lnSpc>
                <a:spcPct val="100000"/>
              </a:lnSpc>
              <a:spcBef>
                <a:spcPts val="200"/>
              </a:spcBef>
              <a:spcAft>
                <a:spcPts val="200"/>
              </a:spcAft>
              <a:buClrTx/>
              <a:buSzTx/>
              <a:buFont typeface="Arial" panose="020B0604020202020204" pitchFamily="34" charset="0"/>
              <a:buNone/>
              <a:tabLst/>
              <a:defRPr/>
            </a:pPr>
            <a:r>
              <a:rPr kumimoji="0" lang="es-CO" sz="1200" b="1" i="0" u="none" strike="noStrike" kern="1200" cap="none" spc="0" normalizeH="0" baseline="0" noProof="0" dirty="0">
                <a:ln>
                  <a:noFill/>
                </a:ln>
                <a:solidFill>
                  <a:prstClr val="black"/>
                </a:solidFill>
                <a:effectLst/>
                <a:uLnTx/>
                <a:uFillTx/>
                <a:latin typeface="Calibri" panose="020F0502020204030204"/>
                <a:ea typeface="+mn-ea"/>
                <a:cs typeface="+mn-cs"/>
              </a:rPr>
              <a:t>INSTITUCIONAL IV TRIMESTRE</a:t>
            </a:r>
          </a:p>
        </p:txBody>
      </p:sp>
      <p:sp>
        <p:nvSpPr>
          <p:cNvPr id="3" name="Título 1">
            <a:extLst>
              <a:ext uri="{FF2B5EF4-FFF2-40B4-BE49-F238E27FC236}">
                <a16:creationId xmlns:a16="http://schemas.microsoft.com/office/drawing/2014/main" id="{7B42997B-99D6-E3CE-9E79-56B50AE6FC9B}"/>
              </a:ext>
            </a:extLst>
          </p:cNvPr>
          <p:cNvSpPr txBox="1">
            <a:spLocks/>
          </p:cNvSpPr>
          <p:nvPr/>
        </p:nvSpPr>
        <p:spPr>
          <a:xfrm>
            <a:off x="1925484" y="727727"/>
            <a:ext cx="6014106" cy="8994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sz="2400" b="1" dirty="0">
                <a:latin typeface="+mn-lt"/>
              </a:rPr>
              <a:t>Dirección de Fomento y Desarrollo</a:t>
            </a:r>
            <a:endParaRPr lang="es-CO" sz="2400" b="1" dirty="0">
              <a:solidFill>
                <a:srgbClr val="FF0000"/>
              </a:solidFill>
              <a:latin typeface="+mn-lt"/>
            </a:endParaRPr>
          </a:p>
        </p:txBody>
      </p:sp>
      <p:sp>
        <p:nvSpPr>
          <p:cNvPr id="4" name="Marcador de contenido 10">
            <a:extLst>
              <a:ext uri="{FF2B5EF4-FFF2-40B4-BE49-F238E27FC236}">
                <a16:creationId xmlns:a16="http://schemas.microsoft.com/office/drawing/2014/main" id="{A3F40746-EA95-F590-4009-DDF1E73F761B}"/>
              </a:ext>
            </a:extLst>
          </p:cNvPr>
          <p:cNvSpPr>
            <a:spLocks noGrp="1"/>
          </p:cNvSpPr>
          <p:nvPr>
            <p:ph idx="1"/>
          </p:nvPr>
        </p:nvSpPr>
        <p:spPr>
          <a:xfrm>
            <a:off x="1925484" y="1504463"/>
            <a:ext cx="5122822" cy="2031714"/>
          </a:xfrm>
        </p:spPr>
        <p:txBody>
          <a:bodyPr vert="horz" lIns="91440" tIns="45720" rIns="91440" bIns="45720" rtlCol="0" anchor="t">
            <a:noAutofit/>
          </a:bodyPr>
          <a:lstStyle/>
          <a:p>
            <a:pPr algn="just">
              <a:lnSpc>
                <a:spcPct val="100000"/>
              </a:lnSpc>
              <a:spcAft>
                <a:spcPts val="800"/>
              </a:spcAft>
            </a:pPr>
            <a:endParaRPr lang="es-MX" sz="1300" dirty="0">
              <a:latin typeface="Calibri Light"/>
              <a:cs typeface="Calibri Light"/>
            </a:endParaRPr>
          </a:p>
          <a:p>
            <a:pPr algn="just">
              <a:lnSpc>
                <a:spcPct val="100000"/>
              </a:lnSpc>
              <a:spcAft>
                <a:spcPts val="800"/>
              </a:spcAft>
            </a:pPr>
            <a:r>
              <a:rPr lang="es-MX" sz="1300" dirty="0">
                <a:latin typeface="Calibri Light"/>
                <a:cs typeface="Calibri Light"/>
              </a:rPr>
              <a:t>La dirección de Fomento y Desarrollo cuenta con cuatro (4) planes de acción en donde se formularon diez (10) indicadores, de los cuales fueron reportados en su totalidad en relación con el avance cualitativo. En promedio el avance en de </a:t>
            </a:r>
            <a:r>
              <a:rPr lang="es-MX" sz="1300" b="1" dirty="0">
                <a:latin typeface="Calibri Light"/>
                <a:cs typeface="Calibri Light"/>
              </a:rPr>
              <a:t>234%</a:t>
            </a:r>
            <a:r>
              <a:rPr lang="es-MX" sz="1300" dirty="0">
                <a:latin typeface="Calibri Light"/>
                <a:cs typeface="Calibri Light"/>
              </a:rPr>
              <a:t> en los planes de acción a cargo de esta dirección.</a:t>
            </a:r>
          </a:p>
          <a:p>
            <a:pPr marL="0" indent="0" algn="just">
              <a:lnSpc>
                <a:spcPct val="100000"/>
              </a:lnSpc>
              <a:spcBef>
                <a:spcPts val="0"/>
              </a:spcBef>
              <a:buNone/>
            </a:pPr>
            <a:endParaRPr lang="es-MX" sz="1300" dirty="0">
              <a:latin typeface="Calibri Light"/>
              <a:cs typeface="Calibri Light"/>
            </a:endParaRPr>
          </a:p>
        </p:txBody>
      </p:sp>
      <p:graphicFrame>
        <p:nvGraphicFramePr>
          <p:cNvPr id="5" name="Tabla 4">
            <a:extLst>
              <a:ext uri="{FF2B5EF4-FFF2-40B4-BE49-F238E27FC236}">
                <a16:creationId xmlns:a16="http://schemas.microsoft.com/office/drawing/2014/main" id="{04C8D2A4-D615-E57A-5CDC-3E575DCD07A9}"/>
              </a:ext>
            </a:extLst>
          </p:cNvPr>
          <p:cNvGraphicFramePr>
            <a:graphicFrameLocks noGrp="1"/>
          </p:cNvGraphicFramePr>
          <p:nvPr>
            <p:extLst>
              <p:ext uri="{D42A27DB-BD31-4B8C-83A1-F6EECF244321}">
                <p14:modId xmlns:p14="http://schemas.microsoft.com/office/powerpoint/2010/main" val="1251679578"/>
              </p:ext>
            </p:extLst>
          </p:nvPr>
        </p:nvGraphicFramePr>
        <p:xfrm>
          <a:off x="1623145" y="3543212"/>
          <a:ext cx="8601899" cy="2487527"/>
        </p:xfrm>
        <a:graphic>
          <a:graphicData uri="http://schemas.openxmlformats.org/drawingml/2006/table">
            <a:tbl>
              <a:tblPr>
                <a:tableStyleId>{EB344D84-9AFB-497E-A393-DC336BA19D2E}</a:tableStyleId>
              </a:tblPr>
              <a:tblGrid>
                <a:gridCol w="2330632">
                  <a:extLst>
                    <a:ext uri="{9D8B030D-6E8A-4147-A177-3AD203B41FA5}">
                      <a16:colId xmlns:a16="http://schemas.microsoft.com/office/drawing/2014/main" val="20000"/>
                    </a:ext>
                  </a:extLst>
                </a:gridCol>
                <a:gridCol w="4863283">
                  <a:extLst>
                    <a:ext uri="{9D8B030D-6E8A-4147-A177-3AD203B41FA5}">
                      <a16:colId xmlns:a16="http://schemas.microsoft.com/office/drawing/2014/main" val="20001"/>
                    </a:ext>
                  </a:extLst>
                </a:gridCol>
                <a:gridCol w="1407984">
                  <a:extLst>
                    <a:ext uri="{9D8B030D-6E8A-4147-A177-3AD203B41FA5}">
                      <a16:colId xmlns:a16="http://schemas.microsoft.com/office/drawing/2014/main" val="20003"/>
                    </a:ext>
                  </a:extLst>
                </a:gridCol>
              </a:tblGrid>
              <a:tr h="464586">
                <a:tc>
                  <a:txBody>
                    <a:bodyPr/>
                    <a:lstStyle/>
                    <a:p>
                      <a:pPr algn="ctr" fontAlgn="b"/>
                      <a:r>
                        <a:rPr lang="es-CO" sz="1200" b="1" i="0" u="none" strike="noStrike" dirty="0">
                          <a:solidFill>
                            <a:schemeClr val="dk1"/>
                          </a:solidFill>
                          <a:effectLst/>
                          <a:latin typeface="Calibri Light"/>
                        </a:rPr>
                        <a:t>Área</a:t>
                      </a:r>
                      <a:r>
                        <a:rPr lang="es-CO" sz="1200" b="1" i="0" u="none" strike="noStrike" baseline="0" dirty="0">
                          <a:solidFill>
                            <a:schemeClr val="dk1"/>
                          </a:solidFill>
                          <a:effectLst/>
                          <a:latin typeface="Calibri Light"/>
                        </a:rPr>
                        <a:t> / GIT</a:t>
                      </a:r>
                      <a:endParaRPr lang="es-CO" sz="1200" b="1" i="0" u="none" strike="noStrike" dirty="0">
                        <a:solidFill>
                          <a:srgbClr val="000000"/>
                        </a:solidFill>
                        <a:effectLst/>
                        <a:latin typeface="Calibri Ligh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b"/>
                      <a:r>
                        <a:rPr lang="es-CO" sz="1200" b="1" i="0" u="none" strike="noStrike" kern="1200" dirty="0">
                          <a:solidFill>
                            <a:srgbClr val="000000"/>
                          </a:solidFill>
                          <a:effectLst/>
                          <a:latin typeface="Calibri Light"/>
                          <a:ea typeface="+mn-ea"/>
                          <a:cs typeface="+mn-cs"/>
                        </a:rPr>
                        <a:t>PLAN DE ACCIÓN</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b"/>
                      <a:r>
                        <a:rPr lang="es-CO" sz="1200" b="1" i="0" u="none" strike="noStrike" kern="1200" dirty="0">
                          <a:solidFill>
                            <a:srgbClr val="000000"/>
                          </a:solidFill>
                          <a:effectLst/>
                          <a:latin typeface="Calibri Light"/>
                          <a:ea typeface="+mn-ea"/>
                          <a:cs typeface="+mn-cs"/>
                        </a:rPr>
                        <a:t>% Promedio de avance</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000"/>
                  </a:ext>
                </a:extLst>
              </a:tr>
              <a:tr h="483230">
                <a:tc>
                  <a:txBody>
                    <a:bodyPr/>
                    <a:lstStyle/>
                    <a:p>
                      <a:pPr algn="l" fontAlgn="b"/>
                      <a:r>
                        <a:rPr lang="es-CO" sz="1200" b="1" i="0" u="none" strike="noStrike" kern="1200" dirty="0">
                          <a:solidFill>
                            <a:srgbClr val="000000"/>
                          </a:solidFill>
                          <a:effectLst/>
                          <a:latin typeface="Calibri Light"/>
                          <a:ea typeface="+mn-ea"/>
                          <a:cs typeface="+mn-cs"/>
                        </a:rPr>
                        <a:t>G.I.T. Recreación</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s-MX" sz="1200" b="0" i="0" u="none" strike="noStrike" dirty="0">
                          <a:solidFill>
                            <a:srgbClr val="000000"/>
                          </a:solidFill>
                          <a:effectLst/>
                          <a:latin typeface="Calibri Light"/>
                        </a:rPr>
                        <a:t>→ </a:t>
                      </a:r>
                      <a:r>
                        <a:rPr lang="es-CO" sz="1200" b="0" i="0" u="none" strike="noStrike" dirty="0">
                          <a:solidFill>
                            <a:srgbClr val="000000"/>
                          </a:solidFill>
                          <a:effectLst/>
                          <a:latin typeface="Calibri Light"/>
                        </a:rPr>
                        <a:t>Fomento y promoción de la práctica deportiva, recreativa y de actividad física en Colombia</a:t>
                      </a:r>
                      <a:endParaRPr lang="es-MX" sz="1200" b="0" i="0" u="none" strike="noStrike" dirty="0">
                        <a:solidFill>
                          <a:srgbClr val="000000"/>
                        </a:solidFill>
                        <a:effectLst/>
                        <a:latin typeface="Calibri Light"/>
                      </a:endParaRPr>
                    </a:p>
                  </a:txBody>
                  <a:tcPr marL="857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400" b="0" i="0" u="none" strike="noStrike" dirty="0">
                          <a:solidFill>
                            <a:srgbClr val="000000"/>
                          </a:solidFill>
                          <a:effectLst/>
                          <a:latin typeface="Calibri Light"/>
                        </a:rPr>
                        <a:t>500%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543339">
                <a:tc>
                  <a:txBody>
                    <a:bodyPr/>
                    <a:lstStyle/>
                    <a:p>
                      <a:pPr algn="l" fontAlgn="b"/>
                      <a:r>
                        <a:rPr lang="pt-BR" sz="1200" b="1" i="0" u="none" strike="noStrike" kern="1200" dirty="0">
                          <a:solidFill>
                            <a:srgbClr val="000000"/>
                          </a:solidFill>
                          <a:effectLst/>
                          <a:latin typeface="Calibri Light"/>
                          <a:ea typeface="+mn-ea"/>
                          <a:cs typeface="+mn-cs"/>
                        </a:rPr>
                        <a:t>G.I.T. Deporte Escolar</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MX" sz="1200" b="0" i="0" u="none" strike="noStrike" dirty="0">
                          <a:solidFill>
                            <a:srgbClr val="000000"/>
                          </a:solidFill>
                          <a:effectLst/>
                          <a:latin typeface="Calibri Light"/>
                        </a:rPr>
                        <a:t>→</a:t>
                      </a:r>
                      <a:r>
                        <a:rPr lang="es-CO" sz="1200" b="0" i="0" u="none" strike="noStrike" dirty="0">
                          <a:solidFill>
                            <a:srgbClr val="000000"/>
                          </a:solidFill>
                          <a:effectLst/>
                          <a:latin typeface="Calibri Light"/>
                        </a:rPr>
                        <a:t>Fortalecimiento del deporte y la educación física de los niños, niñas y adolescentes en edad escolar.</a:t>
                      </a:r>
                      <a:endParaRPr lang="es-MX" sz="1200" b="0" i="0" u="none" strike="noStrike" dirty="0">
                        <a:solidFill>
                          <a:srgbClr val="000000"/>
                        </a:solidFill>
                        <a:effectLst/>
                        <a:latin typeface="Calibri Light"/>
                      </a:endParaRPr>
                    </a:p>
                  </a:txBody>
                  <a:tcPr marL="857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400" b="0" i="0" u="none" strike="noStrike" dirty="0">
                          <a:solidFill>
                            <a:srgbClr val="000000"/>
                          </a:solidFill>
                          <a:effectLst/>
                          <a:latin typeface="Calibri Light"/>
                        </a:rPr>
                        <a:t>193%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99666">
                <a:tc>
                  <a:txBody>
                    <a:bodyPr/>
                    <a:lstStyle/>
                    <a:p>
                      <a:pPr algn="l" fontAlgn="b"/>
                      <a:r>
                        <a:rPr lang="es-CO" sz="1200" b="1" i="0" u="none" strike="noStrike" kern="1200" dirty="0">
                          <a:solidFill>
                            <a:srgbClr val="000000"/>
                          </a:solidFill>
                          <a:effectLst/>
                          <a:latin typeface="Calibri Light"/>
                          <a:ea typeface="+mn-ea"/>
                          <a:cs typeface="+mn-cs"/>
                        </a:rPr>
                        <a:t>G.I.T. Deporte Social Comunitario</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1200" b="0" i="0" u="none" strike="noStrike" dirty="0">
                          <a:solidFill>
                            <a:srgbClr val="000000"/>
                          </a:solidFill>
                          <a:effectLst/>
                          <a:latin typeface="Calibri Light"/>
                        </a:rPr>
                        <a:t>→ Fomento y promoción de la práctica deportiva, recreativa y de actividad física en Colombia</a:t>
                      </a:r>
                    </a:p>
                  </a:txBody>
                  <a:tcPr marL="857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400" b="0" i="0" u="none" strike="noStrike" dirty="0">
                          <a:solidFill>
                            <a:srgbClr val="000000"/>
                          </a:solidFill>
                          <a:effectLst/>
                          <a:latin typeface="Calibri Light"/>
                        </a:rPr>
                        <a:t>136%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383346">
                <a:tc>
                  <a:txBody>
                    <a:bodyPr/>
                    <a:lstStyle/>
                    <a:p>
                      <a:pPr algn="l" fontAlgn="b"/>
                      <a:r>
                        <a:rPr lang="es-MX" sz="1200" b="1" i="0" u="none" strike="noStrike" kern="1200" dirty="0">
                          <a:solidFill>
                            <a:srgbClr val="000000"/>
                          </a:solidFill>
                          <a:effectLst/>
                          <a:latin typeface="Calibri Light"/>
                          <a:ea typeface="+mn-ea"/>
                          <a:cs typeface="+mn-cs"/>
                        </a:rPr>
                        <a:t>G.I.T. Actividad Física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s-MX" sz="1200" b="0" i="0" u="none" strike="noStrike" dirty="0">
                          <a:solidFill>
                            <a:srgbClr val="000000"/>
                          </a:solidFill>
                          <a:effectLst/>
                          <a:latin typeface="Calibri Light"/>
                        </a:rPr>
                        <a:t>→ </a:t>
                      </a:r>
                      <a:r>
                        <a:rPr lang="es-CO" sz="1200" b="0" i="0" u="none" strike="noStrike" dirty="0">
                          <a:solidFill>
                            <a:srgbClr val="000000"/>
                          </a:solidFill>
                          <a:effectLst/>
                          <a:latin typeface="Calibri Light"/>
                        </a:rPr>
                        <a:t>Fomento y promoción de la práctica deportiva, recreativa y de actividad física en Colombia</a:t>
                      </a:r>
                      <a:endParaRPr lang="es-MX" sz="1200" b="0" i="0" u="none" strike="noStrike" dirty="0">
                        <a:solidFill>
                          <a:srgbClr val="000000"/>
                        </a:solidFill>
                        <a:effectLst/>
                        <a:latin typeface="Calibri Light"/>
                      </a:endParaRPr>
                    </a:p>
                  </a:txBody>
                  <a:tcPr marL="857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400" b="0" i="0" u="none" strike="noStrike" dirty="0">
                          <a:solidFill>
                            <a:srgbClr val="000000"/>
                          </a:solidFill>
                          <a:effectLst/>
                          <a:latin typeface="Calibri Light"/>
                        </a:rPr>
                        <a:t>107%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198446">
                <a:tc>
                  <a:txBody>
                    <a:bodyPr/>
                    <a:lstStyle/>
                    <a:p>
                      <a:pPr algn="ctr" fontAlgn="b"/>
                      <a:endParaRPr lang="es-CO" sz="1200" b="1" i="0" u="none" strike="noStrike" kern="1200" dirty="0">
                        <a:solidFill>
                          <a:srgbClr val="000000"/>
                        </a:solidFill>
                        <a:effectLst/>
                        <a:latin typeface="Calibri Light"/>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200" b="1" i="0" u="none" strike="noStrike" kern="1200" dirty="0">
                          <a:solidFill>
                            <a:srgbClr val="000000"/>
                          </a:solidFill>
                          <a:effectLst/>
                          <a:latin typeface="Calibri Light"/>
                          <a:ea typeface="+mn-ea"/>
                          <a:cs typeface="+mn-cs"/>
                        </a:rPr>
                        <a:t>Promedio </a:t>
                      </a:r>
                      <a:r>
                        <a:rPr lang="es-CO" sz="1200" b="1" i="0" u="none" strike="noStrike" kern="1200" dirty="0">
                          <a:solidFill>
                            <a:srgbClr val="000000"/>
                          </a:solidFill>
                          <a:effectLst/>
                          <a:latin typeface="Calibri Light"/>
                          <a:ea typeface="+mn-ea"/>
                          <a:cs typeface="+mn-cs"/>
                        </a:rPr>
                        <a:t>Total general</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400" b="1" i="0" u="none" strike="noStrike" dirty="0">
                          <a:solidFill>
                            <a:schemeClr val="tx1"/>
                          </a:solidFill>
                          <a:effectLst/>
                          <a:latin typeface="Calibri Light"/>
                        </a:rPr>
                        <a:t>234%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6" name="Arco de bloque 5">
            <a:extLst>
              <a:ext uri="{FF2B5EF4-FFF2-40B4-BE49-F238E27FC236}">
                <a16:creationId xmlns:a16="http://schemas.microsoft.com/office/drawing/2014/main" id="{B07A113D-448D-1ACA-C1C6-F2F9F6FD28D4}"/>
              </a:ext>
            </a:extLst>
          </p:cNvPr>
          <p:cNvSpPr/>
          <p:nvPr/>
        </p:nvSpPr>
        <p:spPr>
          <a:xfrm flipH="1">
            <a:off x="7676543" y="1249847"/>
            <a:ext cx="4252367" cy="4324182"/>
          </a:xfrm>
          <a:prstGeom prst="blockArc">
            <a:avLst>
              <a:gd name="adj1" fmla="val 10991202"/>
              <a:gd name="adj2" fmla="val 21564761"/>
              <a:gd name="adj3" fmla="val 10917"/>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8" name="Arco de bloque 7">
            <a:extLst>
              <a:ext uri="{FF2B5EF4-FFF2-40B4-BE49-F238E27FC236}">
                <a16:creationId xmlns:a16="http://schemas.microsoft.com/office/drawing/2014/main" id="{3E3A6CB2-3880-A75E-AD70-7BA91DA83717}"/>
              </a:ext>
            </a:extLst>
          </p:cNvPr>
          <p:cNvSpPr/>
          <p:nvPr/>
        </p:nvSpPr>
        <p:spPr>
          <a:xfrm flipH="1">
            <a:off x="7676545" y="1249847"/>
            <a:ext cx="4252365" cy="4253048"/>
          </a:xfrm>
          <a:prstGeom prst="blockArc">
            <a:avLst>
              <a:gd name="adj1" fmla="val 10893583"/>
              <a:gd name="adj2" fmla="val 21486961"/>
              <a:gd name="adj3" fmla="val 10599"/>
            </a:avLst>
          </a:prstGeom>
          <a:no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9" name="CuadroTexto 8">
            <a:extLst>
              <a:ext uri="{FF2B5EF4-FFF2-40B4-BE49-F238E27FC236}">
                <a16:creationId xmlns:a16="http://schemas.microsoft.com/office/drawing/2014/main" id="{0719AFE5-7A13-C18B-7E56-2C063A2D6591}"/>
              </a:ext>
            </a:extLst>
          </p:cNvPr>
          <p:cNvSpPr txBox="1"/>
          <p:nvPr/>
        </p:nvSpPr>
        <p:spPr>
          <a:xfrm>
            <a:off x="9117115" y="2320265"/>
            <a:ext cx="1371222" cy="400110"/>
          </a:xfrm>
          <a:prstGeom prst="rect">
            <a:avLst/>
          </a:prstGeom>
          <a:noFill/>
        </p:spPr>
        <p:txBody>
          <a:bodyPr wrap="square" rtlCol="0">
            <a:spAutoFit/>
          </a:bodyPr>
          <a:lstStyle/>
          <a:p>
            <a:pPr algn="ctr"/>
            <a:r>
              <a:rPr lang="es-MX" sz="2000" b="1" dirty="0">
                <a:latin typeface="+mj-lt"/>
              </a:rPr>
              <a:t>234%</a:t>
            </a:r>
            <a:endParaRPr lang="es-CO" sz="2000" b="1" dirty="0">
              <a:latin typeface="+mj-lt"/>
            </a:endParaRPr>
          </a:p>
        </p:txBody>
      </p:sp>
      <p:sp>
        <p:nvSpPr>
          <p:cNvPr id="10" name="CuadroTexto 9">
            <a:extLst>
              <a:ext uri="{FF2B5EF4-FFF2-40B4-BE49-F238E27FC236}">
                <a16:creationId xmlns:a16="http://schemas.microsoft.com/office/drawing/2014/main" id="{454E9D4A-F85A-E4A5-D056-119D72D92D4E}"/>
              </a:ext>
            </a:extLst>
          </p:cNvPr>
          <p:cNvSpPr txBox="1"/>
          <p:nvPr/>
        </p:nvSpPr>
        <p:spPr>
          <a:xfrm>
            <a:off x="8455887" y="2669061"/>
            <a:ext cx="2822996" cy="400110"/>
          </a:xfrm>
          <a:prstGeom prst="rect">
            <a:avLst/>
          </a:prstGeom>
          <a:noFill/>
        </p:spPr>
        <p:txBody>
          <a:bodyPr wrap="square" rtlCol="0">
            <a:spAutoFit/>
          </a:bodyPr>
          <a:lstStyle/>
          <a:p>
            <a:pPr algn="ctr"/>
            <a:r>
              <a:rPr lang="es-MX" sz="2000" b="1" dirty="0">
                <a:solidFill>
                  <a:schemeClr val="tx1">
                    <a:lumMod val="65000"/>
                    <a:lumOff val="35000"/>
                  </a:schemeClr>
                </a:solidFill>
                <a:latin typeface="+mj-lt"/>
              </a:rPr>
              <a:t>% de Avance Real</a:t>
            </a:r>
            <a:endParaRPr lang="es-CO" sz="2000" b="1" dirty="0">
              <a:solidFill>
                <a:schemeClr val="tx1">
                  <a:lumMod val="65000"/>
                  <a:lumOff val="35000"/>
                </a:schemeClr>
              </a:solidFill>
              <a:latin typeface="+mj-lt"/>
            </a:endParaRPr>
          </a:p>
        </p:txBody>
      </p:sp>
    </p:spTree>
    <p:extLst>
      <p:ext uri="{BB962C8B-B14F-4D97-AF65-F5344CB8AC3E}">
        <p14:creationId xmlns:p14="http://schemas.microsoft.com/office/powerpoint/2010/main" val="19804829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Marcador de contenido 10">
            <a:extLst>
              <a:ext uri="{FF2B5EF4-FFF2-40B4-BE49-F238E27FC236}">
                <a16:creationId xmlns:a16="http://schemas.microsoft.com/office/drawing/2014/main" id="{ECC426F2-3B3C-EF7B-BD5A-CB5B9796193B}"/>
              </a:ext>
            </a:extLst>
          </p:cNvPr>
          <p:cNvSpPr txBox="1">
            <a:spLocks/>
          </p:cNvSpPr>
          <p:nvPr/>
        </p:nvSpPr>
        <p:spPr>
          <a:xfrm>
            <a:off x="3301134" y="505814"/>
            <a:ext cx="11701246" cy="11617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200"/>
              </a:spcBef>
              <a:spcAft>
                <a:spcPts val="200"/>
              </a:spcAft>
              <a:buClrTx/>
              <a:buSzTx/>
              <a:buFont typeface="Arial" panose="020B0604020202020204" pitchFamily="34" charset="0"/>
              <a:buNone/>
              <a:tabLst/>
              <a:defRPr/>
            </a:pPr>
            <a:r>
              <a:rPr kumimoji="0" lang="es-CO" sz="1200" b="1" i="0" u="none" strike="noStrike" kern="1200" cap="none" spc="0" normalizeH="0" baseline="0" noProof="0" dirty="0">
                <a:ln>
                  <a:noFill/>
                </a:ln>
                <a:solidFill>
                  <a:prstClr val="black"/>
                </a:solidFill>
                <a:effectLst/>
                <a:uLnTx/>
                <a:uFillTx/>
                <a:latin typeface="Calibri" panose="020F0502020204030204"/>
                <a:ea typeface="+mn-ea"/>
                <a:cs typeface="+mn-cs"/>
              </a:rPr>
              <a:t>SEGUIMIENTO AL PLAN DE ACCIÓN </a:t>
            </a:r>
          </a:p>
          <a:p>
            <a:pPr marL="0" marR="0" lvl="0" indent="0" algn="ctr" defTabSz="914400" rtl="0" eaLnBrk="1" fontAlgn="auto" latinLnBrk="0" hangingPunct="1">
              <a:lnSpc>
                <a:spcPct val="100000"/>
              </a:lnSpc>
              <a:spcBef>
                <a:spcPts val="200"/>
              </a:spcBef>
              <a:spcAft>
                <a:spcPts val="200"/>
              </a:spcAft>
              <a:buClrTx/>
              <a:buSzTx/>
              <a:buFont typeface="Arial" panose="020B0604020202020204" pitchFamily="34" charset="0"/>
              <a:buNone/>
              <a:tabLst/>
              <a:defRPr/>
            </a:pPr>
            <a:r>
              <a:rPr kumimoji="0" lang="es-CO" sz="1200" b="1" i="0" u="none" strike="noStrike" kern="1200" cap="none" spc="0" normalizeH="0" baseline="0" noProof="0" dirty="0">
                <a:ln>
                  <a:noFill/>
                </a:ln>
                <a:solidFill>
                  <a:prstClr val="black"/>
                </a:solidFill>
                <a:effectLst/>
                <a:uLnTx/>
                <a:uFillTx/>
                <a:latin typeface="Calibri" panose="020F0502020204030204"/>
                <a:ea typeface="+mn-ea"/>
                <a:cs typeface="+mn-cs"/>
              </a:rPr>
              <a:t>INSTITUCIONAL IV TRIMESTRE</a:t>
            </a:r>
          </a:p>
        </p:txBody>
      </p:sp>
      <p:sp>
        <p:nvSpPr>
          <p:cNvPr id="3" name="Título 1">
            <a:extLst>
              <a:ext uri="{FF2B5EF4-FFF2-40B4-BE49-F238E27FC236}">
                <a16:creationId xmlns:a16="http://schemas.microsoft.com/office/drawing/2014/main" id="{7B42997B-99D6-E3CE-9E79-56B50AE6FC9B}"/>
              </a:ext>
            </a:extLst>
          </p:cNvPr>
          <p:cNvSpPr txBox="1">
            <a:spLocks/>
          </p:cNvSpPr>
          <p:nvPr/>
        </p:nvSpPr>
        <p:spPr>
          <a:xfrm>
            <a:off x="3139747" y="1135262"/>
            <a:ext cx="6014106" cy="8994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sz="2400" b="1" dirty="0">
                <a:latin typeface="+mn-lt"/>
              </a:rPr>
              <a:t>Dirección de Fomento y Desarrollo</a:t>
            </a:r>
            <a:endParaRPr lang="es-CO" sz="2400" b="1" dirty="0">
              <a:solidFill>
                <a:srgbClr val="FF0000"/>
              </a:solidFill>
              <a:latin typeface="+mn-lt"/>
            </a:endParaRPr>
          </a:p>
        </p:txBody>
      </p:sp>
      <p:graphicFrame>
        <p:nvGraphicFramePr>
          <p:cNvPr id="5" name="Tabla 4">
            <a:extLst>
              <a:ext uri="{FF2B5EF4-FFF2-40B4-BE49-F238E27FC236}">
                <a16:creationId xmlns:a16="http://schemas.microsoft.com/office/drawing/2014/main" id="{644DE752-93D2-A9A6-44BB-DF0A90544E45}"/>
              </a:ext>
            </a:extLst>
          </p:cNvPr>
          <p:cNvGraphicFramePr>
            <a:graphicFrameLocks noGrp="1"/>
          </p:cNvGraphicFramePr>
          <p:nvPr>
            <p:extLst>
              <p:ext uri="{D42A27DB-BD31-4B8C-83A1-F6EECF244321}">
                <p14:modId xmlns:p14="http://schemas.microsoft.com/office/powerpoint/2010/main" val="87539124"/>
              </p:ext>
            </p:extLst>
          </p:nvPr>
        </p:nvGraphicFramePr>
        <p:xfrm>
          <a:off x="1699684" y="5163305"/>
          <a:ext cx="8775699" cy="528505"/>
        </p:xfrm>
        <a:graphic>
          <a:graphicData uri="http://schemas.openxmlformats.org/drawingml/2006/table">
            <a:tbl>
              <a:tblPr firstRow="1" firstCol="1" bandRow="1"/>
              <a:tblGrid>
                <a:gridCol w="1856316">
                  <a:extLst>
                    <a:ext uri="{9D8B030D-6E8A-4147-A177-3AD203B41FA5}">
                      <a16:colId xmlns:a16="http://schemas.microsoft.com/office/drawing/2014/main" val="687053068"/>
                    </a:ext>
                  </a:extLst>
                </a:gridCol>
                <a:gridCol w="1837267">
                  <a:extLst>
                    <a:ext uri="{9D8B030D-6E8A-4147-A177-3AD203B41FA5}">
                      <a16:colId xmlns:a16="http://schemas.microsoft.com/office/drawing/2014/main" val="341160029"/>
                    </a:ext>
                  </a:extLst>
                </a:gridCol>
                <a:gridCol w="1862666">
                  <a:extLst>
                    <a:ext uri="{9D8B030D-6E8A-4147-A177-3AD203B41FA5}">
                      <a16:colId xmlns:a16="http://schemas.microsoft.com/office/drawing/2014/main" val="1744609100"/>
                    </a:ext>
                  </a:extLst>
                </a:gridCol>
                <a:gridCol w="1930400">
                  <a:extLst>
                    <a:ext uri="{9D8B030D-6E8A-4147-A177-3AD203B41FA5}">
                      <a16:colId xmlns:a16="http://schemas.microsoft.com/office/drawing/2014/main" val="2996144457"/>
                    </a:ext>
                  </a:extLst>
                </a:gridCol>
                <a:gridCol w="1289050">
                  <a:extLst>
                    <a:ext uri="{9D8B030D-6E8A-4147-A177-3AD203B41FA5}">
                      <a16:colId xmlns:a16="http://schemas.microsoft.com/office/drawing/2014/main" val="346370457"/>
                    </a:ext>
                  </a:extLst>
                </a:gridCol>
              </a:tblGrid>
              <a:tr h="528505">
                <a:tc>
                  <a:txBody>
                    <a:bodyPr/>
                    <a:lstStyle/>
                    <a:p>
                      <a:pPr algn="ctr">
                        <a:lnSpc>
                          <a:spcPct val="107000"/>
                        </a:lnSpc>
                        <a:spcAft>
                          <a:spcPts val="0"/>
                        </a:spcAft>
                      </a:pPr>
                      <a:br>
                        <a:rPr lang="es-CO" sz="10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br>
                      <a:r>
                        <a:rPr lang="es-CO" sz="10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G.I.T. Recreación</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l" fontAlgn="b"/>
                      <a:r>
                        <a:rPr lang="es-CO" sz="1000" b="0" i="0" u="none" strike="noStrike" dirty="0">
                          <a:solidFill>
                            <a:srgbClr val="000000"/>
                          </a:solidFill>
                          <a:effectLst/>
                          <a:latin typeface="Calibri Light" panose="020F0302020204030204" pitchFamily="34" charset="0"/>
                        </a:rPr>
                        <a:t>Eventos y /o encuentros desarrollos por el GIT Recreación </a:t>
                      </a:r>
                      <a:br>
                        <a:rPr lang="es-CO" sz="1000" b="0" i="0" u="none" strike="noStrike" dirty="0">
                          <a:solidFill>
                            <a:srgbClr val="000000"/>
                          </a:solidFill>
                          <a:effectLst/>
                          <a:latin typeface="Calibri Light" panose="020F0302020204030204" pitchFamily="34" charset="0"/>
                        </a:rPr>
                      </a:br>
                      <a:endParaRPr lang="es-CO" sz="10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es-CO" sz="1000" b="0" i="0" u="none" strike="noStrike" dirty="0">
                          <a:solidFill>
                            <a:srgbClr val="000000"/>
                          </a:solidFill>
                          <a:effectLst/>
                          <a:latin typeface="Calibri Light" panose="020F0302020204030204" pitchFamily="34" charset="0"/>
                        </a:rPr>
                        <a:t>4,00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es-CO" sz="1000" b="0" i="0" u="none" strike="noStrike" dirty="0">
                          <a:solidFill>
                            <a:srgbClr val="000000"/>
                          </a:solidFill>
                          <a:effectLst/>
                          <a:latin typeface="Calibri Light" panose="020F0302020204030204" pitchFamily="34" charset="0"/>
                        </a:rPr>
                        <a:t>20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es-CO" sz="1000" b="0" i="0" u="none" strike="noStrike" dirty="0">
                          <a:solidFill>
                            <a:schemeClr val="tx1"/>
                          </a:solidFill>
                          <a:effectLst/>
                          <a:latin typeface="Calibri Light" panose="020F0302020204030204" pitchFamily="34" charset="0"/>
                        </a:rPr>
                        <a:t>500%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162532190"/>
                  </a:ext>
                </a:extLst>
              </a:tr>
            </a:tbl>
          </a:graphicData>
        </a:graphic>
      </p:graphicFrame>
      <p:graphicFrame>
        <p:nvGraphicFramePr>
          <p:cNvPr id="6" name="Tabla 5"/>
          <p:cNvGraphicFramePr>
            <a:graphicFrameLocks noGrp="1"/>
          </p:cNvGraphicFramePr>
          <p:nvPr>
            <p:extLst>
              <p:ext uri="{D42A27DB-BD31-4B8C-83A1-F6EECF244321}">
                <p14:modId xmlns:p14="http://schemas.microsoft.com/office/powerpoint/2010/main" val="3644666904"/>
              </p:ext>
            </p:extLst>
          </p:nvPr>
        </p:nvGraphicFramePr>
        <p:xfrm>
          <a:off x="1758951" y="2673434"/>
          <a:ext cx="8775699" cy="1238250"/>
        </p:xfrm>
        <a:graphic>
          <a:graphicData uri="http://schemas.openxmlformats.org/drawingml/2006/table">
            <a:tbl>
              <a:tblPr>
                <a:tableStyleId>{5C22544A-7EE6-4342-B048-85BDC9FD1C3A}</a:tableStyleId>
              </a:tblPr>
              <a:tblGrid>
                <a:gridCol w="1854021">
                  <a:extLst>
                    <a:ext uri="{9D8B030D-6E8A-4147-A177-3AD203B41FA5}">
                      <a16:colId xmlns:a16="http://schemas.microsoft.com/office/drawing/2014/main" val="2570518084"/>
                    </a:ext>
                  </a:extLst>
                </a:gridCol>
                <a:gridCol w="1854021">
                  <a:extLst>
                    <a:ext uri="{9D8B030D-6E8A-4147-A177-3AD203B41FA5}">
                      <a16:colId xmlns:a16="http://schemas.microsoft.com/office/drawing/2014/main" val="806528788"/>
                    </a:ext>
                  </a:extLst>
                </a:gridCol>
                <a:gridCol w="1854021">
                  <a:extLst>
                    <a:ext uri="{9D8B030D-6E8A-4147-A177-3AD203B41FA5}">
                      <a16:colId xmlns:a16="http://schemas.microsoft.com/office/drawing/2014/main" val="417883222"/>
                    </a:ext>
                  </a:extLst>
                </a:gridCol>
                <a:gridCol w="1854021">
                  <a:extLst>
                    <a:ext uri="{9D8B030D-6E8A-4147-A177-3AD203B41FA5}">
                      <a16:colId xmlns:a16="http://schemas.microsoft.com/office/drawing/2014/main" val="1612329534"/>
                    </a:ext>
                  </a:extLst>
                </a:gridCol>
                <a:gridCol w="1359615">
                  <a:extLst>
                    <a:ext uri="{9D8B030D-6E8A-4147-A177-3AD203B41FA5}">
                      <a16:colId xmlns:a16="http://schemas.microsoft.com/office/drawing/2014/main" val="718361345"/>
                    </a:ext>
                  </a:extLst>
                </a:gridCol>
              </a:tblGrid>
              <a:tr h="190500">
                <a:tc rowSpan="2">
                  <a:txBody>
                    <a:bodyPr/>
                    <a:lstStyle/>
                    <a:p>
                      <a:pPr algn="ctr" fontAlgn="ctr"/>
                      <a:r>
                        <a:rPr lang="es-CO" sz="1000" u="none" strike="noStrike" dirty="0">
                          <a:effectLst/>
                        </a:rPr>
                        <a:t>G.I.T. Actividad Física</a:t>
                      </a:r>
                      <a:endParaRPr lang="es-CO" sz="1000" b="1" i="0" u="none" strike="noStrike" dirty="0">
                        <a:solidFill>
                          <a:srgbClr val="000000"/>
                        </a:solidFill>
                        <a:effectLst/>
                        <a:latin typeface="Calibri Light" panose="020F0302020204030204" pitchFamily="34" charset="0"/>
                      </a:endParaRPr>
                    </a:p>
                    <a:p>
                      <a:pPr algn="ctr" fontAlgn="ctr"/>
                      <a:r>
                        <a:rPr lang="es-CO" sz="1000" u="none" strike="noStrike" dirty="0">
                          <a:effectLst/>
                        </a:rPr>
                        <a:t> </a:t>
                      </a:r>
                      <a:endParaRPr lang="es-CO" sz="1000" b="1"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1000" u="none" strike="noStrike" dirty="0">
                          <a:effectLst/>
                        </a:rPr>
                        <a:t>Documentos técnicos orientadores de recreación, deporte social comunitario y actividad física </a:t>
                      </a:r>
                      <a:br>
                        <a:rPr lang="es-CO" sz="1000" u="none" strike="noStrike" dirty="0">
                          <a:effectLst/>
                        </a:rPr>
                      </a:br>
                      <a:endParaRPr lang="es-CO" sz="10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u="none" strike="noStrike" dirty="0">
                          <a:effectLst/>
                        </a:rPr>
                        <a:t>7,00</a:t>
                      </a:r>
                      <a:endParaRPr lang="es-CO" sz="10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dirty="0">
                          <a:solidFill>
                            <a:srgbClr val="000000"/>
                          </a:solidFill>
                          <a:effectLst/>
                          <a:latin typeface="Calibri Light" panose="020F0302020204030204" pitchFamily="34" charset="0"/>
                        </a:rPr>
                        <a:t>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u="none" strike="noStrike" dirty="0">
                          <a:effectLst/>
                        </a:rPr>
                        <a:t>86%</a:t>
                      </a:r>
                      <a:endParaRPr lang="es-CO" sz="10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65868822"/>
                  </a:ext>
                </a:extLst>
              </a:tr>
              <a:tr h="200025">
                <a:tc vMerge="1">
                  <a:txBody>
                    <a:bodyPr/>
                    <a:lstStyle/>
                    <a:p>
                      <a:pPr algn="ctr" fontAlgn="ctr"/>
                      <a:endParaRPr lang="es-CO" sz="800" b="1"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1000" u="none" strike="noStrike" dirty="0">
                          <a:effectLst/>
                        </a:rPr>
                        <a:t>Personas capacitadas o cualificadas en recreación y actividad física en el territorio nacional</a:t>
                      </a:r>
                      <a:br>
                        <a:rPr lang="es-CO" sz="1000" u="none" strike="noStrike" dirty="0">
                          <a:effectLst/>
                        </a:rPr>
                      </a:br>
                      <a:endParaRPr lang="es-CO" sz="10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u="none" strike="noStrike" dirty="0">
                          <a:effectLst/>
                        </a:rPr>
                        <a:t>5500,00</a:t>
                      </a:r>
                      <a:endParaRPr lang="es-CO" sz="10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dirty="0">
                          <a:solidFill>
                            <a:schemeClr val="dk1"/>
                          </a:solidFill>
                          <a:effectLst/>
                          <a:latin typeface="+mn-lt"/>
                        </a:rPr>
                        <a:t>7092</a:t>
                      </a:r>
                      <a:endParaRPr lang="es-CO" sz="10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u="none" strike="noStrike" dirty="0">
                          <a:effectLst/>
                        </a:rPr>
                        <a:t>129%</a:t>
                      </a:r>
                      <a:endParaRPr lang="es-CO" sz="10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247411"/>
                  </a:ext>
                </a:extLst>
              </a:tr>
            </a:tbl>
          </a:graphicData>
        </a:graphic>
      </p:graphicFrame>
      <p:graphicFrame>
        <p:nvGraphicFramePr>
          <p:cNvPr id="9" name="Tabla 8"/>
          <p:cNvGraphicFramePr>
            <a:graphicFrameLocks noGrp="1"/>
          </p:cNvGraphicFramePr>
          <p:nvPr>
            <p:extLst>
              <p:ext uri="{D42A27DB-BD31-4B8C-83A1-F6EECF244321}">
                <p14:modId xmlns:p14="http://schemas.microsoft.com/office/powerpoint/2010/main" val="2436159040"/>
              </p:ext>
            </p:extLst>
          </p:nvPr>
        </p:nvGraphicFramePr>
        <p:xfrm>
          <a:off x="3600371" y="2401910"/>
          <a:ext cx="6934279" cy="206121"/>
        </p:xfrm>
        <a:graphic>
          <a:graphicData uri="http://schemas.openxmlformats.org/drawingml/2006/table">
            <a:tbl>
              <a:tblPr firstRow="1" firstCol="1" bandRow="1"/>
              <a:tblGrid>
                <a:gridCol w="1860629">
                  <a:extLst>
                    <a:ext uri="{9D8B030D-6E8A-4147-A177-3AD203B41FA5}">
                      <a16:colId xmlns:a16="http://schemas.microsoft.com/office/drawing/2014/main" val="325368306"/>
                    </a:ext>
                  </a:extLst>
                </a:gridCol>
                <a:gridCol w="1854200">
                  <a:extLst>
                    <a:ext uri="{9D8B030D-6E8A-4147-A177-3AD203B41FA5}">
                      <a16:colId xmlns:a16="http://schemas.microsoft.com/office/drawing/2014/main" val="3940555080"/>
                    </a:ext>
                  </a:extLst>
                </a:gridCol>
                <a:gridCol w="1862667">
                  <a:extLst>
                    <a:ext uri="{9D8B030D-6E8A-4147-A177-3AD203B41FA5}">
                      <a16:colId xmlns:a16="http://schemas.microsoft.com/office/drawing/2014/main" val="390071544"/>
                    </a:ext>
                  </a:extLst>
                </a:gridCol>
                <a:gridCol w="1356783">
                  <a:extLst>
                    <a:ext uri="{9D8B030D-6E8A-4147-A177-3AD203B41FA5}">
                      <a16:colId xmlns:a16="http://schemas.microsoft.com/office/drawing/2014/main" val="2108749774"/>
                    </a:ext>
                  </a:extLst>
                </a:gridCol>
              </a:tblGrid>
              <a:tr h="152077">
                <a:tc>
                  <a:txBody>
                    <a:bodyPr/>
                    <a:lstStyle/>
                    <a:p>
                      <a:pPr algn="ctr">
                        <a:lnSpc>
                          <a:spcPct val="107000"/>
                        </a:lnSpc>
                        <a:spcAft>
                          <a:spcPts val="0"/>
                        </a:spcAft>
                      </a:pPr>
                      <a:r>
                        <a:rPr lang="es-CO"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Indicador</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200" b="1" dirty="0">
                          <a:effectLst/>
                          <a:latin typeface="Calibri" panose="020F0502020204030204" pitchFamily="34" charset="0"/>
                          <a:ea typeface="Calibri" panose="020F0502020204030204" pitchFamily="34" charset="0"/>
                          <a:cs typeface="Calibri" panose="020F0502020204030204" pitchFamily="34" charset="0"/>
                        </a:rPr>
                        <a:t>Meta 2023</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200" b="1" dirty="0">
                          <a:effectLst/>
                          <a:latin typeface="Calibri" panose="020F0502020204030204" pitchFamily="34" charset="0"/>
                          <a:ea typeface="Calibri" panose="020F0502020204030204" pitchFamily="34" charset="0"/>
                          <a:cs typeface="Calibri" panose="020F0502020204030204" pitchFamily="34" charset="0"/>
                        </a:rPr>
                        <a:t>Avance Cuantitativo</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200" b="1"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Promedio</a:t>
                      </a:r>
                      <a:r>
                        <a:rPr lang="es-CO" sz="1200" b="1" baseline="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107 </a:t>
                      </a:r>
                      <a:r>
                        <a:rPr lang="es-CO" sz="1200" b="1" baseline="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extLst>
                  <a:ext uri="{0D108BD9-81ED-4DB2-BD59-A6C34878D82A}">
                    <a16:rowId xmlns:a16="http://schemas.microsoft.com/office/drawing/2014/main" val="14138221"/>
                  </a:ext>
                </a:extLst>
              </a:tr>
            </a:tbl>
          </a:graphicData>
        </a:graphic>
      </p:graphicFrame>
      <p:graphicFrame>
        <p:nvGraphicFramePr>
          <p:cNvPr id="10" name="Tabla 9"/>
          <p:cNvGraphicFramePr>
            <a:graphicFrameLocks noGrp="1"/>
          </p:cNvGraphicFramePr>
          <p:nvPr>
            <p:extLst>
              <p:ext uri="{D42A27DB-BD31-4B8C-83A1-F6EECF244321}">
                <p14:modId xmlns:p14="http://schemas.microsoft.com/office/powerpoint/2010/main" val="81875226"/>
              </p:ext>
            </p:extLst>
          </p:nvPr>
        </p:nvGraphicFramePr>
        <p:xfrm>
          <a:off x="3541104" y="4835014"/>
          <a:ext cx="6934279" cy="206121"/>
        </p:xfrm>
        <a:graphic>
          <a:graphicData uri="http://schemas.openxmlformats.org/drawingml/2006/table">
            <a:tbl>
              <a:tblPr firstRow="1" firstCol="1" bandRow="1"/>
              <a:tblGrid>
                <a:gridCol w="1860629">
                  <a:extLst>
                    <a:ext uri="{9D8B030D-6E8A-4147-A177-3AD203B41FA5}">
                      <a16:colId xmlns:a16="http://schemas.microsoft.com/office/drawing/2014/main" val="325368306"/>
                    </a:ext>
                  </a:extLst>
                </a:gridCol>
                <a:gridCol w="1854200">
                  <a:extLst>
                    <a:ext uri="{9D8B030D-6E8A-4147-A177-3AD203B41FA5}">
                      <a16:colId xmlns:a16="http://schemas.microsoft.com/office/drawing/2014/main" val="3940555080"/>
                    </a:ext>
                  </a:extLst>
                </a:gridCol>
                <a:gridCol w="1862667">
                  <a:extLst>
                    <a:ext uri="{9D8B030D-6E8A-4147-A177-3AD203B41FA5}">
                      <a16:colId xmlns:a16="http://schemas.microsoft.com/office/drawing/2014/main" val="390071544"/>
                    </a:ext>
                  </a:extLst>
                </a:gridCol>
                <a:gridCol w="1356783">
                  <a:extLst>
                    <a:ext uri="{9D8B030D-6E8A-4147-A177-3AD203B41FA5}">
                      <a16:colId xmlns:a16="http://schemas.microsoft.com/office/drawing/2014/main" val="2108749774"/>
                    </a:ext>
                  </a:extLst>
                </a:gridCol>
              </a:tblGrid>
              <a:tr h="152077">
                <a:tc>
                  <a:txBody>
                    <a:bodyPr/>
                    <a:lstStyle/>
                    <a:p>
                      <a:pPr algn="ctr">
                        <a:lnSpc>
                          <a:spcPct val="107000"/>
                        </a:lnSpc>
                        <a:spcAft>
                          <a:spcPts val="0"/>
                        </a:spcAft>
                      </a:pPr>
                      <a:r>
                        <a:rPr lang="es-CO"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Indicador</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200" b="1" dirty="0">
                          <a:effectLst/>
                          <a:latin typeface="Calibri" panose="020F0502020204030204" pitchFamily="34" charset="0"/>
                          <a:ea typeface="Calibri" panose="020F0502020204030204" pitchFamily="34" charset="0"/>
                          <a:cs typeface="Calibri" panose="020F0502020204030204" pitchFamily="34" charset="0"/>
                        </a:rPr>
                        <a:t>Meta 2023</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200" b="1" dirty="0">
                          <a:effectLst/>
                          <a:latin typeface="Calibri" panose="020F0502020204030204" pitchFamily="34" charset="0"/>
                          <a:ea typeface="Calibri" panose="020F0502020204030204" pitchFamily="34" charset="0"/>
                          <a:cs typeface="Calibri" panose="020F0502020204030204" pitchFamily="34" charset="0"/>
                        </a:rPr>
                        <a:t>Avance Cuantitativo</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200" b="1"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Promedio</a:t>
                      </a:r>
                      <a:r>
                        <a:rPr lang="es-CO" sz="1200" b="1" baseline="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325 </a:t>
                      </a:r>
                      <a:r>
                        <a:rPr lang="es-CO" sz="1200" b="1" baseline="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extLst>
                  <a:ext uri="{0D108BD9-81ED-4DB2-BD59-A6C34878D82A}">
                    <a16:rowId xmlns:a16="http://schemas.microsoft.com/office/drawing/2014/main" val="14138221"/>
                  </a:ext>
                </a:extLst>
              </a:tr>
            </a:tbl>
          </a:graphicData>
        </a:graphic>
      </p:graphicFrame>
    </p:spTree>
    <p:extLst>
      <p:ext uri="{BB962C8B-B14F-4D97-AF65-F5344CB8AC3E}">
        <p14:creationId xmlns:p14="http://schemas.microsoft.com/office/powerpoint/2010/main" val="39378626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Marcador de contenido 10">
            <a:extLst>
              <a:ext uri="{FF2B5EF4-FFF2-40B4-BE49-F238E27FC236}">
                <a16:creationId xmlns:a16="http://schemas.microsoft.com/office/drawing/2014/main" id="{ECC426F2-3B3C-EF7B-BD5A-CB5B9796193B}"/>
              </a:ext>
            </a:extLst>
          </p:cNvPr>
          <p:cNvSpPr txBox="1">
            <a:spLocks/>
          </p:cNvSpPr>
          <p:nvPr/>
        </p:nvSpPr>
        <p:spPr>
          <a:xfrm>
            <a:off x="3405140" y="247381"/>
            <a:ext cx="11701246" cy="11617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200"/>
              </a:spcBef>
              <a:spcAft>
                <a:spcPts val="200"/>
              </a:spcAft>
              <a:buClrTx/>
              <a:buSzTx/>
              <a:buFont typeface="Arial" panose="020B0604020202020204" pitchFamily="34" charset="0"/>
              <a:buNone/>
              <a:tabLst/>
              <a:defRPr/>
            </a:pPr>
            <a:r>
              <a:rPr kumimoji="0" lang="es-CO" sz="1200" b="1" i="0" u="none" strike="noStrike" kern="1200" cap="none" spc="0" normalizeH="0" baseline="0" noProof="0" dirty="0">
                <a:ln>
                  <a:noFill/>
                </a:ln>
                <a:solidFill>
                  <a:prstClr val="black"/>
                </a:solidFill>
                <a:effectLst/>
                <a:uLnTx/>
                <a:uFillTx/>
                <a:latin typeface="Calibri" panose="020F0502020204030204"/>
                <a:ea typeface="+mn-ea"/>
                <a:cs typeface="+mn-cs"/>
              </a:rPr>
              <a:t>SEGUIMIENTO AL PLAN DE ACCIÓN </a:t>
            </a:r>
          </a:p>
          <a:p>
            <a:pPr marL="0" marR="0" lvl="0" indent="0" algn="ctr" defTabSz="914400" rtl="0" eaLnBrk="1" fontAlgn="auto" latinLnBrk="0" hangingPunct="1">
              <a:lnSpc>
                <a:spcPct val="100000"/>
              </a:lnSpc>
              <a:spcBef>
                <a:spcPts val="200"/>
              </a:spcBef>
              <a:spcAft>
                <a:spcPts val="200"/>
              </a:spcAft>
              <a:buClrTx/>
              <a:buSzTx/>
              <a:buFont typeface="Arial" panose="020B0604020202020204" pitchFamily="34" charset="0"/>
              <a:buNone/>
              <a:tabLst/>
              <a:defRPr/>
            </a:pPr>
            <a:r>
              <a:rPr kumimoji="0" lang="es-CO" sz="1200" b="1" i="0" u="none" strike="noStrike" kern="1200" cap="none" spc="0" normalizeH="0" baseline="0" noProof="0" dirty="0">
                <a:ln>
                  <a:noFill/>
                </a:ln>
                <a:solidFill>
                  <a:prstClr val="black"/>
                </a:solidFill>
                <a:effectLst/>
                <a:uLnTx/>
                <a:uFillTx/>
                <a:latin typeface="Calibri" panose="020F0502020204030204"/>
                <a:ea typeface="+mn-ea"/>
                <a:cs typeface="+mn-cs"/>
              </a:rPr>
              <a:t>INSTITUCIONAL IV TRIMESTRE</a:t>
            </a:r>
          </a:p>
        </p:txBody>
      </p:sp>
      <p:sp>
        <p:nvSpPr>
          <p:cNvPr id="3" name="Título 1">
            <a:extLst>
              <a:ext uri="{FF2B5EF4-FFF2-40B4-BE49-F238E27FC236}">
                <a16:creationId xmlns:a16="http://schemas.microsoft.com/office/drawing/2014/main" id="{7B42997B-99D6-E3CE-9E79-56B50AE6FC9B}"/>
              </a:ext>
            </a:extLst>
          </p:cNvPr>
          <p:cNvSpPr txBox="1">
            <a:spLocks/>
          </p:cNvSpPr>
          <p:nvPr/>
        </p:nvSpPr>
        <p:spPr>
          <a:xfrm>
            <a:off x="2363366" y="412714"/>
            <a:ext cx="6014106" cy="8994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sz="2400" b="1" dirty="0">
                <a:latin typeface="+mn-lt"/>
              </a:rPr>
              <a:t>Dirección de Fomento y Desarrollo</a:t>
            </a:r>
            <a:endParaRPr lang="es-CO" sz="2400" b="1" dirty="0">
              <a:solidFill>
                <a:srgbClr val="FF0000"/>
              </a:solidFill>
              <a:latin typeface="+mn-lt"/>
            </a:endParaRPr>
          </a:p>
        </p:txBody>
      </p:sp>
      <p:graphicFrame>
        <p:nvGraphicFramePr>
          <p:cNvPr id="7" name="Tabla 6"/>
          <p:cNvGraphicFramePr>
            <a:graphicFrameLocks noGrp="1"/>
          </p:cNvGraphicFramePr>
          <p:nvPr>
            <p:extLst>
              <p:ext uri="{D42A27DB-BD31-4B8C-83A1-F6EECF244321}">
                <p14:modId xmlns:p14="http://schemas.microsoft.com/office/powerpoint/2010/main" val="3230988359"/>
              </p:ext>
            </p:extLst>
          </p:nvPr>
        </p:nvGraphicFramePr>
        <p:xfrm>
          <a:off x="3481836" y="1280297"/>
          <a:ext cx="6934279" cy="206121"/>
        </p:xfrm>
        <a:graphic>
          <a:graphicData uri="http://schemas.openxmlformats.org/drawingml/2006/table">
            <a:tbl>
              <a:tblPr firstRow="1" firstCol="1" bandRow="1"/>
              <a:tblGrid>
                <a:gridCol w="1860629">
                  <a:extLst>
                    <a:ext uri="{9D8B030D-6E8A-4147-A177-3AD203B41FA5}">
                      <a16:colId xmlns:a16="http://schemas.microsoft.com/office/drawing/2014/main" val="325368306"/>
                    </a:ext>
                  </a:extLst>
                </a:gridCol>
                <a:gridCol w="1854200">
                  <a:extLst>
                    <a:ext uri="{9D8B030D-6E8A-4147-A177-3AD203B41FA5}">
                      <a16:colId xmlns:a16="http://schemas.microsoft.com/office/drawing/2014/main" val="3940555080"/>
                    </a:ext>
                  </a:extLst>
                </a:gridCol>
                <a:gridCol w="1862667">
                  <a:extLst>
                    <a:ext uri="{9D8B030D-6E8A-4147-A177-3AD203B41FA5}">
                      <a16:colId xmlns:a16="http://schemas.microsoft.com/office/drawing/2014/main" val="390071544"/>
                    </a:ext>
                  </a:extLst>
                </a:gridCol>
                <a:gridCol w="1356783">
                  <a:extLst>
                    <a:ext uri="{9D8B030D-6E8A-4147-A177-3AD203B41FA5}">
                      <a16:colId xmlns:a16="http://schemas.microsoft.com/office/drawing/2014/main" val="2108749774"/>
                    </a:ext>
                  </a:extLst>
                </a:gridCol>
              </a:tblGrid>
              <a:tr h="152077">
                <a:tc>
                  <a:txBody>
                    <a:bodyPr/>
                    <a:lstStyle/>
                    <a:p>
                      <a:pPr algn="ctr">
                        <a:lnSpc>
                          <a:spcPct val="107000"/>
                        </a:lnSpc>
                        <a:spcAft>
                          <a:spcPts val="0"/>
                        </a:spcAft>
                      </a:pPr>
                      <a:r>
                        <a:rPr lang="es-CO"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Indicador</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200" b="1" dirty="0">
                          <a:effectLst/>
                          <a:latin typeface="Calibri" panose="020F0502020204030204" pitchFamily="34" charset="0"/>
                          <a:ea typeface="Calibri" panose="020F0502020204030204" pitchFamily="34" charset="0"/>
                          <a:cs typeface="Calibri" panose="020F0502020204030204" pitchFamily="34" charset="0"/>
                        </a:rPr>
                        <a:t>Meta 2023</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200" b="1" dirty="0">
                          <a:effectLst/>
                          <a:latin typeface="Calibri" panose="020F0502020204030204" pitchFamily="34" charset="0"/>
                          <a:ea typeface="Calibri" panose="020F0502020204030204" pitchFamily="34" charset="0"/>
                          <a:cs typeface="Calibri" panose="020F0502020204030204" pitchFamily="34" charset="0"/>
                        </a:rPr>
                        <a:t>Avance Cuantitativo</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200" b="1"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Promedio</a:t>
                      </a:r>
                      <a:r>
                        <a:rPr lang="es-CO" sz="1200" b="1" baseline="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193 </a:t>
                      </a:r>
                      <a:r>
                        <a:rPr lang="es-CO" sz="1200" b="1" baseline="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extLst>
                  <a:ext uri="{0D108BD9-81ED-4DB2-BD59-A6C34878D82A}">
                    <a16:rowId xmlns:a16="http://schemas.microsoft.com/office/drawing/2014/main" val="14138221"/>
                  </a:ext>
                </a:extLst>
              </a:tr>
            </a:tbl>
          </a:graphicData>
        </a:graphic>
      </p:graphicFrame>
      <p:graphicFrame>
        <p:nvGraphicFramePr>
          <p:cNvPr id="4" name="Tabla 3"/>
          <p:cNvGraphicFramePr>
            <a:graphicFrameLocks noGrp="1"/>
          </p:cNvGraphicFramePr>
          <p:nvPr>
            <p:extLst>
              <p:ext uri="{D42A27DB-BD31-4B8C-83A1-F6EECF244321}">
                <p14:modId xmlns:p14="http://schemas.microsoft.com/office/powerpoint/2010/main" val="2201096746"/>
              </p:ext>
            </p:extLst>
          </p:nvPr>
        </p:nvGraphicFramePr>
        <p:xfrm>
          <a:off x="1640417" y="1515082"/>
          <a:ext cx="8775699" cy="3409950"/>
        </p:xfrm>
        <a:graphic>
          <a:graphicData uri="http://schemas.openxmlformats.org/drawingml/2006/table">
            <a:tbl>
              <a:tblPr>
                <a:tableStyleId>{5C22544A-7EE6-4342-B048-85BDC9FD1C3A}</a:tableStyleId>
              </a:tblPr>
              <a:tblGrid>
                <a:gridCol w="1854021">
                  <a:extLst>
                    <a:ext uri="{9D8B030D-6E8A-4147-A177-3AD203B41FA5}">
                      <a16:colId xmlns:a16="http://schemas.microsoft.com/office/drawing/2014/main" val="3915575901"/>
                    </a:ext>
                  </a:extLst>
                </a:gridCol>
                <a:gridCol w="1854021">
                  <a:extLst>
                    <a:ext uri="{9D8B030D-6E8A-4147-A177-3AD203B41FA5}">
                      <a16:colId xmlns:a16="http://schemas.microsoft.com/office/drawing/2014/main" val="174884855"/>
                    </a:ext>
                  </a:extLst>
                </a:gridCol>
                <a:gridCol w="1854021">
                  <a:extLst>
                    <a:ext uri="{9D8B030D-6E8A-4147-A177-3AD203B41FA5}">
                      <a16:colId xmlns:a16="http://schemas.microsoft.com/office/drawing/2014/main" val="3629862802"/>
                    </a:ext>
                  </a:extLst>
                </a:gridCol>
                <a:gridCol w="1854021">
                  <a:extLst>
                    <a:ext uri="{9D8B030D-6E8A-4147-A177-3AD203B41FA5}">
                      <a16:colId xmlns:a16="http://schemas.microsoft.com/office/drawing/2014/main" val="1655750101"/>
                    </a:ext>
                  </a:extLst>
                </a:gridCol>
                <a:gridCol w="1359615">
                  <a:extLst>
                    <a:ext uri="{9D8B030D-6E8A-4147-A177-3AD203B41FA5}">
                      <a16:colId xmlns:a16="http://schemas.microsoft.com/office/drawing/2014/main" val="1628587450"/>
                    </a:ext>
                  </a:extLst>
                </a:gridCol>
              </a:tblGrid>
              <a:tr h="190500">
                <a:tc rowSpan="6">
                  <a:txBody>
                    <a:bodyPr/>
                    <a:lstStyle/>
                    <a:p>
                      <a:pPr algn="ctr" fontAlgn="ctr"/>
                      <a:r>
                        <a:rPr lang="es-CO" sz="1000" b="1" u="none" strike="noStrike" dirty="0">
                          <a:effectLst/>
                        </a:rPr>
                        <a:t>G.I.T. Deporte Escolar</a:t>
                      </a:r>
                      <a:endParaRPr lang="es-CO" sz="1000" b="1" i="0" u="none" strike="noStrike" dirty="0">
                        <a:solidFill>
                          <a:srgbClr val="000000"/>
                        </a:solidFill>
                        <a:effectLst/>
                        <a:latin typeface="Calibri Light" panose="020F0302020204030204" pitchFamily="34" charset="0"/>
                      </a:endParaRPr>
                    </a:p>
                    <a:p>
                      <a:pPr algn="ctr" fontAlgn="ctr"/>
                      <a:r>
                        <a:rPr lang="es-CO" sz="800" u="none" strike="noStrike" dirty="0">
                          <a:effectLst/>
                        </a:rPr>
                        <a:t> </a:t>
                      </a:r>
                      <a:endParaRPr lang="es-CO" sz="800" b="1" i="0" u="none" strike="noStrike" dirty="0">
                        <a:solidFill>
                          <a:srgbClr val="000000"/>
                        </a:solidFill>
                        <a:effectLst/>
                        <a:latin typeface="Calibri Light" panose="020F0302020204030204" pitchFamily="34" charset="0"/>
                      </a:endParaRPr>
                    </a:p>
                    <a:p>
                      <a:pPr algn="ctr" fontAlgn="ctr"/>
                      <a:r>
                        <a:rPr lang="es-CO" sz="800" u="none" strike="noStrike" dirty="0">
                          <a:effectLst/>
                        </a:rPr>
                        <a:t> </a:t>
                      </a:r>
                      <a:endParaRPr lang="es-CO" sz="800" b="1" i="0" u="none" strike="noStrike" dirty="0">
                        <a:solidFill>
                          <a:srgbClr val="000000"/>
                        </a:solidFill>
                        <a:effectLst/>
                        <a:latin typeface="Calibri Light" panose="020F0302020204030204" pitchFamily="34" charset="0"/>
                      </a:endParaRPr>
                    </a:p>
                    <a:p>
                      <a:pPr algn="ctr" fontAlgn="ctr"/>
                      <a:r>
                        <a:rPr lang="es-CO" sz="800" u="none" strike="noStrike" dirty="0">
                          <a:effectLst/>
                        </a:rPr>
                        <a:t> </a:t>
                      </a:r>
                      <a:endParaRPr lang="es-CO" sz="800" b="1" i="0" u="none" strike="noStrike" dirty="0">
                        <a:solidFill>
                          <a:srgbClr val="000000"/>
                        </a:solidFill>
                        <a:effectLst/>
                        <a:latin typeface="Calibri Light" panose="020F0302020204030204" pitchFamily="34" charset="0"/>
                      </a:endParaRPr>
                    </a:p>
                    <a:p>
                      <a:pPr algn="ctr" fontAlgn="ctr"/>
                      <a:r>
                        <a:rPr lang="es-CO" sz="800" u="none" strike="noStrike" dirty="0">
                          <a:effectLst/>
                        </a:rPr>
                        <a:t> </a:t>
                      </a:r>
                      <a:endParaRPr lang="es-CO" sz="800" b="1"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1000" u="none" strike="noStrike" dirty="0">
                          <a:effectLst/>
                        </a:rPr>
                        <a:t>Número de Eventos realizados</a:t>
                      </a:r>
                      <a:br>
                        <a:rPr lang="es-CO" sz="1000" u="none" strike="noStrike" dirty="0">
                          <a:effectLst/>
                        </a:rPr>
                      </a:br>
                      <a:endParaRPr lang="es-CO" sz="10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u="none" strike="noStrike" dirty="0">
                          <a:effectLst/>
                        </a:rPr>
                        <a:t>8,00</a:t>
                      </a:r>
                      <a:endParaRPr lang="es-CO" sz="10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dirty="0">
                          <a:solidFill>
                            <a:srgbClr val="000000"/>
                          </a:solidFill>
                          <a:effectLst/>
                          <a:latin typeface="Calibri Light" panose="020F0302020204030204" pitchFamily="34" charset="0"/>
                        </a:rPr>
                        <a:t>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u="none" strike="noStrike" dirty="0">
                          <a:effectLst/>
                        </a:rPr>
                        <a:t>88%</a:t>
                      </a:r>
                      <a:endParaRPr lang="es-CO" sz="10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58352820"/>
                  </a:ext>
                </a:extLst>
              </a:tr>
              <a:tr h="190500">
                <a:tc vMerge="1">
                  <a:txBody>
                    <a:bodyPr/>
                    <a:lstStyle/>
                    <a:p>
                      <a:pPr algn="ctr" fontAlgn="ctr"/>
                      <a:endParaRPr lang="es-CO" sz="800" b="1"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1000" u="none" strike="noStrike" dirty="0">
                          <a:effectLst/>
                        </a:rPr>
                        <a:t>Número de lineamientos formulados</a:t>
                      </a:r>
                      <a:br>
                        <a:rPr lang="es-CO" sz="1000" u="none" strike="noStrike" dirty="0">
                          <a:effectLst/>
                        </a:rPr>
                      </a:br>
                      <a:endParaRPr lang="es-CO" sz="10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u="none" strike="noStrike" dirty="0">
                          <a:effectLst/>
                        </a:rPr>
                        <a:t>1,00</a:t>
                      </a:r>
                      <a:endParaRPr lang="es-CO" sz="10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dirty="0">
                          <a:solidFill>
                            <a:srgbClr val="000000"/>
                          </a:solidFill>
                          <a:effectLst/>
                          <a:latin typeface="Calibri Light" panose="020F0302020204030204" pitchFamily="34" charset="0"/>
                        </a:rPr>
                        <a:t>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u="none" strike="noStrike" dirty="0">
                          <a:solidFill>
                            <a:schemeClr val="tx1"/>
                          </a:solidFill>
                          <a:effectLst/>
                        </a:rPr>
                        <a:t>400%</a:t>
                      </a:r>
                      <a:endParaRPr lang="es-CO" sz="1000" b="0" i="0" u="none" strike="noStrike" dirty="0">
                        <a:solidFill>
                          <a:schemeClr val="tx1"/>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06375143"/>
                  </a:ext>
                </a:extLst>
              </a:tr>
              <a:tr h="190500">
                <a:tc vMerge="1">
                  <a:txBody>
                    <a:bodyPr/>
                    <a:lstStyle/>
                    <a:p>
                      <a:pPr algn="ctr" fontAlgn="ctr"/>
                      <a:endParaRPr lang="es-CO" sz="800" b="1"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1000" u="none" strike="noStrike" dirty="0">
                          <a:effectLst/>
                        </a:rPr>
                        <a:t>Número de mecanismos de divulgación deportiva desarrollados</a:t>
                      </a:r>
                      <a:br>
                        <a:rPr lang="es-CO" sz="1000" u="none" strike="noStrike" dirty="0">
                          <a:effectLst/>
                        </a:rPr>
                      </a:br>
                      <a:endParaRPr lang="es-CO" sz="10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u="none" strike="noStrike" dirty="0">
                          <a:effectLst/>
                        </a:rPr>
                        <a:t>120,00</a:t>
                      </a:r>
                      <a:endParaRPr lang="es-CO" sz="10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dirty="0">
                          <a:solidFill>
                            <a:srgbClr val="000000"/>
                          </a:solidFill>
                          <a:effectLst/>
                          <a:latin typeface="Calibri Light" panose="020F0302020204030204" pitchFamily="34" charset="0"/>
                        </a:rPr>
                        <a:t>365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u="none" strike="noStrike" dirty="0">
                          <a:effectLst/>
                        </a:rPr>
                        <a:t>304%</a:t>
                      </a:r>
                      <a:endParaRPr lang="es-CO" sz="10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15809768"/>
                  </a:ext>
                </a:extLst>
              </a:tr>
              <a:tr h="190500">
                <a:tc vMerge="1">
                  <a:txBody>
                    <a:bodyPr/>
                    <a:lstStyle/>
                    <a:p>
                      <a:pPr algn="ctr" fontAlgn="ctr"/>
                      <a:endParaRPr lang="es-CO" sz="800" b="1"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1000" u="none" strike="noStrike" dirty="0">
                          <a:effectLst/>
                        </a:rPr>
                        <a:t>Número de municipios impactados con el programa de Escuelas Deportivas</a:t>
                      </a:r>
                      <a:br>
                        <a:rPr lang="es-CO" sz="1000" u="none" strike="noStrike" dirty="0">
                          <a:effectLst/>
                        </a:rPr>
                      </a:br>
                      <a:endParaRPr lang="es-CO" sz="10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u="none" strike="noStrike" dirty="0">
                          <a:effectLst/>
                        </a:rPr>
                        <a:t>500,00</a:t>
                      </a:r>
                      <a:endParaRPr lang="es-CO" sz="10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dirty="0">
                          <a:solidFill>
                            <a:srgbClr val="000000"/>
                          </a:solidFill>
                          <a:effectLst/>
                          <a:latin typeface="Calibri Light" panose="020F0302020204030204" pitchFamily="34" charset="0"/>
                        </a:rPr>
                        <a:t>345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u="none" strike="noStrike" dirty="0">
                          <a:effectLst/>
                        </a:rPr>
                        <a:t>60%</a:t>
                      </a:r>
                      <a:endParaRPr lang="es-CO" sz="10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68476854"/>
                  </a:ext>
                </a:extLst>
              </a:tr>
              <a:tr h="200025">
                <a:tc vMerge="1">
                  <a:txBody>
                    <a:bodyPr/>
                    <a:lstStyle/>
                    <a:p>
                      <a:pPr algn="ctr" fontAlgn="ctr"/>
                      <a:endParaRPr lang="es-CO" sz="800" b="1"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419" sz="1000" u="none" strike="noStrike" dirty="0">
                          <a:effectLst/>
                        </a:rPr>
                        <a:t>Número de Niños, niñas, adolescentes y jóvenes inscritos en el programa de Jornada Deportiva Complementaria / Escuelas Deportivas​</a:t>
                      </a:r>
                      <a:br>
                        <a:rPr lang="es-CO" sz="1000" u="none" strike="noStrike" dirty="0">
                          <a:effectLst/>
                        </a:rPr>
                      </a:br>
                      <a:endParaRPr lang="es-CO" sz="10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dirty="0">
                          <a:solidFill>
                            <a:srgbClr val="000000"/>
                          </a:solidFill>
                          <a:effectLst/>
                          <a:latin typeface="Calibri Light" panose="020F0302020204030204" pitchFamily="34" charset="0"/>
                        </a:rPr>
                        <a:t>30000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dirty="0">
                          <a:solidFill>
                            <a:srgbClr val="000000"/>
                          </a:solidFill>
                          <a:effectLst/>
                          <a:latin typeface="Calibri Light" panose="020F0302020204030204" pitchFamily="34" charset="0"/>
                        </a:rPr>
                        <a:t>21965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u="none" strike="noStrike" dirty="0">
                          <a:solidFill>
                            <a:schemeClr val="tx1"/>
                          </a:solidFill>
                          <a:effectLst/>
                        </a:rPr>
                        <a:t>92%</a:t>
                      </a:r>
                      <a:endParaRPr lang="es-CO" sz="1000" b="0" i="0" u="none" strike="noStrike" dirty="0">
                        <a:solidFill>
                          <a:schemeClr val="tx1"/>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82152230"/>
                  </a:ext>
                </a:extLst>
              </a:tr>
              <a:tr h="200025">
                <a:tc vMerge="1">
                  <a:txBody>
                    <a:bodyPr/>
                    <a:lstStyle/>
                    <a:p>
                      <a:pPr algn="ctr" fontAlgn="ctr"/>
                      <a:endParaRPr lang="es-CO" sz="800" b="1"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419" sz="1000" b="0" i="0" u="none" strike="noStrike" dirty="0">
                          <a:solidFill>
                            <a:srgbClr val="000000"/>
                          </a:solidFill>
                          <a:effectLst/>
                          <a:latin typeface="Calibri Light" panose="020F0302020204030204" pitchFamily="34" charset="0"/>
                        </a:rPr>
                        <a:t>Número de Niños, niñas, adolescentes y jóvenes inscritos en el programa de Juegos Intercolegiados​</a:t>
                      </a:r>
                      <a:endParaRPr lang="es-CO" sz="10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dirty="0">
                          <a:solidFill>
                            <a:srgbClr val="000000"/>
                          </a:solidFill>
                          <a:effectLst/>
                          <a:latin typeface="Calibri Light" panose="020F0302020204030204" pitchFamily="34" charset="0"/>
                        </a:rPr>
                        <a:t>460000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dirty="0">
                          <a:solidFill>
                            <a:srgbClr val="000000"/>
                          </a:solidFill>
                          <a:effectLst/>
                          <a:latin typeface="Calibri Light" panose="020F0302020204030204" pitchFamily="34" charset="0"/>
                        </a:rPr>
                        <a:t>469570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dirty="0">
                          <a:solidFill>
                            <a:schemeClr val="tx1"/>
                          </a:solidFill>
                          <a:effectLst/>
                          <a:latin typeface="Calibri Light" panose="020F0302020204030204" pitchFamily="34" charset="0"/>
                        </a:rPr>
                        <a:t>110%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50499968"/>
                  </a:ext>
                </a:extLst>
              </a:tr>
            </a:tbl>
          </a:graphicData>
        </a:graphic>
      </p:graphicFrame>
      <p:graphicFrame>
        <p:nvGraphicFramePr>
          <p:cNvPr id="5" name="Tabla 4"/>
          <p:cNvGraphicFramePr>
            <a:graphicFrameLocks noGrp="1"/>
          </p:cNvGraphicFramePr>
          <p:nvPr>
            <p:extLst>
              <p:ext uri="{D42A27DB-BD31-4B8C-83A1-F6EECF244321}">
                <p14:modId xmlns:p14="http://schemas.microsoft.com/office/powerpoint/2010/main" val="478393774"/>
              </p:ext>
            </p:extLst>
          </p:nvPr>
        </p:nvGraphicFramePr>
        <p:xfrm>
          <a:off x="1640417" y="5296047"/>
          <a:ext cx="8775699" cy="1085850"/>
        </p:xfrm>
        <a:graphic>
          <a:graphicData uri="http://schemas.openxmlformats.org/drawingml/2006/table">
            <a:tbl>
              <a:tblPr>
                <a:tableStyleId>{5C22544A-7EE6-4342-B048-85BDC9FD1C3A}</a:tableStyleId>
              </a:tblPr>
              <a:tblGrid>
                <a:gridCol w="1854021">
                  <a:extLst>
                    <a:ext uri="{9D8B030D-6E8A-4147-A177-3AD203B41FA5}">
                      <a16:colId xmlns:a16="http://schemas.microsoft.com/office/drawing/2014/main" val="3784829384"/>
                    </a:ext>
                  </a:extLst>
                </a:gridCol>
                <a:gridCol w="1854021">
                  <a:extLst>
                    <a:ext uri="{9D8B030D-6E8A-4147-A177-3AD203B41FA5}">
                      <a16:colId xmlns:a16="http://schemas.microsoft.com/office/drawing/2014/main" val="1838165937"/>
                    </a:ext>
                  </a:extLst>
                </a:gridCol>
                <a:gridCol w="1854021">
                  <a:extLst>
                    <a:ext uri="{9D8B030D-6E8A-4147-A177-3AD203B41FA5}">
                      <a16:colId xmlns:a16="http://schemas.microsoft.com/office/drawing/2014/main" val="3444082130"/>
                    </a:ext>
                  </a:extLst>
                </a:gridCol>
                <a:gridCol w="1854021">
                  <a:extLst>
                    <a:ext uri="{9D8B030D-6E8A-4147-A177-3AD203B41FA5}">
                      <a16:colId xmlns:a16="http://schemas.microsoft.com/office/drawing/2014/main" val="2289149846"/>
                    </a:ext>
                  </a:extLst>
                </a:gridCol>
                <a:gridCol w="1359615">
                  <a:extLst>
                    <a:ext uri="{9D8B030D-6E8A-4147-A177-3AD203B41FA5}">
                      <a16:colId xmlns:a16="http://schemas.microsoft.com/office/drawing/2014/main" val="1524112226"/>
                    </a:ext>
                  </a:extLst>
                </a:gridCol>
              </a:tblGrid>
              <a:tr h="190500">
                <a:tc rowSpan="2">
                  <a:txBody>
                    <a:bodyPr/>
                    <a:lstStyle/>
                    <a:p>
                      <a:pPr algn="ctr" fontAlgn="ctr"/>
                      <a:r>
                        <a:rPr lang="es-CO" sz="1000" u="none" strike="noStrike" dirty="0">
                          <a:effectLst/>
                        </a:rPr>
                        <a:t>G.I.T. Deporte Social Comunitario</a:t>
                      </a:r>
                      <a:endParaRPr lang="es-CO" sz="1000" b="1" i="0" u="none" strike="noStrike" dirty="0">
                        <a:solidFill>
                          <a:srgbClr val="000000"/>
                        </a:solidFill>
                        <a:effectLst/>
                        <a:latin typeface="Calibri Light" panose="020F0302020204030204" pitchFamily="34" charset="0"/>
                      </a:endParaRPr>
                    </a:p>
                    <a:p>
                      <a:pPr algn="l" fontAlgn="b"/>
                      <a:r>
                        <a:rPr lang="es-CO" sz="1000" u="none" strike="noStrike" dirty="0">
                          <a:effectLst/>
                        </a:rPr>
                        <a:t> </a:t>
                      </a:r>
                      <a:endParaRPr lang="es-CO" sz="1000" b="1"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1000" u="none" strike="noStrike" dirty="0">
                          <a:effectLst/>
                        </a:rPr>
                        <a:t>Personas beneficiadas por los programas de recreación, deporte social comunitario y actividad física </a:t>
                      </a:r>
                      <a:br>
                        <a:rPr lang="es-CO" sz="1000" u="none" strike="noStrike" dirty="0">
                          <a:effectLst/>
                        </a:rPr>
                      </a:br>
                      <a:endParaRPr lang="es-CO" sz="10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u="none" strike="noStrike" dirty="0">
                          <a:effectLst/>
                        </a:rPr>
                        <a:t>487000,00</a:t>
                      </a:r>
                      <a:endParaRPr lang="es-CO" sz="10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dirty="0">
                          <a:solidFill>
                            <a:srgbClr val="000000"/>
                          </a:solidFill>
                          <a:effectLst/>
                          <a:latin typeface="Calibri Light" panose="020F0302020204030204" pitchFamily="34" charset="0"/>
                        </a:rPr>
                        <a:t>68407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u="none" strike="noStrike" dirty="0">
                          <a:effectLst/>
                        </a:rPr>
                        <a:t>140%</a:t>
                      </a:r>
                      <a:endParaRPr lang="es-CO" sz="10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78990121"/>
                  </a:ext>
                </a:extLst>
              </a:tr>
              <a:tr h="200025">
                <a:tc vMerge="1">
                  <a:txBody>
                    <a:bodyPr/>
                    <a:lstStyle/>
                    <a:p>
                      <a:pPr algn="l" fontAlgn="b"/>
                      <a:endParaRPr lang="es-CO" sz="800" b="1"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1000" u="none" strike="noStrike" dirty="0">
                          <a:effectLst/>
                        </a:rPr>
                        <a:t>Personas que participan en juegos y eventos deportivos</a:t>
                      </a:r>
                      <a:br>
                        <a:rPr lang="es-CO" sz="1000" u="none" strike="noStrike" dirty="0">
                          <a:effectLst/>
                        </a:rPr>
                      </a:br>
                      <a:endParaRPr lang="es-CO" sz="10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u="none" strike="noStrike" dirty="0">
                          <a:effectLst/>
                        </a:rPr>
                        <a:t>3600,00</a:t>
                      </a:r>
                      <a:endParaRPr lang="es-CO" sz="10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dirty="0">
                          <a:solidFill>
                            <a:srgbClr val="000000"/>
                          </a:solidFill>
                          <a:effectLst/>
                          <a:latin typeface="Calibri Light" panose="020F0302020204030204" pitchFamily="34" charset="0"/>
                        </a:rPr>
                        <a:t>4765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u="none" strike="noStrike" dirty="0">
                          <a:effectLst/>
                        </a:rPr>
                        <a:t>132%</a:t>
                      </a:r>
                      <a:endParaRPr lang="es-CO" sz="10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11253823"/>
                  </a:ext>
                </a:extLst>
              </a:tr>
            </a:tbl>
          </a:graphicData>
        </a:graphic>
      </p:graphicFrame>
      <p:graphicFrame>
        <p:nvGraphicFramePr>
          <p:cNvPr id="9" name="Tabla 8"/>
          <p:cNvGraphicFramePr>
            <a:graphicFrameLocks noGrp="1"/>
          </p:cNvGraphicFramePr>
          <p:nvPr>
            <p:extLst>
              <p:ext uri="{D42A27DB-BD31-4B8C-83A1-F6EECF244321}">
                <p14:modId xmlns:p14="http://schemas.microsoft.com/office/powerpoint/2010/main" val="268659603"/>
              </p:ext>
            </p:extLst>
          </p:nvPr>
        </p:nvGraphicFramePr>
        <p:xfrm>
          <a:off x="3481837" y="5081290"/>
          <a:ext cx="6934279" cy="206121"/>
        </p:xfrm>
        <a:graphic>
          <a:graphicData uri="http://schemas.openxmlformats.org/drawingml/2006/table">
            <a:tbl>
              <a:tblPr firstRow="1" firstCol="1" bandRow="1"/>
              <a:tblGrid>
                <a:gridCol w="1860629">
                  <a:extLst>
                    <a:ext uri="{9D8B030D-6E8A-4147-A177-3AD203B41FA5}">
                      <a16:colId xmlns:a16="http://schemas.microsoft.com/office/drawing/2014/main" val="325368306"/>
                    </a:ext>
                  </a:extLst>
                </a:gridCol>
                <a:gridCol w="1854200">
                  <a:extLst>
                    <a:ext uri="{9D8B030D-6E8A-4147-A177-3AD203B41FA5}">
                      <a16:colId xmlns:a16="http://schemas.microsoft.com/office/drawing/2014/main" val="3940555080"/>
                    </a:ext>
                  </a:extLst>
                </a:gridCol>
                <a:gridCol w="1862667">
                  <a:extLst>
                    <a:ext uri="{9D8B030D-6E8A-4147-A177-3AD203B41FA5}">
                      <a16:colId xmlns:a16="http://schemas.microsoft.com/office/drawing/2014/main" val="390071544"/>
                    </a:ext>
                  </a:extLst>
                </a:gridCol>
                <a:gridCol w="1356783">
                  <a:extLst>
                    <a:ext uri="{9D8B030D-6E8A-4147-A177-3AD203B41FA5}">
                      <a16:colId xmlns:a16="http://schemas.microsoft.com/office/drawing/2014/main" val="2108749774"/>
                    </a:ext>
                  </a:extLst>
                </a:gridCol>
              </a:tblGrid>
              <a:tr h="152077">
                <a:tc>
                  <a:txBody>
                    <a:bodyPr/>
                    <a:lstStyle/>
                    <a:p>
                      <a:pPr algn="ctr">
                        <a:lnSpc>
                          <a:spcPct val="107000"/>
                        </a:lnSpc>
                        <a:spcAft>
                          <a:spcPts val="0"/>
                        </a:spcAft>
                      </a:pPr>
                      <a:r>
                        <a:rPr lang="es-CO"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Indicador</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200" b="1" dirty="0">
                          <a:effectLst/>
                          <a:latin typeface="Calibri" panose="020F0502020204030204" pitchFamily="34" charset="0"/>
                          <a:ea typeface="Calibri" panose="020F0502020204030204" pitchFamily="34" charset="0"/>
                          <a:cs typeface="Calibri" panose="020F0502020204030204" pitchFamily="34" charset="0"/>
                        </a:rPr>
                        <a:t>Meta 2023</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200" b="1" dirty="0">
                          <a:effectLst/>
                          <a:latin typeface="Calibri" panose="020F0502020204030204" pitchFamily="34" charset="0"/>
                          <a:ea typeface="Calibri" panose="020F0502020204030204" pitchFamily="34" charset="0"/>
                          <a:cs typeface="Calibri" panose="020F0502020204030204" pitchFamily="34" charset="0"/>
                        </a:rPr>
                        <a:t>Avance Cuantitativo</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200" b="1"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Promedio</a:t>
                      </a:r>
                      <a:r>
                        <a:rPr lang="es-CO" sz="1200" b="1" baseline="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136 </a:t>
                      </a:r>
                      <a:r>
                        <a:rPr lang="es-CO" sz="1200" b="1" baseline="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extLst>
                  <a:ext uri="{0D108BD9-81ED-4DB2-BD59-A6C34878D82A}">
                    <a16:rowId xmlns:a16="http://schemas.microsoft.com/office/drawing/2014/main" val="14138221"/>
                  </a:ext>
                </a:extLst>
              </a:tr>
            </a:tbl>
          </a:graphicData>
        </a:graphic>
      </p:graphicFrame>
    </p:spTree>
    <p:extLst>
      <p:ext uri="{BB962C8B-B14F-4D97-AF65-F5344CB8AC3E}">
        <p14:creationId xmlns:p14="http://schemas.microsoft.com/office/powerpoint/2010/main" val="26897273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8360E4E-2BF0-C5FC-AED2-9AD505D525C4}"/>
            </a:ext>
          </a:extLst>
        </p:cNvPr>
        <p:cNvGrpSpPr/>
        <p:nvPr/>
      </p:nvGrpSpPr>
      <p:grpSpPr>
        <a:xfrm>
          <a:off x="0" y="0"/>
          <a:ext cx="0" cy="0"/>
          <a:chOff x="0" y="0"/>
          <a:chExt cx="0" cy="0"/>
        </a:xfrm>
      </p:grpSpPr>
      <p:sp>
        <p:nvSpPr>
          <p:cNvPr id="2" name="Marcador de contenido 10">
            <a:extLst>
              <a:ext uri="{FF2B5EF4-FFF2-40B4-BE49-F238E27FC236}">
                <a16:creationId xmlns:a16="http://schemas.microsoft.com/office/drawing/2014/main" id="{37B55EEB-F882-52B1-A2AA-5FCEEA6CB929}"/>
              </a:ext>
            </a:extLst>
          </p:cNvPr>
          <p:cNvSpPr txBox="1">
            <a:spLocks/>
          </p:cNvSpPr>
          <p:nvPr/>
        </p:nvSpPr>
        <p:spPr>
          <a:xfrm>
            <a:off x="3340851" y="569317"/>
            <a:ext cx="11701246" cy="11617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200"/>
              </a:spcBef>
              <a:spcAft>
                <a:spcPts val="200"/>
              </a:spcAft>
              <a:buClrTx/>
              <a:buSzTx/>
              <a:buFont typeface="Arial" panose="020B0604020202020204" pitchFamily="34" charset="0"/>
              <a:buNone/>
              <a:tabLst/>
              <a:defRPr/>
            </a:pPr>
            <a:r>
              <a:rPr kumimoji="0" lang="es-CO" sz="1200" b="1" i="0" u="none" strike="noStrike" kern="1200" cap="none" spc="0" normalizeH="0" baseline="0" noProof="0" dirty="0">
                <a:ln>
                  <a:noFill/>
                </a:ln>
                <a:solidFill>
                  <a:prstClr val="black"/>
                </a:solidFill>
                <a:effectLst/>
                <a:uLnTx/>
                <a:uFillTx/>
                <a:latin typeface="Calibri" panose="020F0502020204030204"/>
                <a:ea typeface="+mn-ea"/>
                <a:cs typeface="+mn-cs"/>
              </a:rPr>
              <a:t>SEGUIMIENTO AL PLAN DE ACCIÓN </a:t>
            </a:r>
          </a:p>
          <a:p>
            <a:pPr marL="0" marR="0" lvl="0" indent="0" algn="ctr" defTabSz="914400" rtl="0" eaLnBrk="1" fontAlgn="auto" latinLnBrk="0" hangingPunct="1">
              <a:lnSpc>
                <a:spcPct val="100000"/>
              </a:lnSpc>
              <a:spcBef>
                <a:spcPts val="200"/>
              </a:spcBef>
              <a:spcAft>
                <a:spcPts val="200"/>
              </a:spcAft>
              <a:buClrTx/>
              <a:buSzTx/>
              <a:buFont typeface="Arial" panose="020B0604020202020204" pitchFamily="34" charset="0"/>
              <a:buNone/>
              <a:tabLst/>
              <a:defRPr/>
            </a:pPr>
            <a:r>
              <a:rPr kumimoji="0" lang="es-CO" sz="1200" b="1" i="0" u="none" strike="noStrike" kern="1200" cap="none" spc="0" normalizeH="0" baseline="0" noProof="0" dirty="0">
                <a:ln>
                  <a:noFill/>
                </a:ln>
                <a:solidFill>
                  <a:prstClr val="black"/>
                </a:solidFill>
                <a:effectLst/>
                <a:uLnTx/>
                <a:uFillTx/>
                <a:latin typeface="Calibri" panose="020F0502020204030204"/>
                <a:ea typeface="+mn-ea"/>
                <a:cs typeface="+mn-cs"/>
              </a:rPr>
              <a:t>INSTITUCIONAL IV TRIMESTRE</a:t>
            </a:r>
          </a:p>
        </p:txBody>
      </p:sp>
      <p:sp>
        <p:nvSpPr>
          <p:cNvPr id="3" name="Título 1">
            <a:extLst>
              <a:ext uri="{FF2B5EF4-FFF2-40B4-BE49-F238E27FC236}">
                <a16:creationId xmlns:a16="http://schemas.microsoft.com/office/drawing/2014/main" id="{7B72475D-BD2B-DF0E-9507-0E614EEA2D07}"/>
              </a:ext>
            </a:extLst>
          </p:cNvPr>
          <p:cNvSpPr txBox="1">
            <a:spLocks/>
          </p:cNvSpPr>
          <p:nvPr/>
        </p:nvSpPr>
        <p:spPr>
          <a:xfrm>
            <a:off x="2024095" y="410246"/>
            <a:ext cx="6014106" cy="8994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sz="2400" b="1" dirty="0">
                <a:latin typeface="+mn-lt"/>
              </a:rPr>
              <a:t>Dirección de Fomento y Desarrollo</a:t>
            </a:r>
            <a:endParaRPr lang="es-CO" sz="2400" b="1" dirty="0">
              <a:solidFill>
                <a:srgbClr val="FF0000"/>
              </a:solidFill>
              <a:latin typeface="+mn-lt"/>
            </a:endParaRPr>
          </a:p>
        </p:txBody>
      </p:sp>
      <p:sp>
        <p:nvSpPr>
          <p:cNvPr id="4" name="Marcador de contenido 10">
            <a:extLst>
              <a:ext uri="{FF2B5EF4-FFF2-40B4-BE49-F238E27FC236}">
                <a16:creationId xmlns:a16="http://schemas.microsoft.com/office/drawing/2014/main" id="{F8C88717-1333-9E7B-8D2A-D97586FD9E72}"/>
              </a:ext>
            </a:extLst>
          </p:cNvPr>
          <p:cNvSpPr>
            <a:spLocks noGrp="1"/>
          </p:cNvSpPr>
          <p:nvPr>
            <p:ph idx="1"/>
          </p:nvPr>
        </p:nvSpPr>
        <p:spPr>
          <a:xfrm>
            <a:off x="672353" y="1240129"/>
            <a:ext cx="10838329" cy="5366859"/>
          </a:xfrm>
        </p:spPr>
        <p:txBody>
          <a:bodyPr vert="horz" lIns="91440" tIns="45720" rIns="91440" bIns="45720" rtlCol="0" anchor="t">
            <a:noAutofit/>
          </a:bodyPr>
          <a:lstStyle/>
          <a:p>
            <a:pPr algn="just">
              <a:lnSpc>
                <a:spcPct val="100000"/>
              </a:lnSpc>
              <a:spcBef>
                <a:spcPts val="0"/>
              </a:spcBef>
            </a:pPr>
            <a:r>
              <a:rPr lang="es-MX" sz="1200" kern="100" dirty="0">
                <a:effectLst/>
                <a:latin typeface="+mj-lt"/>
                <a:ea typeface="Calibri" panose="020F0502020204030204" pitchFamily="34" charset="0"/>
                <a:cs typeface="Times New Roman" panose="02020603050405020304" pitchFamily="18" charset="0"/>
              </a:rPr>
              <a:t>PROGRAMA NACIONAL DE VIAS ACTIVAS Y SALUDABLES :</a:t>
            </a:r>
            <a:r>
              <a:rPr lang="es-MX" sz="1200" dirty="0">
                <a:effectLst/>
                <a:latin typeface="+mj-lt"/>
                <a:ea typeface="Calibri" panose="020F0502020204030204" pitchFamily="34" charset="0"/>
                <a:cs typeface="Times New Roman" panose="02020603050405020304" pitchFamily="18" charset="0"/>
              </a:rPr>
              <a:t>Para esta vigencia se contrataron 23 articuladores VAS y se realizaron reportes de las jornadas VAS en los siguientes territorios del país: Armenia, Tebaida, Pasto, Tunja, Albán, Bucaramanga, Cartagena, Cúcuta, Garagoa, Ibagué, Taminango, Valledupar, Funes, Margarita, Mompox, Pijao, Santo Tomás, Silvia, Yaguará, Girón, Cajamarca, Urumita, Tadó, Arauca y Fresno reportando </a:t>
            </a:r>
            <a:r>
              <a:rPr lang="es-CO" sz="1200" dirty="0">
                <a:effectLst/>
                <a:latin typeface="+mj-lt"/>
                <a:ea typeface="Calibri" panose="020F0502020204030204" pitchFamily="34" charset="0"/>
                <a:cs typeface="Times New Roman" panose="02020603050405020304" pitchFamily="18" charset="0"/>
              </a:rPr>
              <a:t>569.567</a:t>
            </a:r>
            <a:r>
              <a:rPr lang="es-MX" sz="1200" dirty="0">
                <a:effectLst/>
                <a:latin typeface="+mj-lt"/>
                <a:ea typeface="Calibri" panose="020F0502020204030204" pitchFamily="34" charset="0"/>
                <a:cs typeface="Times New Roman" panose="02020603050405020304" pitchFamily="18" charset="0"/>
              </a:rPr>
              <a:t> atenciones a personas en 90 jornadas VAS diagnóstico y jornadas VAS regulares.</a:t>
            </a:r>
          </a:p>
          <a:p>
            <a:pPr algn="just">
              <a:lnSpc>
                <a:spcPct val="100000"/>
              </a:lnSpc>
              <a:spcBef>
                <a:spcPts val="0"/>
              </a:spcBef>
            </a:pPr>
            <a:endParaRPr lang="es-MX" sz="1200" dirty="0">
              <a:effectLst/>
              <a:latin typeface="+mj-lt"/>
              <a:ea typeface="Calibri" panose="020F0502020204030204" pitchFamily="34" charset="0"/>
              <a:cs typeface="Times New Roman" panose="02020603050405020304" pitchFamily="18" charset="0"/>
            </a:endParaRPr>
          </a:p>
          <a:p>
            <a:pPr algn="just">
              <a:lnSpc>
                <a:spcPct val="100000"/>
              </a:lnSpc>
              <a:spcBef>
                <a:spcPts val="0"/>
              </a:spcBef>
            </a:pPr>
            <a:r>
              <a:rPr lang="es-MX" sz="1200" b="1" dirty="0">
                <a:effectLst/>
                <a:latin typeface="+mj-lt"/>
                <a:ea typeface="Calibri" panose="020F0502020204030204" pitchFamily="34" charset="0"/>
                <a:cs typeface="Times New Roman" panose="02020603050405020304" pitchFamily="18" charset="0"/>
              </a:rPr>
              <a:t>Actividad Física</a:t>
            </a:r>
            <a:r>
              <a:rPr lang="es-MX" sz="1200" dirty="0">
                <a:effectLst/>
                <a:latin typeface="+mj-lt"/>
                <a:ea typeface="Calibri" panose="020F0502020204030204" pitchFamily="34" charset="0"/>
                <a:cs typeface="Times New Roman" panose="02020603050405020304" pitchFamily="18" charset="0"/>
              </a:rPr>
              <a:t>: Se participó en 19 eventos académicos relacionados con la actividad física, estos se realizaron en diferentes universidades del país, sociedades científicas, entidades públicas.</a:t>
            </a:r>
          </a:p>
          <a:p>
            <a:pPr algn="just">
              <a:lnSpc>
                <a:spcPct val="100000"/>
              </a:lnSpc>
              <a:spcBef>
                <a:spcPts val="0"/>
              </a:spcBef>
            </a:pPr>
            <a:endParaRPr lang="es-MX" sz="1200" dirty="0">
              <a:effectLst/>
              <a:latin typeface="+mj-lt"/>
              <a:ea typeface="Calibri" panose="020F0502020204030204" pitchFamily="34" charset="0"/>
              <a:cs typeface="Times New Roman" panose="02020603050405020304" pitchFamily="18" charset="0"/>
            </a:endParaRPr>
          </a:p>
          <a:p>
            <a:pPr algn="just">
              <a:lnSpc>
                <a:spcPct val="100000"/>
              </a:lnSpc>
              <a:spcBef>
                <a:spcPts val="0"/>
              </a:spcBef>
            </a:pPr>
            <a:r>
              <a:rPr lang="es-MX" sz="1200" b="1" kern="100" dirty="0">
                <a:effectLst/>
                <a:latin typeface="+mj-lt"/>
                <a:ea typeface="Calibri" panose="020F0502020204030204" pitchFamily="34" charset="0"/>
                <a:cs typeface="Times New Roman" panose="02020603050405020304" pitchFamily="18" charset="0"/>
              </a:rPr>
              <a:t>Actividad Física</a:t>
            </a:r>
            <a:r>
              <a:rPr lang="es-MX" sz="1200" kern="100" dirty="0">
                <a:effectLst/>
                <a:latin typeface="+mj-lt"/>
                <a:ea typeface="Calibri" panose="020F0502020204030204" pitchFamily="34" charset="0"/>
                <a:cs typeface="Times New Roman" panose="02020603050405020304" pitchFamily="18" charset="0"/>
              </a:rPr>
              <a:t>: Se participó en trece (13) conceptos técnicos de proyectos de ley relacionados con temas de promoción de actividad física en Colombia.</a:t>
            </a:r>
          </a:p>
          <a:p>
            <a:pPr algn="just">
              <a:lnSpc>
                <a:spcPct val="100000"/>
              </a:lnSpc>
              <a:spcBef>
                <a:spcPts val="0"/>
              </a:spcBef>
            </a:pPr>
            <a:endParaRPr lang="es-MX" sz="1200" kern="100" dirty="0">
              <a:effectLst/>
              <a:latin typeface="+mj-lt"/>
              <a:ea typeface="Calibri" panose="020F0502020204030204" pitchFamily="34" charset="0"/>
              <a:cs typeface="Times New Roman" panose="02020603050405020304" pitchFamily="18" charset="0"/>
            </a:endParaRPr>
          </a:p>
          <a:p>
            <a:pPr algn="just">
              <a:lnSpc>
                <a:spcPct val="100000"/>
              </a:lnSpc>
              <a:spcBef>
                <a:spcPts val="0"/>
              </a:spcBef>
            </a:pPr>
            <a:r>
              <a:rPr lang="es-CO" sz="1200" b="1" dirty="0">
                <a:effectLst/>
                <a:latin typeface="+mj-lt"/>
                <a:ea typeface="Calibri" panose="020F0502020204030204" pitchFamily="34" charset="0"/>
                <a:cs typeface="Times New Roman" panose="02020603050405020304" pitchFamily="18" charset="0"/>
              </a:rPr>
              <a:t>Deporte Escolar </a:t>
            </a:r>
            <a:r>
              <a:rPr lang="es-CO" sz="1200" dirty="0">
                <a:effectLst/>
                <a:latin typeface="+mj-lt"/>
                <a:ea typeface="Calibri" panose="020F0502020204030204" pitchFamily="34" charset="0"/>
                <a:cs typeface="Times New Roman" panose="02020603050405020304" pitchFamily="18" charset="0"/>
              </a:rPr>
              <a:t>:En la versión de los Juegos Intercolegiados Nacionales de la vigencia 2023 participaron 469.570 deportistas.</a:t>
            </a:r>
          </a:p>
          <a:p>
            <a:pPr algn="just">
              <a:lnSpc>
                <a:spcPct val="100000"/>
              </a:lnSpc>
              <a:spcBef>
                <a:spcPts val="0"/>
              </a:spcBef>
            </a:pPr>
            <a:endParaRPr lang="es-CO" sz="1200" dirty="0">
              <a:effectLst/>
              <a:latin typeface="+mj-lt"/>
              <a:ea typeface="Calibri" panose="020F0502020204030204" pitchFamily="34" charset="0"/>
              <a:cs typeface="Times New Roman" panose="02020603050405020304" pitchFamily="18" charset="0"/>
            </a:endParaRPr>
          </a:p>
          <a:p>
            <a:pPr algn="just">
              <a:lnSpc>
                <a:spcPct val="100000"/>
              </a:lnSpc>
              <a:spcBef>
                <a:spcPts val="0"/>
              </a:spcBef>
            </a:pPr>
            <a:r>
              <a:rPr lang="es-ES" sz="1200" b="1" dirty="0">
                <a:effectLst/>
                <a:latin typeface="+mj-lt"/>
                <a:ea typeface="Calibri" panose="020F0502020204030204" pitchFamily="34" charset="0"/>
                <a:cs typeface="Times New Roman" panose="02020603050405020304" pitchFamily="18" charset="0"/>
              </a:rPr>
              <a:t>Deporte Escolar</a:t>
            </a:r>
            <a:r>
              <a:rPr lang="es-ES" sz="1200" dirty="0">
                <a:effectLst/>
                <a:latin typeface="+mj-lt"/>
                <a:ea typeface="Calibri" panose="020F0502020204030204" pitchFamily="34" charset="0"/>
                <a:cs typeface="Times New Roman" panose="02020603050405020304" pitchFamily="18" charset="0"/>
              </a:rPr>
              <a:t>: Resultados de los VI Juegos Escolares Centro americanos y del caribe Venezuela 2023:  135 medallas</a:t>
            </a:r>
          </a:p>
          <a:p>
            <a:pPr marL="0" indent="0" algn="just">
              <a:lnSpc>
                <a:spcPct val="100000"/>
              </a:lnSpc>
              <a:spcBef>
                <a:spcPts val="0"/>
              </a:spcBef>
              <a:buNone/>
            </a:pPr>
            <a:endParaRPr lang="es-ES" sz="1200" dirty="0">
              <a:effectLst/>
              <a:latin typeface="+mj-lt"/>
              <a:ea typeface="Calibri" panose="020F0502020204030204" pitchFamily="34" charset="0"/>
              <a:cs typeface="Times New Roman" panose="02020603050405020304" pitchFamily="18" charset="0"/>
            </a:endParaRPr>
          </a:p>
          <a:p>
            <a:pPr algn="just">
              <a:lnSpc>
                <a:spcPct val="100000"/>
              </a:lnSpc>
              <a:spcBef>
                <a:spcPts val="0"/>
              </a:spcBef>
            </a:pPr>
            <a:r>
              <a:rPr lang="es-ES" sz="1200" b="1" kern="100" dirty="0">
                <a:effectLst/>
                <a:latin typeface="+mj-lt"/>
                <a:ea typeface="Calibri" panose="020F0502020204030204" pitchFamily="34" charset="0"/>
                <a:cs typeface="Times New Roman" panose="02020603050405020304" pitchFamily="18" charset="0"/>
              </a:rPr>
              <a:t>Deporte Escolar</a:t>
            </a:r>
            <a:r>
              <a:rPr lang="es-ES" sz="1200" kern="100" dirty="0">
                <a:effectLst/>
                <a:latin typeface="+mj-lt"/>
                <a:ea typeface="Calibri" panose="020F0502020204030204" pitchFamily="34" charset="0"/>
                <a:cs typeface="Times New Roman" panose="02020603050405020304" pitchFamily="18" charset="0"/>
              </a:rPr>
              <a:t>: Programa Jornada </a:t>
            </a:r>
            <a:r>
              <a:rPr lang="es-ES" sz="1200" kern="100" dirty="0">
                <a:latin typeface="+mj-lt"/>
                <a:ea typeface="Calibri" panose="020F0502020204030204" pitchFamily="34" charset="0"/>
                <a:cs typeface="Times New Roman" panose="02020603050405020304" pitchFamily="18" charset="0"/>
              </a:rPr>
              <a:t>D</a:t>
            </a:r>
            <a:r>
              <a:rPr lang="es-ES" sz="1200" kern="100" dirty="0">
                <a:effectLst/>
                <a:latin typeface="+mj-lt"/>
                <a:ea typeface="Calibri" panose="020F0502020204030204" pitchFamily="34" charset="0"/>
                <a:cs typeface="Times New Roman" panose="02020603050405020304" pitchFamily="18" charset="0"/>
              </a:rPr>
              <a:t>eportiva </a:t>
            </a:r>
            <a:r>
              <a:rPr lang="es-ES" sz="1200" kern="100" dirty="0">
                <a:latin typeface="+mj-lt"/>
                <a:ea typeface="Calibri" panose="020F0502020204030204" pitchFamily="34" charset="0"/>
                <a:cs typeface="Times New Roman" panose="02020603050405020304" pitchFamily="18" charset="0"/>
              </a:rPr>
              <a:t>E</a:t>
            </a:r>
            <a:r>
              <a:rPr lang="es-ES" sz="1200" kern="100" dirty="0">
                <a:effectLst/>
                <a:latin typeface="+mj-lt"/>
                <a:ea typeface="Calibri" panose="020F0502020204030204" pitchFamily="34" charset="0"/>
                <a:cs typeface="Times New Roman" panose="02020603050405020304" pitchFamily="18" charset="0"/>
              </a:rPr>
              <a:t>scolar </a:t>
            </a:r>
            <a:r>
              <a:rPr lang="es-ES" sz="1200" kern="100" dirty="0">
                <a:latin typeface="+mj-lt"/>
                <a:ea typeface="Calibri" panose="020F0502020204030204" pitchFamily="34" charset="0"/>
                <a:cs typeface="Times New Roman" panose="02020603050405020304" pitchFamily="18" charset="0"/>
              </a:rPr>
              <a:t>C</a:t>
            </a:r>
            <a:r>
              <a:rPr lang="es-ES" sz="1200" kern="100" dirty="0">
                <a:effectLst/>
                <a:latin typeface="+mj-lt"/>
                <a:ea typeface="Calibri" panose="020F0502020204030204" pitchFamily="34" charset="0"/>
                <a:cs typeface="Times New Roman" panose="02020603050405020304" pitchFamily="18" charset="0"/>
              </a:rPr>
              <a:t>omplementaria/ Escuelas </a:t>
            </a:r>
            <a:r>
              <a:rPr lang="es-ES" sz="1200" kern="100" dirty="0">
                <a:latin typeface="+mj-lt"/>
                <a:ea typeface="Calibri" panose="020F0502020204030204" pitchFamily="34" charset="0"/>
                <a:cs typeface="Times New Roman" panose="02020603050405020304" pitchFamily="18" charset="0"/>
              </a:rPr>
              <a:t>D</a:t>
            </a:r>
            <a:r>
              <a:rPr lang="es-ES" sz="1200" kern="100" dirty="0">
                <a:effectLst/>
                <a:latin typeface="+mj-lt"/>
                <a:ea typeface="Calibri" panose="020F0502020204030204" pitchFamily="34" charset="0"/>
                <a:cs typeface="Times New Roman" panose="02020603050405020304" pitchFamily="18" charset="0"/>
              </a:rPr>
              <a:t>eportivas :  Total de Escritos </a:t>
            </a:r>
            <a:r>
              <a:rPr lang="es-CO" sz="1200" dirty="0">
                <a:solidFill>
                  <a:srgbClr val="000000"/>
                </a:solidFill>
                <a:effectLst/>
                <a:latin typeface="+mj-lt"/>
                <a:ea typeface="Calibri" panose="020F0502020204030204" pitchFamily="34" charset="0"/>
                <a:cs typeface="Times New Roman" panose="02020603050405020304" pitchFamily="18" charset="0"/>
              </a:rPr>
              <a:t>15.699.</a:t>
            </a:r>
          </a:p>
          <a:p>
            <a:pPr algn="just">
              <a:lnSpc>
                <a:spcPct val="100000"/>
              </a:lnSpc>
              <a:spcBef>
                <a:spcPts val="0"/>
              </a:spcBef>
            </a:pPr>
            <a:endParaRPr lang="es-CO" sz="1200" dirty="0">
              <a:solidFill>
                <a:srgbClr val="000000"/>
              </a:solidFill>
              <a:effectLst/>
              <a:latin typeface="+mj-lt"/>
              <a:ea typeface="Calibri" panose="020F0502020204030204" pitchFamily="34" charset="0"/>
              <a:cs typeface="Times New Roman" panose="02020603050405020304" pitchFamily="18" charset="0"/>
            </a:endParaRPr>
          </a:p>
          <a:p>
            <a:pPr algn="just">
              <a:lnSpc>
                <a:spcPct val="100000"/>
              </a:lnSpc>
              <a:spcBef>
                <a:spcPts val="0"/>
              </a:spcBef>
            </a:pPr>
            <a:r>
              <a:rPr lang="es-ES" sz="1200" b="1" kern="100" dirty="0">
                <a:effectLst/>
                <a:latin typeface="+mj-lt"/>
                <a:ea typeface="Arial" panose="020B0604020202020204" pitchFamily="34" charset="0"/>
                <a:cs typeface="Times New Roman" panose="02020603050405020304" pitchFamily="18" charset="0"/>
              </a:rPr>
              <a:t>Deporte Escolar</a:t>
            </a:r>
            <a:r>
              <a:rPr lang="es-ES" sz="1200" kern="100" dirty="0">
                <a:effectLst/>
                <a:latin typeface="+mj-lt"/>
                <a:ea typeface="Arial" panose="020B0604020202020204" pitchFamily="34" charset="0"/>
                <a:cs typeface="Times New Roman" panose="02020603050405020304" pitchFamily="18" charset="0"/>
              </a:rPr>
              <a:t>: Se evidenci</a:t>
            </a:r>
            <a:r>
              <a:rPr lang="es-ES" sz="1200" kern="100" dirty="0">
                <a:latin typeface="+mj-lt"/>
                <a:ea typeface="Arial" panose="020B0604020202020204" pitchFamily="34" charset="0"/>
                <a:cs typeface="Times New Roman" panose="02020603050405020304" pitchFamily="18" charset="0"/>
              </a:rPr>
              <a:t>o</a:t>
            </a:r>
            <a:r>
              <a:rPr lang="es-ES" sz="1200" kern="100" dirty="0">
                <a:effectLst/>
                <a:latin typeface="+mj-lt"/>
                <a:ea typeface="Arial" panose="020B0604020202020204" pitchFamily="34" charset="0"/>
                <a:cs typeface="Times New Roman" panose="02020603050405020304" pitchFamily="18" charset="0"/>
              </a:rPr>
              <a:t> una articulación entre lo técnico y motor con el componente psicosocial en la construcción de las orientaciones metodológicas y técnicas del programa Deportivo Escolar Complementaria.</a:t>
            </a:r>
          </a:p>
          <a:p>
            <a:pPr algn="just">
              <a:lnSpc>
                <a:spcPct val="107000"/>
              </a:lnSpc>
              <a:spcAft>
                <a:spcPts val="800"/>
              </a:spcAft>
            </a:pPr>
            <a:r>
              <a:rPr lang="es-CO" sz="1200" kern="100" dirty="0">
                <a:effectLst/>
                <a:latin typeface="+mj-lt"/>
                <a:ea typeface="Calibri" panose="020F0502020204030204" pitchFamily="34" charset="0"/>
                <a:cs typeface="Times New Roman" panose="02020603050405020304" pitchFamily="18" charset="0"/>
              </a:rPr>
              <a:t>Durante</a:t>
            </a:r>
            <a:r>
              <a:rPr lang="es-CO" sz="1200" kern="100" spc="115" dirty="0">
                <a:effectLst/>
                <a:latin typeface="+mj-lt"/>
                <a:ea typeface="Calibri" panose="020F0502020204030204" pitchFamily="34" charset="0"/>
                <a:cs typeface="Times New Roman" panose="02020603050405020304" pitchFamily="18" charset="0"/>
              </a:rPr>
              <a:t> </a:t>
            </a:r>
            <a:r>
              <a:rPr lang="es-CO" sz="1200" kern="100" dirty="0">
                <a:effectLst/>
                <a:latin typeface="+mj-lt"/>
                <a:ea typeface="Calibri" panose="020F0502020204030204" pitchFamily="34" charset="0"/>
                <a:cs typeface="Times New Roman" panose="02020603050405020304" pitchFamily="18" charset="0"/>
              </a:rPr>
              <a:t>el</a:t>
            </a:r>
            <a:r>
              <a:rPr lang="es-CO" sz="1200" kern="100" spc="395" dirty="0">
                <a:effectLst/>
                <a:latin typeface="+mj-lt"/>
                <a:ea typeface="Calibri" panose="020F0502020204030204" pitchFamily="34" charset="0"/>
                <a:cs typeface="Times New Roman" panose="02020603050405020304" pitchFamily="18" charset="0"/>
              </a:rPr>
              <a:t> </a:t>
            </a:r>
            <a:r>
              <a:rPr lang="es-CO" sz="1200" kern="100" dirty="0">
                <a:effectLst/>
                <a:latin typeface="+mj-lt"/>
                <a:ea typeface="Calibri" panose="020F0502020204030204" pitchFamily="34" charset="0"/>
                <a:cs typeface="Times New Roman" panose="02020603050405020304" pitchFamily="18" charset="0"/>
              </a:rPr>
              <a:t>2023</a:t>
            </a:r>
            <a:r>
              <a:rPr lang="es-CO" sz="1200" kern="100" spc="395" dirty="0">
                <a:effectLst/>
                <a:latin typeface="+mj-lt"/>
                <a:ea typeface="Calibri" panose="020F0502020204030204" pitchFamily="34" charset="0"/>
                <a:cs typeface="Times New Roman" panose="02020603050405020304" pitchFamily="18" charset="0"/>
              </a:rPr>
              <a:t> </a:t>
            </a:r>
            <a:r>
              <a:rPr lang="es-CO" sz="1200" kern="100" dirty="0">
                <a:effectLst/>
                <a:latin typeface="+mj-lt"/>
                <a:ea typeface="Calibri" panose="020F0502020204030204" pitchFamily="34" charset="0"/>
                <a:cs typeface="Times New Roman" panose="02020603050405020304" pitchFamily="18" charset="0"/>
              </a:rPr>
              <a:t>se</a:t>
            </a:r>
            <a:r>
              <a:rPr lang="es-CO" sz="1200" kern="100" spc="395" dirty="0">
                <a:effectLst/>
                <a:latin typeface="+mj-lt"/>
                <a:ea typeface="Calibri" panose="020F0502020204030204" pitchFamily="34" charset="0"/>
                <a:cs typeface="Times New Roman" panose="02020603050405020304" pitchFamily="18" charset="0"/>
              </a:rPr>
              <a:t> </a:t>
            </a:r>
            <a:r>
              <a:rPr lang="es-CO" sz="1200" kern="100" dirty="0">
                <a:effectLst/>
                <a:latin typeface="+mj-lt"/>
                <a:ea typeface="Calibri" panose="020F0502020204030204" pitchFamily="34" charset="0"/>
                <a:cs typeface="Times New Roman" panose="02020603050405020304" pitchFamily="18" charset="0"/>
              </a:rPr>
              <a:t>realizó</a:t>
            </a:r>
            <a:r>
              <a:rPr lang="es-CO" sz="1200" kern="100" spc="395" dirty="0">
                <a:effectLst/>
                <a:latin typeface="+mj-lt"/>
                <a:ea typeface="Calibri" panose="020F0502020204030204" pitchFamily="34" charset="0"/>
                <a:cs typeface="Times New Roman" panose="02020603050405020304" pitchFamily="18" charset="0"/>
              </a:rPr>
              <a:t> </a:t>
            </a:r>
            <a:r>
              <a:rPr lang="es-CO" sz="1200" kern="100" dirty="0">
                <a:effectLst/>
                <a:latin typeface="+mj-lt"/>
                <a:ea typeface="Calibri" panose="020F0502020204030204" pitchFamily="34" charset="0"/>
                <a:cs typeface="Times New Roman" panose="02020603050405020304" pitchFamily="18" charset="0"/>
              </a:rPr>
              <a:t>una</a:t>
            </a:r>
            <a:r>
              <a:rPr lang="es-CO" sz="1200" kern="100" spc="395" dirty="0">
                <a:effectLst/>
                <a:latin typeface="+mj-lt"/>
                <a:ea typeface="Calibri" panose="020F0502020204030204" pitchFamily="34" charset="0"/>
                <a:cs typeface="Times New Roman" panose="02020603050405020304" pitchFamily="18" charset="0"/>
              </a:rPr>
              <a:t> </a:t>
            </a:r>
            <a:r>
              <a:rPr lang="es-CO" sz="1200" kern="100" dirty="0">
                <a:effectLst/>
                <a:latin typeface="+mj-lt"/>
                <a:ea typeface="Calibri" panose="020F0502020204030204" pitchFamily="34" charset="0"/>
                <a:cs typeface="Times New Roman" panose="02020603050405020304" pitchFamily="18" charset="0"/>
              </a:rPr>
              <a:t>asignación</a:t>
            </a:r>
            <a:r>
              <a:rPr lang="es-CO" sz="1200" kern="100" spc="400" dirty="0">
                <a:effectLst/>
                <a:latin typeface="+mj-lt"/>
                <a:ea typeface="Calibri" panose="020F0502020204030204" pitchFamily="34" charset="0"/>
                <a:cs typeface="Times New Roman" panose="02020603050405020304" pitchFamily="18" charset="0"/>
              </a:rPr>
              <a:t> </a:t>
            </a:r>
            <a:r>
              <a:rPr lang="es-CO" sz="1200" kern="100" dirty="0">
                <a:effectLst/>
                <a:latin typeface="+mj-lt"/>
                <a:ea typeface="Calibri" panose="020F0502020204030204" pitchFamily="34" charset="0"/>
                <a:cs typeface="Times New Roman" panose="02020603050405020304" pitchFamily="18" charset="0"/>
              </a:rPr>
              <a:t>$17.333.000.000</a:t>
            </a:r>
            <a:r>
              <a:rPr lang="es-CO" sz="1200" kern="100" spc="400" dirty="0">
                <a:effectLst/>
                <a:latin typeface="+mj-lt"/>
                <a:ea typeface="Calibri" panose="020F0502020204030204" pitchFamily="34" charset="0"/>
                <a:cs typeface="Times New Roman" panose="02020603050405020304" pitchFamily="18" charset="0"/>
              </a:rPr>
              <a:t> </a:t>
            </a:r>
            <a:r>
              <a:rPr lang="es-CO" sz="1200" kern="100" dirty="0">
                <a:effectLst/>
                <a:latin typeface="+mj-lt"/>
                <a:ea typeface="Calibri" panose="020F0502020204030204" pitchFamily="34" charset="0"/>
                <a:cs typeface="Times New Roman" panose="02020603050405020304" pitchFamily="18" charset="0"/>
              </a:rPr>
              <a:t>pesos</a:t>
            </a:r>
            <a:r>
              <a:rPr lang="es-CO" sz="1200" kern="100" spc="400" dirty="0">
                <a:effectLst/>
                <a:latin typeface="+mj-lt"/>
                <a:ea typeface="Calibri" panose="020F0502020204030204" pitchFamily="34" charset="0"/>
                <a:cs typeface="Times New Roman" panose="02020603050405020304" pitchFamily="18" charset="0"/>
              </a:rPr>
              <a:t> </a:t>
            </a:r>
            <a:r>
              <a:rPr lang="es-CO" sz="1200" kern="100" dirty="0">
                <a:effectLst/>
                <a:latin typeface="+mj-lt"/>
                <a:ea typeface="Calibri" panose="020F0502020204030204" pitchFamily="34" charset="0"/>
                <a:cs typeface="Times New Roman" panose="02020603050405020304" pitchFamily="18" charset="0"/>
              </a:rPr>
              <a:t>comprometiendo $15.450.009.713 pesos y obligado $7.281.757.005 pesos, </a:t>
            </a:r>
            <a:r>
              <a:rPr lang="es-CO" sz="1200" kern="100" dirty="0">
                <a:latin typeface="+mj-lt"/>
                <a:ea typeface="Calibri" panose="020F0502020204030204" pitchFamily="34" charset="0"/>
                <a:cs typeface="Times New Roman" panose="02020603050405020304" pitchFamily="18" charset="0"/>
              </a:rPr>
              <a:t>t</a:t>
            </a:r>
            <a:r>
              <a:rPr lang="es-CO" sz="1200" kern="100" dirty="0">
                <a:effectLst/>
                <a:latin typeface="+mj-lt"/>
                <a:ea typeface="Calibri" panose="020F0502020204030204" pitchFamily="34" charset="0"/>
                <a:cs typeface="Times New Roman" panose="02020603050405020304" pitchFamily="18" charset="0"/>
              </a:rPr>
              <a:t>eniendo en cuenta que existieron</a:t>
            </a:r>
            <a:r>
              <a:rPr lang="es-CO" sz="1200" kern="100" spc="5" dirty="0">
                <a:effectLst/>
                <a:latin typeface="+mj-lt"/>
                <a:ea typeface="Calibri" panose="020F0502020204030204" pitchFamily="34" charset="0"/>
                <a:cs typeface="Times New Roman" panose="02020603050405020304" pitchFamily="18" charset="0"/>
              </a:rPr>
              <a:t> </a:t>
            </a:r>
            <a:r>
              <a:rPr lang="es-CO" sz="1200" kern="100" dirty="0">
                <a:effectLst/>
                <a:latin typeface="+mj-lt"/>
                <a:ea typeface="Calibri" panose="020F0502020204030204" pitchFamily="34" charset="0"/>
                <a:cs typeface="Times New Roman" panose="02020603050405020304" pitchFamily="18" charset="0"/>
              </a:rPr>
              <a:t>procesos</a:t>
            </a:r>
            <a:r>
              <a:rPr lang="es-CO" sz="1200" kern="100" spc="5" dirty="0">
                <a:effectLst/>
                <a:latin typeface="+mj-lt"/>
                <a:ea typeface="Calibri" panose="020F0502020204030204" pitchFamily="34" charset="0"/>
                <a:cs typeface="Times New Roman" panose="02020603050405020304" pitchFamily="18" charset="0"/>
              </a:rPr>
              <a:t> </a:t>
            </a:r>
            <a:r>
              <a:rPr lang="es-CO" sz="1200" kern="100" dirty="0">
                <a:effectLst/>
                <a:latin typeface="+mj-lt"/>
                <a:ea typeface="Calibri" panose="020F0502020204030204" pitchFamily="34" charset="0"/>
                <a:cs typeface="Times New Roman" panose="02020603050405020304" pitchFamily="18" charset="0"/>
              </a:rPr>
              <a:t>de</a:t>
            </a:r>
            <a:r>
              <a:rPr lang="es-CO" sz="1200" kern="100" spc="5" dirty="0">
                <a:effectLst/>
                <a:latin typeface="+mj-lt"/>
                <a:ea typeface="Calibri" panose="020F0502020204030204" pitchFamily="34" charset="0"/>
                <a:cs typeface="Times New Roman" panose="02020603050405020304" pitchFamily="18" charset="0"/>
              </a:rPr>
              <a:t> </a:t>
            </a:r>
            <a:r>
              <a:rPr lang="es-CO" sz="1200" kern="100" dirty="0">
                <a:effectLst/>
                <a:latin typeface="+mj-lt"/>
                <a:ea typeface="Calibri" panose="020F0502020204030204" pitchFamily="34" charset="0"/>
                <a:cs typeface="Times New Roman" panose="02020603050405020304" pitchFamily="18" charset="0"/>
              </a:rPr>
              <a:t>adiciones</a:t>
            </a:r>
            <a:r>
              <a:rPr lang="es-CO" sz="1200" kern="100" spc="5" dirty="0">
                <a:effectLst/>
                <a:latin typeface="+mj-lt"/>
                <a:ea typeface="Calibri" panose="020F0502020204030204" pitchFamily="34" charset="0"/>
                <a:cs typeface="Times New Roman" panose="02020603050405020304" pitchFamily="18" charset="0"/>
              </a:rPr>
              <a:t> </a:t>
            </a:r>
            <a:r>
              <a:rPr lang="es-CO" sz="1200" kern="100" dirty="0">
                <a:effectLst/>
                <a:latin typeface="+mj-lt"/>
                <a:ea typeface="Calibri" panose="020F0502020204030204" pitchFamily="34" charset="0"/>
                <a:cs typeface="Times New Roman" panose="02020603050405020304" pitchFamily="18" charset="0"/>
              </a:rPr>
              <a:t>y pendiente pagos de</a:t>
            </a:r>
            <a:r>
              <a:rPr lang="es-CO" sz="1200" kern="100" spc="5" dirty="0">
                <a:effectLst/>
                <a:latin typeface="+mj-lt"/>
                <a:ea typeface="Calibri" panose="020F0502020204030204" pitchFamily="34" charset="0"/>
                <a:cs typeface="Times New Roman" panose="02020603050405020304" pitchFamily="18" charset="0"/>
              </a:rPr>
              <a:t> </a:t>
            </a:r>
            <a:r>
              <a:rPr lang="es-CO" sz="1200" kern="100" dirty="0">
                <a:effectLst/>
                <a:latin typeface="+mj-lt"/>
                <a:ea typeface="Calibri" panose="020F0502020204030204" pitchFamily="34" charset="0"/>
                <a:cs typeface="Times New Roman" panose="02020603050405020304" pitchFamily="18" charset="0"/>
              </a:rPr>
              <a:t>OPS,</a:t>
            </a:r>
            <a:r>
              <a:rPr lang="es-CO" sz="1200" kern="100" spc="5" dirty="0">
                <a:effectLst/>
                <a:latin typeface="+mj-lt"/>
                <a:ea typeface="Calibri" panose="020F0502020204030204" pitchFamily="34" charset="0"/>
                <a:cs typeface="Times New Roman" panose="02020603050405020304" pitchFamily="18" charset="0"/>
              </a:rPr>
              <a:t> </a:t>
            </a:r>
            <a:r>
              <a:rPr lang="es-CO" sz="1200" kern="100" dirty="0">
                <a:effectLst/>
                <a:latin typeface="+mj-lt"/>
                <a:ea typeface="Calibri" panose="020F0502020204030204" pitchFamily="34" charset="0"/>
                <a:cs typeface="Times New Roman" panose="02020603050405020304" pitchFamily="18" charset="0"/>
              </a:rPr>
              <a:t>convenios</a:t>
            </a:r>
            <a:r>
              <a:rPr lang="es-CO" sz="1200" kern="100" spc="5" dirty="0">
                <a:effectLst/>
                <a:latin typeface="+mj-lt"/>
                <a:ea typeface="Calibri" panose="020F0502020204030204" pitchFamily="34" charset="0"/>
                <a:cs typeface="Times New Roman" panose="02020603050405020304" pitchFamily="18" charset="0"/>
              </a:rPr>
              <a:t> </a:t>
            </a:r>
            <a:r>
              <a:rPr lang="es-CO" sz="1200" kern="100" dirty="0">
                <a:effectLst/>
                <a:latin typeface="+mj-lt"/>
                <a:ea typeface="Calibri" panose="020F0502020204030204" pitchFamily="34" charset="0"/>
                <a:cs typeface="Times New Roman" panose="02020603050405020304" pitchFamily="18" charset="0"/>
              </a:rPr>
              <a:t>y otras</a:t>
            </a:r>
            <a:r>
              <a:rPr lang="es-CO" sz="1200" kern="100" spc="5" dirty="0">
                <a:effectLst/>
                <a:latin typeface="+mj-lt"/>
                <a:ea typeface="Calibri" panose="020F0502020204030204" pitchFamily="34" charset="0"/>
                <a:cs typeface="Times New Roman" panose="02020603050405020304" pitchFamily="18" charset="0"/>
              </a:rPr>
              <a:t> </a:t>
            </a:r>
            <a:r>
              <a:rPr lang="es-CO" sz="1200" kern="100" dirty="0">
                <a:effectLst/>
                <a:latin typeface="+mj-lt"/>
                <a:ea typeface="Calibri" panose="020F0502020204030204" pitchFamily="34" charset="0"/>
                <a:cs typeface="Times New Roman" panose="02020603050405020304" pitchFamily="18" charset="0"/>
              </a:rPr>
              <a:t>cuentas. </a:t>
            </a:r>
            <a:r>
              <a:rPr lang="es-CO" sz="1200" dirty="0">
                <a:effectLst/>
                <a:latin typeface="+mj-lt"/>
                <a:ea typeface="Calibri" panose="020F0502020204030204" pitchFamily="34" charset="0"/>
                <a:cs typeface="Times New Roman" panose="02020603050405020304" pitchFamily="18" charset="0"/>
              </a:rPr>
              <a:t>La</a:t>
            </a:r>
            <a:r>
              <a:rPr lang="es-CO" sz="1200" spc="230" dirty="0">
                <a:effectLst/>
                <a:latin typeface="+mj-lt"/>
                <a:ea typeface="Calibri" panose="020F0502020204030204" pitchFamily="34" charset="0"/>
                <a:cs typeface="Times New Roman" panose="02020603050405020304" pitchFamily="18" charset="0"/>
              </a:rPr>
              <a:t> </a:t>
            </a:r>
            <a:r>
              <a:rPr lang="es-CO" sz="1200" dirty="0">
                <a:effectLst/>
                <a:latin typeface="+mj-lt"/>
                <a:ea typeface="Calibri" panose="020F0502020204030204" pitchFamily="34" charset="0"/>
                <a:cs typeface="Times New Roman" panose="02020603050405020304" pitchFamily="18" charset="0"/>
              </a:rPr>
              <a:t>ejecución</a:t>
            </a:r>
            <a:r>
              <a:rPr lang="es-CO" sz="1200" spc="235" dirty="0">
                <a:effectLst/>
                <a:latin typeface="+mj-lt"/>
                <a:ea typeface="Calibri" panose="020F0502020204030204" pitchFamily="34" charset="0"/>
                <a:cs typeface="Times New Roman" panose="02020603050405020304" pitchFamily="18" charset="0"/>
              </a:rPr>
              <a:t> </a:t>
            </a:r>
            <a:r>
              <a:rPr lang="es-CO" sz="1200" dirty="0">
                <a:effectLst/>
                <a:latin typeface="+mj-lt"/>
                <a:ea typeface="Calibri" panose="020F0502020204030204" pitchFamily="34" charset="0"/>
                <a:cs typeface="Times New Roman" panose="02020603050405020304" pitchFamily="18" charset="0"/>
              </a:rPr>
              <a:t>durante</a:t>
            </a:r>
            <a:r>
              <a:rPr lang="es-CO" sz="1200" spc="220" dirty="0">
                <a:effectLst/>
                <a:latin typeface="+mj-lt"/>
                <a:ea typeface="Calibri" panose="020F0502020204030204" pitchFamily="34" charset="0"/>
                <a:cs typeface="Times New Roman" panose="02020603050405020304" pitchFamily="18" charset="0"/>
              </a:rPr>
              <a:t> </a:t>
            </a:r>
            <a:r>
              <a:rPr lang="es-CO" sz="1200" dirty="0">
                <a:effectLst/>
                <a:latin typeface="+mj-lt"/>
                <a:ea typeface="Calibri" panose="020F0502020204030204" pitchFamily="34" charset="0"/>
                <a:cs typeface="Times New Roman" panose="02020603050405020304" pitchFamily="18" charset="0"/>
              </a:rPr>
              <a:t>la</a:t>
            </a:r>
            <a:r>
              <a:rPr lang="es-CO" sz="1200" spc="220" dirty="0">
                <a:effectLst/>
                <a:latin typeface="+mj-lt"/>
                <a:ea typeface="Calibri" panose="020F0502020204030204" pitchFamily="34" charset="0"/>
                <a:cs typeface="Times New Roman" panose="02020603050405020304" pitchFamily="18" charset="0"/>
              </a:rPr>
              <a:t> </a:t>
            </a:r>
            <a:r>
              <a:rPr lang="es-CO" sz="1200" dirty="0">
                <a:effectLst/>
                <a:latin typeface="+mj-lt"/>
                <a:ea typeface="Calibri" panose="020F0502020204030204" pitchFamily="34" charset="0"/>
                <a:cs typeface="Times New Roman" panose="02020603050405020304" pitchFamily="18" charset="0"/>
              </a:rPr>
              <a:t>vigencia</a:t>
            </a:r>
            <a:r>
              <a:rPr lang="es-CO" sz="1200" spc="230" dirty="0">
                <a:effectLst/>
                <a:latin typeface="+mj-lt"/>
                <a:ea typeface="Calibri" panose="020F0502020204030204" pitchFamily="34" charset="0"/>
                <a:cs typeface="Times New Roman" panose="02020603050405020304" pitchFamily="18" charset="0"/>
              </a:rPr>
              <a:t> </a:t>
            </a:r>
            <a:r>
              <a:rPr lang="es-CO" sz="1200" dirty="0">
                <a:effectLst/>
                <a:latin typeface="+mj-lt"/>
                <a:ea typeface="Calibri" panose="020F0502020204030204" pitchFamily="34" charset="0"/>
                <a:cs typeface="Times New Roman" panose="02020603050405020304" pitchFamily="18" charset="0"/>
              </a:rPr>
              <a:t>se</a:t>
            </a:r>
            <a:r>
              <a:rPr lang="es-CO" sz="1200" spc="220" dirty="0">
                <a:effectLst/>
                <a:latin typeface="+mj-lt"/>
                <a:ea typeface="Calibri" panose="020F0502020204030204" pitchFamily="34" charset="0"/>
                <a:cs typeface="Times New Roman" panose="02020603050405020304" pitchFamily="18" charset="0"/>
              </a:rPr>
              <a:t> </a:t>
            </a:r>
            <a:r>
              <a:rPr lang="es-CO" sz="1200" dirty="0">
                <a:effectLst/>
                <a:latin typeface="+mj-lt"/>
                <a:ea typeface="Calibri" panose="020F0502020204030204" pitchFamily="34" charset="0"/>
                <a:cs typeface="Times New Roman" panose="02020603050405020304" pitchFamily="18" charset="0"/>
              </a:rPr>
              <a:t>desarrolla</a:t>
            </a:r>
            <a:r>
              <a:rPr lang="es-CO" sz="1200" spc="220" dirty="0">
                <a:effectLst/>
                <a:latin typeface="+mj-lt"/>
                <a:ea typeface="Calibri" panose="020F0502020204030204" pitchFamily="34" charset="0"/>
                <a:cs typeface="Times New Roman" panose="02020603050405020304" pitchFamily="18" charset="0"/>
              </a:rPr>
              <a:t> </a:t>
            </a:r>
            <a:r>
              <a:rPr lang="es-CO" sz="1200" dirty="0">
                <a:effectLst/>
                <a:latin typeface="+mj-lt"/>
                <a:ea typeface="Calibri" panose="020F0502020204030204" pitchFamily="34" charset="0"/>
                <a:cs typeface="Times New Roman" panose="02020603050405020304" pitchFamily="18" charset="0"/>
              </a:rPr>
              <a:t>por</a:t>
            </a:r>
            <a:r>
              <a:rPr lang="es-CO" sz="1200" spc="235" dirty="0">
                <a:effectLst/>
                <a:latin typeface="+mj-lt"/>
                <a:ea typeface="Calibri" panose="020F0502020204030204" pitchFamily="34" charset="0"/>
                <a:cs typeface="Times New Roman" panose="02020603050405020304" pitchFamily="18" charset="0"/>
              </a:rPr>
              <a:t> </a:t>
            </a:r>
            <a:r>
              <a:rPr lang="es-CO" sz="1200" dirty="0">
                <a:effectLst/>
                <a:latin typeface="+mj-lt"/>
                <a:ea typeface="Calibri" panose="020F0502020204030204" pitchFamily="34" charset="0"/>
                <a:cs typeface="Times New Roman" panose="02020603050405020304" pitchFamily="18" charset="0"/>
              </a:rPr>
              <a:t>medio</a:t>
            </a:r>
            <a:r>
              <a:rPr lang="es-CO" sz="1200" spc="220" dirty="0">
                <a:effectLst/>
                <a:latin typeface="+mj-lt"/>
                <a:ea typeface="Calibri" panose="020F0502020204030204" pitchFamily="34" charset="0"/>
                <a:cs typeface="Times New Roman" panose="02020603050405020304" pitchFamily="18" charset="0"/>
              </a:rPr>
              <a:t> </a:t>
            </a:r>
            <a:r>
              <a:rPr lang="es-CO" sz="1200" dirty="0">
                <a:effectLst/>
                <a:latin typeface="+mj-lt"/>
                <a:ea typeface="Calibri" panose="020F0502020204030204" pitchFamily="34" charset="0"/>
                <a:cs typeface="Times New Roman" panose="02020603050405020304" pitchFamily="18" charset="0"/>
              </a:rPr>
              <a:t>de</a:t>
            </a:r>
            <a:r>
              <a:rPr lang="es-CO" sz="1200" spc="220" dirty="0">
                <a:effectLst/>
                <a:latin typeface="+mj-lt"/>
                <a:ea typeface="Calibri" panose="020F0502020204030204" pitchFamily="34" charset="0"/>
                <a:cs typeface="Times New Roman" panose="02020603050405020304" pitchFamily="18" charset="0"/>
              </a:rPr>
              <a:t> </a:t>
            </a:r>
            <a:r>
              <a:rPr lang="es-CO" sz="1200" dirty="0">
                <a:effectLst/>
                <a:latin typeface="+mj-lt"/>
                <a:ea typeface="Calibri" panose="020F0502020204030204" pitchFamily="34" charset="0"/>
                <a:cs typeface="Times New Roman" panose="02020603050405020304" pitchFamily="18" charset="0"/>
              </a:rPr>
              <a:t>convenios</a:t>
            </a:r>
            <a:r>
              <a:rPr lang="es-CO" sz="1200" spc="230" dirty="0">
                <a:effectLst/>
                <a:latin typeface="+mj-lt"/>
                <a:ea typeface="Calibri" panose="020F0502020204030204" pitchFamily="34" charset="0"/>
                <a:cs typeface="Times New Roman" panose="02020603050405020304" pitchFamily="18" charset="0"/>
              </a:rPr>
              <a:t> </a:t>
            </a:r>
            <a:r>
              <a:rPr lang="es-CO" sz="1200" dirty="0">
                <a:effectLst/>
                <a:latin typeface="+mj-lt"/>
                <a:ea typeface="Calibri" panose="020F0502020204030204" pitchFamily="34" charset="0"/>
                <a:cs typeface="Times New Roman" panose="02020603050405020304" pitchFamily="18" charset="0"/>
              </a:rPr>
              <a:t>con</a:t>
            </a:r>
            <a:r>
              <a:rPr lang="es-CO" sz="1200" spc="225" dirty="0">
                <a:effectLst/>
                <a:latin typeface="+mj-lt"/>
                <a:ea typeface="Calibri" panose="020F0502020204030204" pitchFamily="34" charset="0"/>
                <a:cs typeface="Times New Roman" panose="02020603050405020304" pitchFamily="18" charset="0"/>
              </a:rPr>
              <a:t> </a:t>
            </a:r>
            <a:r>
              <a:rPr lang="es-CO" sz="1200" dirty="0">
                <a:effectLst/>
                <a:latin typeface="+mj-lt"/>
                <a:ea typeface="Calibri" panose="020F0502020204030204" pitchFamily="34" charset="0"/>
                <a:cs typeface="Times New Roman" panose="02020603050405020304" pitchFamily="18" charset="0"/>
              </a:rPr>
              <a:t>diferentes</a:t>
            </a:r>
            <a:r>
              <a:rPr lang="es-CO" sz="1200" spc="-255" dirty="0">
                <a:effectLst/>
                <a:latin typeface="+mj-lt"/>
                <a:ea typeface="Calibri" panose="020F0502020204030204" pitchFamily="34" charset="0"/>
                <a:cs typeface="Times New Roman" panose="02020603050405020304" pitchFamily="18" charset="0"/>
              </a:rPr>
              <a:t> </a:t>
            </a:r>
            <a:r>
              <a:rPr lang="es-CO" sz="1200" dirty="0">
                <a:effectLst/>
                <a:latin typeface="+mj-lt"/>
                <a:ea typeface="Calibri" panose="020F0502020204030204" pitchFamily="34" charset="0"/>
                <a:cs typeface="Times New Roman" panose="02020603050405020304" pitchFamily="18" charset="0"/>
              </a:rPr>
              <a:t>entidades.</a:t>
            </a:r>
          </a:p>
          <a:p>
            <a:pPr algn="just">
              <a:lnSpc>
                <a:spcPct val="107000"/>
              </a:lnSpc>
              <a:spcAft>
                <a:spcPts val="800"/>
              </a:spcAft>
            </a:pPr>
            <a:r>
              <a:rPr lang="es-CO" sz="1200" kern="100" dirty="0">
                <a:latin typeface="+mj-lt"/>
                <a:ea typeface="Calibri" panose="020F0502020204030204" pitchFamily="34" charset="0"/>
                <a:cs typeface="Times New Roman" panose="02020603050405020304" pitchFamily="18" charset="0"/>
              </a:rPr>
              <a:t>Enfoque Diferencial: Se f</a:t>
            </a:r>
            <a:r>
              <a:rPr lang="es-ES_tradnl" sz="1200" kern="100" dirty="0" err="1">
                <a:effectLst/>
                <a:latin typeface="Calibri Light" panose="020F0302020204030204" pitchFamily="34" charset="0"/>
                <a:ea typeface="Calibri" panose="020F0502020204030204" pitchFamily="34" charset="0"/>
                <a:cs typeface="Calibri Light" panose="020F0302020204030204" pitchFamily="34" charset="0"/>
              </a:rPr>
              <a:t>irmo</a:t>
            </a:r>
            <a:r>
              <a:rPr lang="es-ES_tradnl" sz="1200" kern="100" dirty="0">
                <a:effectLst/>
                <a:latin typeface="Calibri Light" panose="020F0302020204030204" pitchFamily="34" charset="0"/>
                <a:ea typeface="Calibri" panose="020F0502020204030204" pitchFamily="34" charset="0"/>
                <a:cs typeface="Calibri Light" panose="020F0302020204030204" pitchFamily="34" charset="0"/>
              </a:rPr>
              <a:t> del convenio con la organización indígena de AICO- COID 971-2023 por un valor de $3.000.000.000 millones en el marco de la CONPAE, para la implantación de plan de acción de la resolución 1608 del 2018 dando cumplimento a los acuerdos del plan Nacional de Desarrollo.</a:t>
            </a:r>
            <a:endParaRPr lang="es-419" sz="1200" kern="100" dirty="0">
              <a:effectLst/>
              <a:latin typeface="Calibri Light" panose="020F0302020204030204" pitchFamily="34" charset="0"/>
              <a:ea typeface="Calibri" panose="020F0502020204030204" pitchFamily="34" charset="0"/>
              <a:cs typeface="Calibri Light" panose="020F0302020204030204" pitchFamily="34" charset="0"/>
            </a:endParaRPr>
          </a:p>
          <a:p>
            <a:pPr algn="just">
              <a:lnSpc>
                <a:spcPct val="107000"/>
              </a:lnSpc>
              <a:spcAft>
                <a:spcPts val="800"/>
              </a:spcAft>
            </a:pPr>
            <a:r>
              <a:rPr lang="es-ES_tradnl" sz="1200" kern="100" dirty="0">
                <a:effectLst/>
                <a:latin typeface="Calibri Light" panose="020F0302020204030204" pitchFamily="34" charset="0"/>
                <a:ea typeface="Calibri" panose="020F0502020204030204" pitchFamily="34" charset="0"/>
                <a:cs typeface="Calibri Light" panose="020F0302020204030204" pitchFamily="34" charset="0"/>
              </a:rPr>
              <a:t>Enfoque Diferencial: Se </a:t>
            </a:r>
            <a:r>
              <a:rPr lang="es-ES_tradnl" sz="1200" kern="100" dirty="0" err="1">
                <a:effectLst/>
                <a:latin typeface="Calibri Light" panose="020F0302020204030204" pitchFamily="34" charset="0"/>
                <a:ea typeface="Calibri" panose="020F0502020204030204" pitchFamily="34" charset="0"/>
                <a:cs typeface="Calibri Light" panose="020F0302020204030204" pitchFamily="34" charset="0"/>
              </a:rPr>
              <a:t>concerto</a:t>
            </a:r>
            <a:r>
              <a:rPr lang="es-ES_tradnl" sz="1200" kern="100" dirty="0">
                <a:effectLst/>
                <a:latin typeface="Calibri Light" panose="020F0302020204030204" pitchFamily="34" charset="0"/>
                <a:ea typeface="Calibri" panose="020F0502020204030204" pitchFamily="34" charset="0"/>
                <a:cs typeface="Calibri Light" panose="020F0302020204030204" pitchFamily="34" charset="0"/>
              </a:rPr>
              <a:t> del presupuesto con la MPC para la vigencia 20214 por un valor de $3.500.000.000 millones de pesos para la implementación del pan de acción de la resolución 1602 de 2018.</a:t>
            </a:r>
            <a:endParaRPr lang="es-419" sz="1200" kern="100" dirty="0">
              <a:effectLst/>
              <a:latin typeface="Calibri Light" panose="020F0302020204030204" pitchFamily="34" charset="0"/>
              <a:ea typeface="Calibri" panose="020F0502020204030204" pitchFamily="34" charset="0"/>
              <a:cs typeface="Calibri Light" panose="020F0302020204030204" pitchFamily="34" charset="0"/>
            </a:endParaRPr>
          </a:p>
          <a:p>
            <a:pPr algn="just">
              <a:lnSpc>
                <a:spcPct val="107000"/>
              </a:lnSpc>
              <a:spcAft>
                <a:spcPts val="800"/>
              </a:spcAft>
            </a:pPr>
            <a:endParaRPr lang="es-419" sz="1200" kern="100" dirty="0">
              <a:effectLst/>
              <a:latin typeface="+mj-lt"/>
              <a:ea typeface="Calibri" panose="020F0502020204030204" pitchFamily="34" charset="0"/>
              <a:cs typeface="Times New Roman" panose="02020603050405020304" pitchFamily="18" charset="0"/>
            </a:endParaRPr>
          </a:p>
          <a:p>
            <a:pPr algn="just">
              <a:lnSpc>
                <a:spcPct val="100000"/>
              </a:lnSpc>
              <a:spcBef>
                <a:spcPts val="0"/>
              </a:spcBef>
            </a:pPr>
            <a:endParaRPr lang="es-419" sz="1200" kern="100" dirty="0">
              <a:effectLst/>
              <a:latin typeface="+mj-lt"/>
              <a:ea typeface="Calibri" panose="020F0502020204030204" pitchFamily="34" charset="0"/>
              <a:cs typeface="Times New Roman" panose="02020603050405020304" pitchFamily="18" charset="0"/>
            </a:endParaRPr>
          </a:p>
          <a:p>
            <a:pPr algn="just">
              <a:lnSpc>
                <a:spcPct val="100000"/>
              </a:lnSpc>
              <a:spcBef>
                <a:spcPts val="0"/>
              </a:spcBef>
            </a:pPr>
            <a:endParaRPr lang="es-419" sz="1200" kern="100" dirty="0">
              <a:effectLst/>
              <a:latin typeface="+mj-lt"/>
              <a:ea typeface="Calibri" panose="020F0502020204030204" pitchFamily="34" charset="0"/>
              <a:cs typeface="Times New Roman" panose="02020603050405020304" pitchFamily="18" charset="0"/>
            </a:endParaRPr>
          </a:p>
          <a:p>
            <a:pPr algn="just">
              <a:lnSpc>
                <a:spcPct val="100000"/>
              </a:lnSpc>
              <a:spcBef>
                <a:spcPts val="0"/>
              </a:spcBef>
            </a:pPr>
            <a:endParaRPr lang="es-419" sz="1200" kern="100" dirty="0">
              <a:effectLst/>
              <a:latin typeface="+mj-lt"/>
              <a:ea typeface="Calibri" panose="020F0502020204030204" pitchFamily="34" charset="0"/>
              <a:cs typeface="Times New Roman" panose="02020603050405020304" pitchFamily="18" charset="0"/>
            </a:endParaRPr>
          </a:p>
          <a:p>
            <a:pPr marL="0" indent="0" algn="just">
              <a:lnSpc>
                <a:spcPct val="100000"/>
              </a:lnSpc>
              <a:spcBef>
                <a:spcPts val="0"/>
              </a:spcBef>
              <a:buNone/>
            </a:pPr>
            <a:endParaRPr lang="es-MX" sz="1300" dirty="0">
              <a:latin typeface="Calibri Light"/>
              <a:cs typeface="Calibri Light"/>
            </a:endParaRPr>
          </a:p>
        </p:txBody>
      </p:sp>
    </p:spTree>
    <p:extLst>
      <p:ext uri="{BB962C8B-B14F-4D97-AF65-F5344CB8AC3E}">
        <p14:creationId xmlns:p14="http://schemas.microsoft.com/office/powerpoint/2010/main" val="9088132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07D16E7-DEB4-D777-1EAC-3D10243D90F3}"/>
            </a:ext>
          </a:extLst>
        </p:cNvPr>
        <p:cNvGrpSpPr/>
        <p:nvPr/>
      </p:nvGrpSpPr>
      <p:grpSpPr>
        <a:xfrm>
          <a:off x="0" y="0"/>
          <a:ext cx="0" cy="0"/>
          <a:chOff x="0" y="0"/>
          <a:chExt cx="0" cy="0"/>
        </a:xfrm>
      </p:grpSpPr>
      <p:sp>
        <p:nvSpPr>
          <p:cNvPr id="2" name="Marcador de contenido 10">
            <a:extLst>
              <a:ext uri="{FF2B5EF4-FFF2-40B4-BE49-F238E27FC236}">
                <a16:creationId xmlns:a16="http://schemas.microsoft.com/office/drawing/2014/main" id="{7FC36575-0DDC-1BC9-AA7E-FEEE627218F9}"/>
              </a:ext>
            </a:extLst>
          </p:cNvPr>
          <p:cNvSpPr txBox="1">
            <a:spLocks/>
          </p:cNvSpPr>
          <p:nvPr/>
        </p:nvSpPr>
        <p:spPr>
          <a:xfrm>
            <a:off x="3340851" y="569317"/>
            <a:ext cx="11701246" cy="11617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200"/>
              </a:spcBef>
              <a:spcAft>
                <a:spcPts val="200"/>
              </a:spcAft>
              <a:buClrTx/>
              <a:buSzTx/>
              <a:buFont typeface="Arial" panose="020B0604020202020204" pitchFamily="34" charset="0"/>
              <a:buNone/>
              <a:tabLst/>
              <a:defRPr/>
            </a:pPr>
            <a:r>
              <a:rPr kumimoji="0" lang="es-CO" sz="1200" b="1" i="0" u="none" strike="noStrike" kern="1200" cap="none" spc="0" normalizeH="0" baseline="0" noProof="0" dirty="0">
                <a:ln>
                  <a:noFill/>
                </a:ln>
                <a:solidFill>
                  <a:prstClr val="black"/>
                </a:solidFill>
                <a:effectLst/>
                <a:uLnTx/>
                <a:uFillTx/>
                <a:latin typeface="Calibri" panose="020F0502020204030204"/>
                <a:ea typeface="+mn-ea"/>
                <a:cs typeface="+mn-cs"/>
              </a:rPr>
              <a:t>SEGUIMIENTO AL PLAN DE ACCIÓN </a:t>
            </a:r>
          </a:p>
          <a:p>
            <a:pPr marL="0" marR="0" lvl="0" indent="0" algn="ctr" defTabSz="914400" rtl="0" eaLnBrk="1" fontAlgn="auto" latinLnBrk="0" hangingPunct="1">
              <a:lnSpc>
                <a:spcPct val="100000"/>
              </a:lnSpc>
              <a:spcBef>
                <a:spcPts val="200"/>
              </a:spcBef>
              <a:spcAft>
                <a:spcPts val="200"/>
              </a:spcAft>
              <a:buClrTx/>
              <a:buSzTx/>
              <a:buFont typeface="Arial" panose="020B0604020202020204" pitchFamily="34" charset="0"/>
              <a:buNone/>
              <a:tabLst/>
              <a:defRPr/>
            </a:pPr>
            <a:r>
              <a:rPr kumimoji="0" lang="es-CO" sz="1200" b="1" i="0" u="none" strike="noStrike" kern="1200" cap="none" spc="0" normalizeH="0" baseline="0" noProof="0" dirty="0">
                <a:ln>
                  <a:noFill/>
                </a:ln>
                <a:solidFill>
                  <a:prstClr val="black"/>
                </a:solidFill>
                <a:effectLst/>
                <a:uLnTx/>
                <a:uFillTx/>
                <a:latin typeface="Calibri" panose="020F0502020204030204"/>
                <a:ea typeface="+mn-ea"/>
                <a:cs typeface="+mn-cs"/>
              </a:rPr>
              <a:t>INSTITUCIONAL IV TRIMESTRE</a:t>
            </a:r>
          </a:p>
        </p:txBody>
      </p:sp>
      <p:sp>
        <p:nvSpPr>
          <p:cNvPr id="3" name="Título 1">
            <a:extLst>
              <a:ext uri="{FF2B5EF4-FFF2-40B4-BE49-F238E27FC236}">
                <a16:creationId xmlns:a16="http://schemas.microsoft.com/office/drawing/2014/main" id="{4F328E0A-764E-0E08-F89E-10AD985968AE}"/>
              </a:ext>
            </a:extLst>
          </p:cNvPr>
          <p:cNvSpPr txBox="1">
            <a:spLocks/>
          </p:cNvSpPr>
          <p:nvPr/>
        </p:nvSpPr>
        <p:spPr>
          <a:xfrm>
            <a:off x="2024095" y="410246"/>
            <a:ext cx="6014106" cy="8994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sz="2400" b="1" dirty="0">
                <a:latin typeface="+mn-lt"/>
              </a:rPr>
              <a:t>Dirección de Fomento y Desarrollo</a:t>
            </a:r>
            <a:endParaRPr lang="es-CO" sz="2400" b="1" dirty="0">
              <a:solidFill>
                <a:srgbClr val="FF0000"/>
              </a:solidFill>
              <a:latin typeface="+mn-lt"/>
            </a:endParaRPr>
          </a:p>
        </p:txBody>
      </p:sp>
      <p:sp>
        <p:nvSpPr>
          <p:cNvPr id="4" name="Marcador de contenido 10">
            <a:extLst>
              <a:ext uri="{FF2B5EF4-FFF2-40B4-BE49-F238E27FC236}">
                <a16:creationId xmlns:a16="http://schemas.microsoft.com/office/drawing/2014/main" id="{3AE55E29-3A15-7115-86B7-8FE38DC63917}"/>
              </a:ext>
            </a:extLst>
          </p:cNvPr>
          <p:cNvSpPr>
            <a:spLocks noGrp="1"/>
          </p:cNvSpPr>
          <p:nvPr>
            <p:ph idx="1"/>
          </p:nvPr>
        </p:nvSpPr>
        <p:spPr>
          <a:xfrm>
            <a:off x="672353" y="1240129"/>
            <a:ext cx="10838329" cy="5366859"/>
          </a:xfrm>
        </p:spPr>
        <p:txBody>
          <a:bodyPr vert="horz" lIns="91440" tIns="45720" rIns="91440" bIns="45720" rtlCol="0" anchor="t">
            <a:noAutofit/>
          </a:bodyPr>
          <a:lstStyle/>
          <a:p>
            <a:pPr algn="just">
              <a:lnSpc>
                <a:spcPct val="100000"/>
              </a:lnSpc>
              <a:spcBef>
                <a:spcPts val="0"/>
              </a:spcBef>
            </a:pPr>
            <a:endParaRPr lang="es-419" sz="1200" kern="100" dirty="0">
              <a:effectLst/>
              <a:latin typeface="+mj-lt"/>
              <a:ea typeface="Calibri" panose="020F0502020204030204" pitchFamily="34" charset="0"/>
              <a:cs typeface="Times New Roman" panose="02020603050405020304" pitchFamily="18" charset="0"/>
            </a:endParaRPr>
          </a:p>
          <a:p>
            <a:pPr algn="just">
              <a:lnSpc>
                <a:spcPct val="100000"/>
              </a:lnSpc>
              <a:spcBef>
                <a:spcPts val="0"/>
              </a:spcBef>
            </a:pPr>
            <a:endParaRPr lang="es-419" sz="1200" kern="100" dirty="0">
              <a:effectLst/>
              <a:latin typeface="+mj-lt"/>
              <a:ea typeface="Calibri" panose="020F0502020204030204" pitchFamily="34" charset="0"/>
              <a:cs typeface="Times New Roman" panose="02020603050405020304" pitchFamily="18" charset="0"/>
            </a:endParaRPr>
          </a:p>
          <a:p>
            <a:pPr algn="just">
              <a:lnSpc>
                <a:spcPct val="100000"/>
              </a:lnSpc>
              <a:spcBef>
                <a:spcPts val="0"/>
              </a:spcBef>
            </a:pPr>
            <a:endParaRPr lang="es-419" sz="1200" kern="100" dirty="0">
              <a:effectLst/>
              <a:latin typeface="+mj-lt"/>
              <a:ea typeface="Calibri" panose="020F0502020204030204" pitchFamily="34" charset="0"/>
              <a:cs typeface="Times New Roman" panose="02020603050405020304" pitchFamily="18" charset="0"/>
            </a:endParaRPr>
          </a:p>
          <a:p>
            <a:pPr marL="0" indent="0" algn="just">
              <a:lnSpc>
                <a:spcPct val="100000"/>
              </a:lnSpc>
              <a:spcBef>
                <a:spcPts val="0"/>
              </a:spcBef>
              <a:buNone/>
            </a:pPr>
            <a:r>
              <a:rPr lang="es-MX" sz="1200" dirty="0">
                <a:latin typeface="+mj-lt"/>
                <a:cs typeface="Calibri Light"/>
              </a:rPr>
              <a:t>                                                         </a:t>
            </a:r>
            <a:r>
              <a:rPr lang="es-CO" sz="1200" dirty="0">
                <a:effectLst/>
                <a:latin typeface="+mj-lt"/>
                <a:ea typeface="Calibri" panose="020F0502020204030204" pitchFamily="34" charset="0"/>
                <a:cs typeface="Times New Roman" panose="02020603050405020304" pitchFamily="18" charset="0"/>
              </a:rPr>
              <a:t>En la vigencia 2023 se impactaron 31 departamentos y 213 municipios del país, con una inversión aproximada de $4.500.000.000</a:t>
            </a:r>
          </a:p>
          <a:p>
            <a:pPr algn="just">
              <a:lnSpc>
                <a:spcPct val="100000"/>
              </a:lnSpc>
              <a:spcBef>
                <a:spcPts val="0"/>
              </a:spcBef>
            </a:pPr>
            <a:endParaRPr lang="es-MX" sz="1200" dirty="0">
              <a:latin typeface="+mj-lt"/>
              <a:cs typeface="Calibri Light"/>
            </a:endParaRPr>
          </a:p>
        </p:txBody>
      </p:sp>
      <p:sp>
        <p:nvSpPr>
          <p:cNvPr id="6" name="Marcador de contenido 10">
            <a:extLst>
              <a:ext uri="{FF2B5EF4-FFF2-40B4-BE49-F238E27FC236}">
                <a16:creationId xmlns:a16="http://schemas.microsoft.com/office/drawing/2014/main" id="{830CA68F-786F-77B4-DF1D-8BB195193E4B}"/>
              </a:ext>
            </a:extLst>
          </p:cNvPr>
          <p:cNvSpPr txBox="1">
            <a:spLocks/>
          </p:cNvSpPr>
          <p:nvPr/>
        </p:nvSpPr>
        <p:spPr>
          <a:xfrm>
            <a:off x="824753" y="1392529"/>
            <a:ext cx="10838329" cy="5366859"/>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00000"/>
              </a:lnSpc>
              <a:spcBef>
                <a:spcPts val="0"/>
              </a:spcBef>
            </a:pPr>
            <a:r>
              <a:rPr lang="es-419" sz="1200" b="1" kern="100" dirty="0">
                <a:latin typeface="+mj-lt"/>
                <a:ea typeface="Calibri" panose="020F0502020204030204" pitchFamily="34" charset="0"/>
                <a:cs typeface="Times New Roman" panose="02020603050405020304" pitchFamily="18" charset="0"/>
              </a:rPr>
              <a:t>Deporte Social Comunitario</a:t>
            </a:r>
          </a:p>
          <a:p>
            <a:pPr algn="just">
              <a:lnSpc>
                <a:spcPct val="100000"/>
              </a:lnSpc>
              <a:spcBef>
                <a:spcPts val="0"/>
              </a:spcBef>
            </a:pPr>
            <a:endParaRPr lang="es-419" sz="1200" kern="100" dirty="0">
              <a:latin typeface="+mj-lt"/>
              <a:ea typeface="Calibri" panose="020F0502020204030204" pitchFamily="34" charset="0"/>
              <a:cs typeface="Times New Roman" panose="02020603050405020304" pitchFamily="18" charset="0"/>
            </a:endParaRPr>
          </a:p>
          <a:p>
            <a:pPr algn="just">
              <a:lnSpc>
                <a:spcPct val="100000"/>
              </a:lnSpc>
              <a:spcBef>
                <a:spcPts val="0"/>
              </a:spcBef>
            </a:pPr>
            <a:r>
              <a:rPr lang="es-CO" sz="1200" kern="100" dirty="0">
                <a:effectLst/>
                <a:latin typeface="Calibri Light" panose="020F0302020204030204" pitchFamily="34" charset="0"/>
                <a:ea typeface="Calibri" panose="020F0502020204030204" pitchFamily="34" charset="0"/>
                <a:cs typeface="Calibri Light" panose="020F0302020204030204" pitchFamily="34" charset="0"/>
              </a:rPr>
              <a:t>PROGRAMA DEPORTES+:</a:t>
            </a:r>
            <a:endParaRPr lang="es-419" sz="1200" kern="100" dirty="0">
              <a:effectLst/>
              <a:latin typeface="Calibri Light" panose="020F0302020204030204" pitchFamily="34" charset="0"/>
              <a:ea typeface="Calibri" panose="020F0502020204030204" pitchFamily="34" charset="0"/>
              <a:cs typeface="Calibri Light" panose="020F0302020204030204" pitchFamily="34" charset="0"/>
            </a:endParaRPr>
          </a:p>
          <a:p>
            <a:pPr algn="just">
              <a:lnSpc>
                <a:spcPct val="107000"/>
              </a:lnSpc>
              <a:spcAft>
                <a:spcPts val="800"/>
              </a:spcAft>
            </a:pPr>
            <a:r>
              <a:rPr lang="es-CO" sz="1200" kern="100" dirty="0">
                <a:effectLst/>
                <a:latin typeface="+mj-lt"/>
                <a:ea typeface="Calibri" panose="020F0502020204030204" pitchFamily="34" charset="0"/>
                <a:cs typeface="Times New Roman" panose="02020603050405020304" pitchFamily="18" charset="0"/>
              </a:rPr>
              <a:t>Juegos de Litoral Pacífico (17 al 25 de septiembre de 2023: Integrar a las comunidades afrodescendientes y propias de la región pacífica colombiana en el desarrollo de prácticas deportivas tradicionales, autóctonas y convencionales. Municipios sede: Guapi, Timbiquí y Buenaventura. Se beneficiaron alrededor de 335 beneficiarios directos con el desarrollo de los juegos. Inversión: $1.800.000.000.</a:t>
            </a:r>
          </a:p>
          <a:p>
            <a:pPr algn="just">
              <a:lnSpc>
                <a:spcPct val="107000"/>
              </a:lnSpc>
              <a:spcAft>
                <a:spcPts val="800"/>
              </a:spcAft>
            </a:pPr>
            <a:r>
              <a:rPr lang="es-CO" sz="1200" kern="100" dirty="0">
                <a:latin typeface="+mj-lt"/>
                <a:ea typeface="Calibri" panose="020F0502020204030204" pitchFamily="34" charset="0"/>
                <a:cs typeface="Times New Roman" panose="02020603050405020304" pitchFamily="18" charset="0"/>
              </a:rPr>
              <a:t>Se llevo a cabo l</a:t>
            </a:r>
            <a:r>
              <a:rPr lang="es-CO" sz="1200" kern="100" dirty="0">
                <a:effectLst/>
                <a:latin typeface="+mj-lt"/>
                <a:ea typeface="Calibri" panose="020F0502020204030204" pitchFamily="34" charset="0"/>
                <a:cs typeface="Times New Roman" panose="02020603050405020304" pitchFamily="18" charset="0"/>
              </a:rPr>
              <a:t>os juegos deportivos nacionales del magisterio, enmarcado por la alianza interinstitucional celebrada entre el Ministerio de Educación Nacional - MEN, la Federación Colombiana de Trabajadores de la Educación-FECODE, el Ministerio del Deporte – MINDEPORTE. Se beneficiaron alrededor de </a:t>
            </a:r>
            <a:r>
              <a:rPr lang="es-CO" sz="1200" kern="0" dirty="0">
                <a:effectLst/>
                <a:latin typeface="+mj-lt"/>
                <a:ea typeface="Calibri" panose="020F0502020204030204" pitchFamily="34" charset="0"/>
                <a:cs typeface="Times New Roman" panose="02020603050405020304" pitchFamily="18" charset="0"/>
              </a:rPr>
              <a:t>3.795 beneficiarios directos con el desarrollo de los juegos.</a:t>
            </a:r>
          </a:p>
          <a:p>
            <a:pPr algn="just">
              <a:lnSpc>
                <a:spcPct val="107000"/>
              </a:lnSpc>
              <a:spcAft>
                <a:spcPts val="800"/>
              </a:spcAft>
            </a:pPr>
            <a:r>
              <a:rPr lang="es-CO" sz="1200" kern="100" dirty="0">
                <a:effectLst/>
                <a:latin typeface="+mj-lt"/>
                <a:ea typeface="Calibri" panose="020F0502020204030204" pitchFamily="34" charset="0"/>
                <a:cs typeface="Times New Roman" panose="02020603050405020304" pitchFamily="18" charset="0"/>
              </a:rPr>
              <a:t>Se </a:t>
            </a:r>
            <a:r>
              <a:rPr lang="es-CO" sz="1200" kern="100" dirty="0">
                <a:latin typeface="+mj-lt"/>
                <a:ea typeface="Calibri" panose="020F0502020204030204" pitchFamily="34" charset="0"/>
                <a:cs typeface="Times New Roman" panose="02020603050405020304" pitchFamily="18" charset="0"/>
              </a:rPr>
              <a:t>llevo a cabo el </a:t>
            </a:r>
            <a:r>
              <a:rPr lang="es-CO" sz="1200" kern="100" dirty="0">
                <a:effectLst/>
                <a:latin typeface="+mj-lt"/>
                <a:ea typeface="Calibri" panose="020F0502020204030204" pitchFamily="34" charset="0"/>
                <a:cs typeface="Times New Roman" panose="02020603050405020304" pitchFamily="18" charset="0"/>
              </a:rPr>
              <a:t>Torneo Rodemos el Balón por la Paz: Se beneficiaron alrededor de 1.029 beneficiarios directos con el desarrollo de los juegos. Inversión: $836.000.000</a:t>
            </a:r>
          </a:p>
          <a:p>
            <a:pPr algn="just">
              <a:lnSpc>
                <a:spcPct val="107000"/>
              </a:lnSpc>
              <a:spcAft>
                <a:spcPts val="800"/>
              </a:spcAft>
            </a:pPr>
            <a:r>
              <a:rPr lang="es-CO" sz="1200" b="1" kern="100" dirty="0">
                <a:latin typeface="+mj-lt"/>
                <a:ea typeface="Calibri" panose="020F0502020204030204" pitchFamily="34" charset="0"/>
                <a:cs typeface="Times New Roman" panose="02020603050405020304" pitchFamily="18" charset="0"/>
              </a:rPr>
              <a:t>Recreación</a:t>
            </a:r>
          </a:p>
          <a:p>
            <a:pPr algn="just">
              <a:lnSpc>
                <a:spcPct val="107000"/>
              </a:lnSpc>
              <a:spcAft>
                <a:spcPts val="800"/>
              </a:spcAft>
            </a:pPr>
            <a:r>
              <a:rPr lang="es-CO" sz="1200" kern="100" dirty="0">
                <a:effectLst/>
                <a:latin typeface="+mj-lt"/>
                <a:ea typeface="Calibri" panose="020F0502020204030204" pitchFamily="34" charset="0"/>
                <a:cs typeface="Times New Roman" panose="02020603050405020304" pitchFamily="18" charset="0"/>
              </a:rPr>
              <a:t>Durante</a:t>
            </a:r>
            <a:r>
              <a:rPr lang="es-CO" sz="1200" kern="100" spc="115" dirty="0">
                <a:effectLst/>
                <a:latin typeface="+mj-lt"/>
                <a:ea typeface="Calibri" panose="020F0502020204030204" pitchFamily="34" charset="0"/>
                <a:cs typeface="Times New Roman" panose="02020603050405020304" pitchFamily="18" charset="0"/>
              </a:rPr>
              <a:t> </a:t>
            </a:r>
            <a:r>
              <a:rPr lang="es-CO" sz="1200" kern="100" dirty="0">
                <a:effectLst/>
                <a:latin typeface="+mj-lt"/>
                <a:ea typeface="Calibri" panose="020F0502020204030204" pitchFamily="34" charset="0"/>
                <a:cs typeface="Times New Roman" panose="02020603050405020304" pitchFamily="18" charset="0"/>
              </a:rPr>
              <a:t>el</a:t>
            </a:r>
            <a:r>
              <a:rPr lang="es-CO" sz="1200" kern="100" spc="395" dirty="0">
                <a:effectLst/>
                <a:latin typeface="+mj-lt"/>
                <a:ea typeface="Calibri" panose="020F0502020204030204" pitchFamily="34" charset="0"/>
                <a:cs typeface="Times New Roman" panose="02020603050405020304" pitchFamily="18" charset="0"/>
              </a:rPr>
              <a:t> </a:t>
            </a:r>
            <a:r>
              <a:rPr lang="es-CO" sz="1200" kern="100" dirty="0">
                <a:effectLst/>
                <a:latin typeface="+mj-lt"/>
                <a:ea typeface="Calibri" panose="020F0502020204030204" pitchFamily="34" charset="0"/>
                <a:cs typeface="Times New Roman" panose="02020603050405020304" pitchFamily="18" charset="0"/>
              </a:rPr>
              <a:t>2023</a:t>
            </a:r>
            <a:r>
              <a:rPr lang="es-CO" sz="1200" kern="100" spc="395" dirty="0">
                <a:effectLst/>
                <a:latin typeface="+mj-lt"/>
                <a:ea typeface="Calibri" panose="020F0502020204030204" pitchFamily="34" charset="0"/>
                <a:cs typeface="Times New Roman" panose="02020603050405020304" pitchFamily="18" charset="0"/>
              </a:rPr>
              <a:t> </a:t>
            </a:r>
            <a:r>
              <a:rPr lang="es-CO" sz="1200" kern="100" dirty="0">
                <a:effectLst/>
                <a:latin typeface="+mj-lt"/>
                <a:ea typeface="Calibri" panose="020F0502020204030204" pitchFamily="34" charset="0"/>
                <a:cs typeface="Times New Roman" panose="02020603050405020304" pitchFamily="18" charset="0"/>
              </a:rPr>
              <a:t>se</a:t>
            </a:r>
            <a:r>
              <a:rPr lang="es-CO" sz="1200" kern="100" spc="395" dirty="0">
                <a:effectLst/>
                <a:latin typeface="+mj-lt"/>
                <a:ea typeface="Calibri" panose="020F0502020204030204" pitchFamily="34" charset="0"/>
                <a:cs typeface="Times New Roman" panose="02020603050405020304" pitchFamily="18" charset="0"/>
              </a:rPr>
              <a:t> </a:t>
            </a:r>
            <a:r>
              <a:rPr lang="es-CO" sz="1200" kern="100" dirty="0">
                <a:effectLst/>
                <a:latin typeface="+mj-lt"/>
                <a:ea typeface="Calibri" panose="020F0502020204030204" pitchFamily="34" charset="0"/>
                <a:cs typeface="Times New Roman" panose="02020603050405020304" pitchFamily="18" charset="0"/>
              </a:rPr>
              <a:t>realiza</a:t>
            </a:r>
            <a:r>
              <a:rPr lang="es-CO" sz="1200" kern="100" spc="395" dirty="0">
                <a:effectLst/>
                <a:latin typeface="+mj-lt"/>
                <a:ea typeface="Calibri" panose="020F0502020204030204" pitchFamily="34" charset="0"/>
                <a:cs typeface="Times New Roman" panose="02020603050405020304" pitchFamily="18" charset="0"/>
              </a:rPr>
              <a:t> </a:t>
            </a:r>
            <a:r>
              <a:rPr lang="es-CO" sz="1200" kern="100" dirty="0">
                <a:effectLst/>
                <a:latin typeface="+mj-lt"/>
                <a:ea typeface="Calibri" panose="020F0502020204030204" pitchFamily="34" charset="0"/>
                <a:cs typeface="Times New Roman" panose="02020603050405020304" pitchFamily="18" charset="0"/>
              </a:rPr>
              <a:t>una</a:t>
            </a:r>
            <a:r>
              <a:rPr lang="es-CO" sz="1200" kern="100" spc="395" dirty="0">
                <a:effectLst/>
                <a:latin typeface="+mj-lt"/>
                <a:ea typeface="Calibri" panose="020F0502020204030204" pitchFamily="34" charset="0"/>
                <a:cs typeface="Times New Roman" panose="02020603050405020304" pitchFamily="18" charset="0"/>
              </a:rPr>
              <a:t> </a:t>
            </a:r>
            <a:r>
              <a:rPr lang="es-CO" sz="1200" kern="100" dirty="0">
                <a:effectLst/>
                <a:latin typeface="+mj-lt"/>
                <a:ea typeface="Calibri" panose="020F0502020204030204" pitchFamily="34" charset="0"/>
                <a:cs typeface="Times New Roman" panose="02020603050405020304" pitchFamily="18" charset="0"/>
              </a:rPr>
              <a:t>asignación</a:t>
            </a:r>
            <a:r>
              <a:rPr lang="es-CO" sz="1200" kern="100" spc="400" dirty="0">
                <a:effectLst/>
                <a:latin typeface="+mj-lt"/>
                <a:ea typeface="Calibri" panose="020F0502020204030204" pitchFamily="34" charset="0"/>
                <a:cs typeface="Times New Roman" panose="02020603050405020304" pitchFamily="18" charset="0"/>
              </a:rPr>
              <a:t> </a:t>
            </a:r>
            <a:r>
              <a:rPr lang="es-CO" sz="1200" kern="100" dirty="0">
                <a:effectLst/>
                <a:latin typeface="+mj-lt"/>
                <a:ea typeface="Calibri" panose="020F0502020204030204" pitchFamily="34" charset="0"/>
                <a:cs typeface="Times New Roman" panose="02020603050405020304" pitchFamily="18" charset="0"/>
              </a:rPr>
              <a:t>$17.333.000.000</a:t>
            </a:r>
            <a:r>
              <a:rPr lang="es-CO" sz="1200" kern="100" spc="400" dirty="0">
                <a:effectLst/>
                <a:latin typeface="+mj-lt"/>
                <a:ea typeface="Calibri" panose="020F0502020204030204" pitchFamily="34" charset="0"/>
                <a:cs typeface="Times New Roman" panose="02020603050405020304" pitchFamily="18" charset="0"/>
              </a:rPr>
              <a:t> </a:t>
            </a:r>
            <a:r>
              <a:rPr lang="es-CO" sz="1200" kern="100" dirty="0">
                <a:effectLst/>
                <a:latin typeface="+mj-lt"/>
                <a:ea typeface="Calibri" panose="020F0502020204030204" pitchFamily="34" charset="0"/>
                <a:cs typeface="Times New Roman" panose="02020603050405020304" pitchFamily="18" charset="0"/>
              </a:rPr>
              <a:t>pesos</a:t>
            </a:r>
            <a:r>
              <a:rPr lang="es-CO" sz="1200" kern="100" spc="400" dirty="0">
                <a:effectLst/>
                <a:latin typeface="+mj-lt"/>
                <a:ea typeface="Calibri" panose="020F0502020204030204" pitchFamily="34" charset="0"/>
                <a:cs typeface="Times New Roman" panose="02020603050405020304" pitchFamily="18" charset="0"/>
              </a:rPr>
              <a:t> </a:t>
            </a:r>
            <a:r>
              <a:rPr lang="es-CO" sz="1200" kern="100" dirty="0">
                <a:effectLst/>
                <a:latin typeface="+mj-lt"/>
                <a:ea typeface="Calibri" panose="020F0502020204030204" pitchFamily="34" charset="0"/>
                <a:cs typeface="Times New Roman" panose="02020603050405020304" pitchFamily="18" charset="0"/>
              </a:rPr>
              <a:t>comprometiendo </a:t>
            </a:r>
            <a:r>
              <a:rPr lang="es-CO" sz="1200" dirty="0">
                <a:effectLst/>
                <a:latin typeface="+mj-lt"/>
                <a:ea typeface="Calibri" panose="020F0502020204030204" pitchFamily="34" charset="0"/>
                <a:cs typeface="Times New Roman" panose="02020603050405020304" pitchFamily="18" charset="0"/>
              </a:rPr>
              <a:t>$15.450.009.713 pesos y obligado $7.281.757.005 pesos.</a:t>
            </a:r>
          </a:p>
          <a:p>
            <a:pPr algn="just">
              <a:lnSpc>
                <a:spcPct val="107000"/>
              </a:lnSpc>
              <a:spcAft>
                <a:spcPts val="800"/>
              </a:spcAft>
            </a:pPr>
            <a:r>
              <a:rPr lang="es-CO" sz="1200" dirty="0">
                <a:effectLst/>
                <a:latin typeface="+mj-lt"/>
                <a:ea typeface="Calibri" panose="020F0502020204030204" pitchFamily="34" charset="0"/>
                <a:cs typeface="Times New Roman" panose="02020603050405020304" pitchFamily="18" charset="0"/>
              </a:rPr>
              <a:t>La</a:t>
            </a:r>
            <a:r>
              <a:rPr lang="es-CO" sz="1200" spc="230" dirty="0">
                <a:effectLst/>
                <a:latin typeface="+mj-lt"/>
                <a:ea typeface="Calibri" panose="020F0502020204030204" pitchFamily="34" charset="0"/>
                <a:cs typeface="Times New Roman" panose="02020603050405020304" pitchFamily="18" charset="0"/>
              </a:rPr>
              <a:t> </a:t>
            </a:r>
            <a:r>
              <a:rPr lang="es-CO" sz="1200" dirty="0">
                <a:effectLst/>
                <a:latin typeface="+mj-lt"/>
                <a:ea typeface="Calibri" panose="020F0502020204030204" pitchFamily="34" charset="0"/>
                <a:cs typeface="Times New Roman" panose="02020603050405020304" pitchFamily="18" charset="0"/>
              </a:rPr>
              <a:t>ejecución</a:t>
            </a:r>
            <a:r>
              <a:rPr lang="es-CO" sz="1200" spc="235" dirty="0">
                <a:effectLst/>
                <a:latin typeface="+mj-lt"/>
                <a:ea typeface="Calibri" panose="020F0502020204030204" pitchFamily="34" charset="0"/>
                <a:cs typeface="Times New Roman" panose="02020603050405020304" pitchFamily="18" charset="0"/>
              </a:rPr>
              <a:t> </a:t>
            </a:r>
            <a:r>
              <a:rPr lang="es-CO" sz="1200" dirty="0">
                <a:effectLst/>
                <a:latin typeface="+mj-lt"/>
                <a:ea typeface="Calibri" panose="020F0502020204030204" pitchFamily="34" charset="0"/>
                <a:cs typeface="Times New Roman" panose="02020603050405020304" pitchFamily="18" charset="0"/>
              </a:rPr>
              <a:t>durante</a:t>
            </a:r>
            <a:r>
              <a:rPr lang="es-CO" sz="1200" spc="220" dirty="0">
                <a:effectLst/>
                <a:latin typeface="+mj-lt"/>
                <a:ea typeface="Calibri" panose="020F0502020204030204" pitchFamily="34" charset="0"/>
                <a:cs typeface="Times New Roman" panose="02020603050405020304" pitchFamily="18" charset="0"/>
              </a:rPr>
              <a:t> </a:t>
            </a:r>
            <a:r>
              <a:rPr lang="es-CO" sz="1200" dirty="0">
                <a:effectLst/>
                <a:latin typeface="+mj-lt"/>
                <a:ea typeface="Calibri" panose="020F0502020204030204" pitchFamily="34" charset="0"/>
                <a:cs typeface="Times New Roman" panose="02020603050405020304" pitchFamily="18" charset="0"/>
              </a:rPr>
              <a:t>la</a:t>
            </a:r>
            <a:r>
              <a:rPr lang="es-CO" sz="1200" spc="220" dirty="0">
                <a:effectLst/>
                <a:latin typeface="+mj-lt"/>
                <a:ea typeface="Calibri" panose="020F0502020204030204" pitchFamily="34" charset="0"/>
                <a:cs typeface="Times New Roman" panose="02020603050405020304" pitchFamily="18" charset="0"/>
              </a:rPr>
              <a:t> </a:t>
            </a:r>
            <a:r>
              <a:rPr lang="es-CO" sz="1200" dirty="0">
                <a:effectLst/>
                <a:latin typeface="+mj-lt"/>
                <a:ea typeface="Calibri" panose="020F0502020204030204" pitchFamily="34" charset="0"/>
                <a:cs typeface="Times New Roman" panose="02020603050405020304" pitchFamily="18" charset="0"/>
              </a:rPr>
              <a:t>vigencia</a:t>
            </a:r>
            <a:r>
              <a:rPr lang="es-CO" sz="1200" spc="230" dirty="0">
                <a:effectLst/>
                <a:latin typeface="+mj-lt"/>
                <a:ea typeface="Calibri" panose="020F0502020204030204" pitchFamily="34" charset="0"/>
                <a:cs typeface="Times New Roman" panose="02020603050405020304" pitchFamily="18" charset="0"/>
              </a:rPr>
              <a:t> </a:t>
            </a:r>
            <a:r>
              <a:rPr lang="es-CO" sz="1200" dirty="0">
                <a:effectLst/>
                <a:latin typeface="+mj-lt"/>
                <a:ea typeface="Calibri" panose="020F0502020204030204" pitchFamily="34" charset="0"/>
                <a:cs typeface="Times New Roman" panose="02020603050405020304" pitchFamily="18" charset="0"/>
              </a:rPr>
              <a:t>se</a:t>
            </a:r>
            <a:r>
              <a:rPr lang="es-CO" sz="1200" spc="220" dirty="0">
                <a:effectLst/>
                <a:latin typeface="+mj-lt"/>
                <a:ea typeface="Calibri" panose="020F0502020204030204" pitchFamily="34" charset="0"/>
                <a:cs typeface="Times New Roman" panose="02020603050405020304" pitchFamily="18" charset="0"/>
              </a:rPr>
              <a:t> </a:t>
            </a:r>
            <a:r>
              <a:rPr lang="es-CO" sz="1200" dirty="0">
                <a:effectLst/>
                <a:latin typeface="+mj-lt"/>
                <a:ea typeface="Calibri" panose="020F0502020204030204" pitchFamily="34" charset="0"/>
                <a:cs typeface="Times New Roman" panose="02020603050405020304" pitchFamily="18" charset="0"/>
              </a:rPr>
              <a:t>desarrolla</a:t>
            </a:r>
            <a:r>
              <a:rPr lang="es-CO" sz="1200" spc="220" dirty="0">
                <a:effectLst/>
                <a:latin typeface="+mj-lt"/>
                <a:ea typeface="Calibri" panose="020F0502020204030204" pitchFamily="34" charset="0"/>
                <a:cs typeface="Times New Roman" panose="02020603050405020304" pitchFamily="18" charset="0"/>
              </a:rPr>
              <a:t> </a:t>
            </a:r>
            <a:r>
              <a:rPr lang="es-CO" sz="1200" dirty="0">
                <a:effectLst/>
                <a:latin typeface="+mj-lt"/>
                <a:ea typeface="Calibri" panose="020F0502020204030204" pitchFamily="34" charset="0"/>
                <a:cs typeface="Times New Roman" panose="02020603050405020304" pitchFamily="18" charset="0"/>
              </a:rPr>
              <a:t>por</a:t>
            </a:r>
            <a:r>
              <a:rPr lang="es-CO" sz="1200" spc="235" dirty="0">
                <a:effectLst/>
                <a:latin typeface="+mj-lt"/>
                <a:ea typeface="Calibri" panose="020F0502020204030204" pitchFamily="34" charset="0"/>
                <a:cs typeface="Times New Roman" panose="02020603050405020304" pitchFamily="18" charset="0"/>
              </a:rPr>
              <a:t> </a:t>
            </a:r>
            <a:r>
              <a:rPr lang="es-CO" sz="1200" dirty="0">
                <a:effectLst/>
                <a:latin typeface="+mj-lt"/>
                <a:ea typeface="Calibri" panose="020F0502020204030204" pitchFamily="34" charset="0"/>
                <a:cs typeface="Times New Roman" panose="02020603050405020304" pitchFamily="18" charset="0"/>
              </a:rPr>
              <a:t>medio</a:t>
            </a:r>
            <a:r>
              <a:rPr lang="es-CO" sz="1200" spc="220" dirty="0">
                <a:effectLst/>
                <a:latin typeface="+mj-lt"/>
                <a:ea typeface="Calibri" panose="020F0502020204030204" pitchFamily="34" charset="0"/>
                <a:cs typeface="Times New Roman" panose="02020603050405020304" pitchFamily="18" charset="0"/>
              </a:rPr>
              <a:t> </a:t>
            </a:r>
            <a:r>
              <a:rPr lang="es-CO" sz="1200" dirty="0">
                <a:effectLst/>
                <a:latin typeface="+mj-lt"/>
                <a:ea typeface="Calibri" panose="020F0502020204030204" pitchFamily="34" charset="0"/>
                <a:cs typeface="Times New Roman" panose="02020603050405020304" pitchFamily="18" charset="0"/>
              </a:rPr>
              <a:t>de</a:t>
            </a:r>
            <a:r>
              <a:rPr lang="es-CO" sz="1200" spc="220" dirty="0">
                <a:effectLst/>
                <a:latin typeface="+mj-lt"/>
                <a:ea typeface="Calibri" panose="020F0502020204030204" pitchFamily="34" charset="0"/>
                <a:cs typeface="Times New Roman" panose="02020603050405020304" pitchFamily="18" charset="0"/>
              </a:rPr>
              <a:t> </a:t>
            </a:r>
            <a:r>
              <a:rPr lang="es-CO" sz="1200" dirty="0">
                <a:effectLst/>
                <a:latin typeface="+mj-lt"/>
                <a:ea typeface="Calibri" panose="020F0502020204030204" pitchFamily="34" charset="0"/>
                <a:cs typeface="Times New Roman" panose="02020603050405020304" pitchFamily="18" charset="0"/>
              </a:rPr>
              <a:t>convenios</a:t>
            </a:r>
            <a:r>
              <a:rPr lang="es-CO" sz="1200" spc="230" dirty="0">
                <a:effectLst/>
                <a:latin typeface="+mj-lt"/>
                <a:ea typeface="Calibri" panose="020F0502020204030204" pitchFamily="34" charset="0"/>
                <a:cs typeface="Times New Roman" panose="02020603050405020304" pitchFamily="18" charset="0"/>
              </a:rPr>
              <a:t> </a:t>
            </a:r>
            <a:r>
              <a:rPr lang="es-CO" sz="1200" dirty="0">
                <a:effectLst/>
                <a:latin typeface="+mj-lt"/>
                <a:ea typeface="Calibri" panose="020F0502020204030204" pitchFamily="34" charset="0"/>
                <a:cs typeface="Times New Roman" panose="02020603050405020304" pitchFamily="18" charset="0"/>
              </a:rPr>
              <a:t>con</a:t>
            </a:r>
            <a:r>
              <a:rPr lang="es-CO" sz="1200" spc="225" dirty="0">
                <a:effectLst/>
                <a:latin typeface="+mj-lt"/>
                <a:ea typeface="Calibri" panose="020F0502020204030204" pitchFamily="34" charset="0"/>
                <a:cs typeface="Times New Roman" panose="02020603050405020304" pitchFamily="18" charset="0"/>
              </a:rPr>
              <a:t> </a:t>
            </a:r>
            <a:r>
              <a:rPr lang="es-CO" sz="1200" dirty="0">
                <a:effectLst/>
                <a:latin typeface="+mj-lt"/>
                <a:ea typeface="Calibri" panose="020F0502020204030204" pitchFamily="34" charset="0"/>
                <a:cs typeface="Times New Roman" panose="02020603050405020304" pitchFamily="18" charset="0"/>
              </a:rPr>
              <a:t>diferentes</a:t>
            </a:r>
            <a:r>
              <a:rPr lang="es-CO" sz="1200" spc="-255" dirty="0">
                <a:effectLst/>
                <a:latin typeface="+mj-lt"/>
                <a:ea typeface="Calibri" panose="020F0502020204030204" pitchFamily="34" charset="0"/>
                <a:cs typeface="Times New Roman" panose="02020603050405020304" pitchFamily="18" charset="0"/>
              </a:rPr>
              <a:t> </a:t>
            </a:r>
            <a:r>
              <a:rPr lang="es-CO" sz="1200" dirty="0">
                <a:effectLst/>
                <a:latin typeface="+mj-lt"/>
                <a:ea typeface="Calibri" panose="020F0502020204030204" pitchFamily="34" charset="0"/>
                <a:cs typeface="Times New Roman" panose="02020603050405020304" pitchFamily="18" charset="0"/>
              </a:rPr>
              <a:t>entidades</a:t>
            </a:r>
            <a:r>
              <a:rPr lang="es-CO" sz="1200" spc="-15" dirty="0">
                <a:effectLst/>
                <a:latin typeface="+mj-lt"/>
                <a:ea typeface="Calibri" panose="020F0502020204030204" pitchFamily="34" charset="0"/>
                <a:cs typeface="Times New Roman" panose="02020603050405020304" pitchFamily="18" charset="0"/>
              </a:rPr>
              <a:t> </a:t>
            </a:r>
            <a:r>
              <a:rPr lang="es-CO" sz="1200" dirty="0">
                <a:effectLst/>
                <a:latin typeface="+mj-lt"/>
                <a:ea typeface="Calibri" panose="020F0502020204030204" pitchFamily="34" charset="0"/>
                <a:cs typeface="Times New Roman" panose="02020603050405020304" pitchFamily="18" charset="0"/>
              </a:rPr>
              <a:t>como</a:t>
            </a:r>
            <a:r>
              <a:rPr lang="es-CO" sz="1200" spc="-10" dirty="0">
                <a:latin typeface="+mj-lt"/>
                <a:ea typeface="Calibri" panose="020F0502020204030204" pitchFamily="34" charset="0"/>
                <a:cs typeface="Times New Roman" panose="02020603050405020304" pitchFamily="18" charset="0"/>
              </a:rPr>
              <a:t>. Universidades(6) e Instituto Departamental(1).</a:t>
            </a:r>
          </a:p>
          <a:p>
            <a:pPr algn="just">
              <a:lnSpc>
                <a:spcPct val="107000"/>
              </a:lnSpc>
              <a:spcAft>
                <a:spcPts val="800"/>
              </a:spcAft>
            </a:pPr>
            <a:r>
              <a:rPr lang="es-CO" sz="1200" kern="100" dirty="0">
                <a:latin typeface="+mj-lt"/>
                <a:ea typeface="Calibri" panose="020F0502020204030204" pitchFamily="34" charset="0"/>
                <a:cs typeface="Times New Roman" panose="02020603050405020304" pitchFamily="18" charset="0"/>
              </a:rPr>
              <a:t>Se</a:t>
            </a:r>
            <a:r>
              <a:rPr lang="es-CO" sz="1200" kern="100" dirty="0">
                <a:effectLst/>
                <a:latin typeface="+mj-lt"/>
                <a:ea typeface="Calibri" panose="020F0502020204030204" pitchFamily="34" charset="0"/>
                <a:cs typeface="Times New Roman" panose="02020603050405020304" pitchFamily="18" charset="0"/>
              </a:rPr>
              <a:t> desarrollaron actividades recreativas en el marco del Plan Nacional de Recreación</a:t>
            </a:r>
            <a:r>
              <a:rPr lang="es-CO" sz="1200" kern="100" spc="5" dirty="0">
                <a:effectLst/>
                <a:latin typeface="+mj-lt"/>
                <a:ea typeface="Calibri" panose="020F0502020204030204" pitchFamily="34" charset="0"/>
                <a:cs typeface="Times New Roman" panose="02020603050405020304" pitchFamily="18" charset="0"/>
              </a:rPr>
              <a:t> </a:t>
            </a:r>
            <a:r>
              <a:rPr lang="es-CO" sz="1200" kern="100" dirty="0">
                <a:effectLst/>
                <a:latin typeface="+mj-lt"/>
                <a:ea typeface="Calibri" panose="020F0502020204030204" pitchFamily="34" charset="0"/>
                <a:cs typeface="Times New Roman" panose="02020603050405020304" pitchFamily="18" charset="0"/>
              </a:rPr>
              <a:t>según</a:t>
            </a:r>
            <a:r>
              <a:rPr lang="es-CO" sz="1200" kern="100" spc="190" dirty="0">
                <a:effectLst/>
                <a:latin typeface="+mj-lt"/>
                <a:ea typeface="Calibri" panose="020F0502020204030204" pitchFamily="34" charset="0"/>
                <a:cs typeface="Times New Roman" panose="02020603050405020304" pitchFamily="18" charset="0"/>
              </a:rPr>
              <a:t> </a:t>
            </a:r>
            <a:r>
              <a:rPr lang="es-CO" sz="1200" kern="100" dirty="0">
                <a:effectLst/>
                <a:latin typeface="+mj-lt"/>
                <a:ea typeface="Calibri" panose="020F0502020204030204" pitchFamily="34" charset="0"/>
                <a:cs typeface="Times New Roman" panose="02020603050405020304" pitchFamily="18" charset="0"/>
              </a:rPr>
              <a:t>el</a:t>
            </a:r>
            <a:r>
              <a:rPr lang="es-CO" sz="1200" kern="100" spc="205" dirty="0">
                <a:effectLst/>
                <a:latin typeface="+mj-lt"/>
                <a:ea typeface="Calibri" panose="020F0502020204030204" pitchFamily="34" charset="0"/>
                <a:cs typeface="Times New Roman" panose="02020603050405020304" pitchFamily="18" charset="0"/>
              </a:rPr>
              <a:t> </a:t>
            </a:r>
            <a:r>
              <a:rPr lang="es-CO" sz="1200" kern="100" dirty="0">
                <a:effectLst/>
                <a:latin typeface="+mj-lt"/>
                <a:ea typeface="Calibri" panose="020F0502020204030204" pitchFamily="34" charset="0"/>
                <a:cs typeface="Times New Roman" panose="02020603050405020304" pitchFamily="18" charset="0"/>
              </a:rPr>
              <a:t>curso</a:t>
            </a:r>
            <a:r>
              <a:rPr lang="es-CO" sz="1200" kern="100" spc="190" dirty="0">
                <a:effectLst/>
                <a:latin typeface="+mj-lt"/>
                <a:ea typeface="Calibri" panose="020F0502020204030204" pitchFamily="34" charset="0"/>
                <a:cs typeface="Times New Roman" panose="02020603050405020304" pitchFamily="18" charset="0"/>
              </a:rPr>
              <a:t> </a:t>
            </a:r>
            <a:r>
              <a:rPr lang="es-CO" sz="1200" kern="100" dirty="0">
                <a:effectLst/>
                <a:latin typeface="+mj-lt"/>
                <a:ea typeface="Calibri" panose="020F0502020204030204" pitchFamily="34" charset="0"/>
                <a:cs typeface="Times New Roman" panose="02020603050405020304" pitchFamily="18" charset="0"/>
              </a:rPr>
              <a:t>de</a:t>
            </a:r>
            <a:r>
              <a:rPr lang="es-CO" sz="1200" kern="100" spc="205" dirty="0">
                <a:effectLst/>
                <a:latin typeface="+mj-lt"/>
                <a:ea typeface="Calibri" panose="020F0502020204030204" pitchFamily="34" charset="0"/>
                <a:cs typeface="Times New Roman" panose="02020603050405020304" pitchFamily="18" charset="0"/>
              </a:rPr>
              <a:t> </a:t>
            </a:r>
            <a:r>
              <a:rPr lang="es-CO" sz="1200" kern="100" dirty="0">
                <a:effectLst/>
                <a:latin typeface="+mj-lt"/>
                <a:ea typeface="Calibri" panose="020F0502020204030204" pitchFamily="34" charset="0"/>
                <a:cs typeface="Times New Roman" panose="02020603050405020304" pitchFamily="18" charset="0"/>
              </a:rPr>
              <a:t>vida,</a:t>
            </a:r>
            <a:r>
              <a:rPr lang="es-CO" sz="1200" kern="100" spc="185" dirty="0">
                <a:effectLst/>
                <a:latin typeface="+mj-lt"/>
                <a:ea typeface="Calibri" panose="020F0502020204030204" pitchFamily="34" charset="0"/>
                <a:cs typeface="Times New Roman" panose="02020603050405020304" pitchFamily="18" charset="0"/>
              </a:rPr>
              <a:t> </a:t>
            </a:r>
            <a:r>
              <a:rPr lang="es-CO" sz="1200" kern="100" dirty="0">
                <a:effectLst/>
                <a:latin typeface="+mj-lt"/>
                <a:ea typeface="Calibri" panose="020F0502020204030204" pitchFamily="34" charset="0"/>
                <a:cs typeface="Times New Roman" panose="02020603050405020304" pitchFamily="18" charset="0"/>
              </a:rPr>
              <a:t>enfocándose</a:t>
            </a:r>
            <a:r>
              <a:rPr lang="es-CO" sz="1200" kern="100" spc="195" dirty="0">
                <a:effectLst/>
                <a:latin typeface="+mj-lt"/>
                <a:ea typeface="Calibri" panose="020F0502020204030204" pitchFamily="34" charset="0"/>
                <a:cs typeface="Times New Roman" panose="02020603050405020304" pitchFamily="18" charset="0"/>
              </a:rPr>
              <a:t> </a:t>
            </a:r>
            <a:r>
              <a:rPr lang="es-CO" sz="1200" kern="100" dirty="0">
                <a:effectLst/>
                <a:latin typeface="+mj-lt"/>
                <a:ea typeface="Calibri" panose="020F0502020204030204" pitchFamily="34" charset="0"/>
                <a:cs typeface="Times New Roman" panose="02020603050405020304" pitchFamily="18" charset="0"/>
              </a:rPr>
              <a:t>en</a:t>
            </a:r>
            <a:r>
              <a:rPr lang="es-CO" sz="1200" kern="100" spc="200" dirty="0">
                <a:effectLst/>
                <a:latin typeface="+mj-lt"/>
                <a:ea typeface="Calibri" panose="020F0502020204030204" pitchFamily="34" charset="0"/>
                <a:cs typeface="Times New Roman" panose="02020603050405020304" pitchFamily="18" charset="0"/>
              </a:rPr>
              <a:t> </a:t>
            </a:r>
            <a:r>
              <a:rPr lang="es-CO" sz="1200" kern="100" dirty="0">
                <a:effectLst/>
                <a:latin typeface="+mj-lt"/>
                <a:ea typeface="Calibri" panose="020F0502020204030204" pitchFamily="34" charset="0"/>
                <a:cs typeface="Times New Roman" panose="02020603050405020304" pitchFamily="18" charset="0"/>
              </a:rPr>
              <a:t>el</a:t>
            </a:r>
            <a:r>
              <a:rPr lang="es-CO" sz="1200" kern="100" spc="190" dirty="0">
                <a:effectLst/>
                <a:latin typeface="+mj-lt"/>
                <a:ea typeface="Calibri" panose="020F0502020204030204" pitchFamily="34" charset="0"/>
                <a:cs typeface="Times New Roman" panose="02020603050405020304" pitchFamily="18" charset="0"/>
              </a:rPr>
              <a:t> </a:t>
            </a:r>
            <a:r>
              <a:rPr lang="es-CO" sz="1200" kern="100" dirty="0">
                <a:effectLst/>
                <a:latin typeface="+mj-lt"/>
                <a:ea typeface="Calibri" panose="020F0502020204030204" pitchFamily="34" charset="0"/>
                <a:cs typeface="Times New Roman" panose="02020603050405020304" pitchFamily="18" charset="0"/>
              </a:rPr>
              <a:t>programa</a:t>
            </a:r>
            <a:r>
              <a:rPr lang="es-CO" sz="1200" kern="100" spc="200" dirty="0">
                <a:effectLst/>
                <a:latin typeface="+mj-lt"/>
                <a:ea typeface="Calibri" panose="020F0502020204030204" pitchFamily="34" charset="0"/>
                <a:cs typeface="Times New Roman" panose="02020603050405020304" pitchFamily="18" charset="0"/>
              </a:rPr>
              <a:t> </a:t>
            </a:r>
            <a:r>
              <a:rPr lang="es-CO" sz="1200" kern="100" dirty="0">
                <a:effectLst/>
                <a:latin typeface="+mj-lt"/>
                <a:ea typeface="Calibri" panose="020F0502020204030204" pitchFamily="34" charset="0"/>
                <a:cs typeface="Times New Roman" panose="02020603050405020304" pitchFamily="18" charset="0"/>
              </a:rPr>
              <a:t>correspondiente,</a:t>
            </a:r>
            <a:r>
              <a:rPr lang="es-CO" sz="1200" kern="100" spc="220" dirty="0">
                <a:latin typeface="+mj-lt"/>
                <a:ea typeface="Calibri" panose="020F0502020204030204" pitchFamily="34" charset="0"/>
                <a:cs typeface="Times New Roman" panose="02020603050405020304" pitchFamily="18" charset="0"/>
              </a:rPr>
              <a:t> </a:t>
            </a:r>
            <a:r>
              <a:rPr lang="es-CO" sz="1200" kern="100" dirty="0">
                <a:effectLst/>
                <a:latin typeface="+mj-lt"/>
                <a:ea typeface="Calibri" panose="020F0502020204030204" pitchFamily="34" charset="0"/>
                <a:cs typeface="Times New Roman" panose="02020603050405020304" pitchFamily="18" charset="0"/>
              </a:rPr>
              <a:t>se</a:t>
            </a:r>
            <a:r>
              <a:rPr lang="es-CO" sz="1200" kern="100" spc="200" dirty="0">
                <a:effectLst/>
                <a:latin typeface="+mj-lt"/>
                <a:ea typeface="Calibri" panose="020F0502020204030204" pitchFamily="34" charset="0"/>
                <a:cs typeface="Times New Roman" panose="02020603050405020304" pitchFamily="18" charset="0"/>
              </a:rPr>
              <a:t> </a:t>
            </a:r>
            <a:r>
              <a:rPr lang="es-CO" sz="1200" kern="100" dirty="0">
                <a:effectLst/>
                <a:latin typeface="+mj-lt"/>
                <a:ea typeface="Calibri" panose="020F0502020204030204" pitchFamily="34" charset="0"/>
                <a:cs typeface="Times New Roman" panose="02020603050405020304" pitchFamily="18" charset="0"/>
              </a:rPr>
              <a:t>beneficiaron 85.128</a:t>
            </a:r>
            <a:r>
              <a:rPr lang="es-CO" sz="1200" kern="100" spc="-10" dirty="0">
                <a:effectLst/>
                <a:latin typeface="+mj-lt"/>
                <a:ea typeface="Calibri" panose="020F0502020204030204" pitchFamily="34" charset="0"/>
                <a:cs typeface="Times New Roman" panose="02020603050405020304" pitchFamily="18" charset="0"/>
              </a:rPr>
              <a:t> </a:t>
            </a:r>
            <a:r>
              <a:rPr lang="es-CO" sz="1200" kern="100" dirty="0">
                <a:effectLst/>
                <a:latin typeface="+mj-lt"/>
                <a:ea typeface="Calibri" panose="020F0502020204030204" pitchFamily="34" charset="0"/>
                <a:cs typeface="Times New Roman" panose="02020603050405020304" pitchFamily="18" charset="0"/>
              </a:rPr>
              <a:t>.</a:t>
            </a:r>
          </a:p>
          <a:p>
            <a:pPr algn="just">
              <a:lnSpc>
                <a:spcPct val="107000"/>
              </a:lnSpc>
              <a:spcAft>
                <a:spcPts val="800"/>
              </a:spcAft>
            </a:pPr>
            <a:r>
              <a:rPr lang="es-CO" sz="1200" kern="100" dirty="0">
                <a:effectLst/>
                <a:latin typeface="+mj-lt"/>
                <a:ea typeface="Calibri" panose="020F0502020204030204" pitchFamily="34" charset="0"/>
                <a:cs typeface="Times New Roman" panose="02020603050405020304" pitchFamily="18" charset="0"/>
              </a:rPr>
              <a:t>El programa que más acogida presento en el territorio nacional es Un Viaje Entre Mundos,</a:t>
            </a:r>
            <a:r>
              <a:rPr lang="es-CO" sz="1200" kern="100" spc="-260" dirty="0">
                <a:effectLst/>
                <a:latin typeface="+mj-lt"/>
                <a:ea typeface="Calibri" panose="020F0502020204030204" pitchFamily="34" charset="0"/>
                <a:cs typeface="Times New Roman" panose="02020603050405020304" pitchFamily="18" charset="0"/>
              </a:rPr>
              <a:t> </a:t>
            </a:r>
            <a:r>
              <a:rPr lang="es-CO" sz="1200" kern="100" dirty="0">
                <a:effectLst/>
                <a:latin typeface="+mj-lt"/>
                <a:ea typeface="Calibri" panose="020F0502020204030204" pitchFamily="34" charset="0"/>
                <a:cs typeface="Times New Roman" panose="02020603050405020304" pitchFamily="18" charset="0"/>
              </a:rPr>
              <a:t>con</a:t>
            </a:r>
            <a:r>
              <a:rPr lang="es-CO" sz="1200" kern="100" spc="-30" dirty="0">
                <a:effectLst/>
                <a:latin typeface="+mj-lt"/>
                <a:ea typeface="Calibri" panose="020F0502020204030204" pitchFamily="34" charset="0"/>
                <a:cs typeface="Times New Roman" panose="02020603050405020304" pitchFamily="18" charset="0"/>
              </a:rPr>
              <a:t> </a:t>
            </a:r>
            <a:r>
              <a:rPr lang="es-CO" sz="1200" kern="100" dirty="0">
                <a:effectLst/>
                <a:latin typeface="+mj-lt"/>
                <a:ea typeface="Calibri" panose="020F0502020204030204" pitchFamily="34" charset="0"/>
                <a:cs typeface="Times New Roman" panose="02020603050405020304" pitchFamily="18" charset="0"/>
              </a:rPr>
              <a:t>23.626</a:t>
            </a:r>
            <a:r>
              <a:rPr lang="es-CO" sz="1200" kern="100" spc="-50" dirty="0">
                <a:effectLst/>
                <a:latin typeface="+mj-lt"/>
                <a:ea typeface="Calibri" panose="020F0502020204030204" pitchFamily="34" charset="0"/>
                <a:cs typeface="Times New Roman" panose="02020603050405020304" pitchFamily="18" charset="0"/>
              </a:rPr>
              <a:t> </a:t>
            </a:r>
            <a:r>
              <a:rPr lang="es-CO" sz="1200" kern="100" dirty="0">
                <a:effectLst/>
                <a:latin typeface="+mj-lt"/>
                <a:ea typeface="Calibri" panose="020F0502020204030204" pitchFamily="34" charset="0"/>
                <a:cs typeface="Times New Roman" panose="02020603050405020304" pitchFamily="18" charset="0"/>
              </a:rPr>
              <a:t>participantes</a:t>
            </a:r>
            <a:r>
              <a:rPr lang="es-CO" sz="1200" kern="100" spc="-50" dirty="0">
                <a:effectLst/>
                <a:latin typeface="+mj-lt"/>
                <a:ea typeface="Calibri" panose="020F0502020204030204" pitchFamily="34" charset="0"/>
                <a:cs typeface="Times New Roman" panose="02020603050405020304" pitchFamily="18" charset="0"/>
              </a:rPr>
              <a:t> </a:t>
            </a:r>
            <a:r>
              <a:rPr lang="es-CO" sz="1200" kern="100" dirty="0">
                <a:effectLst/>
                <a:latin typeface="+mj-lt"/>
                <a:ea typeface="Calibri" panose="020F0502020204030204" pitchFamily="34" charset="0"/>
                <a:cs typeface="Times New Roman" panose="02020603050405020304" pitchFamily="18" charset="0"/>
              </a:rPr>
              <a:t>niños</a:t>
            </a:r>
            <a:r>
              <a:rPr lang="es-CO" sz="1200" kern="100" spc="-45" dirty="0">
                <a:effectLst/>
                <a:latin typeface="+mj-lt"/>
                <a:ea typeface="Calibri" panose="020F0502020204030204" pitchFamily="34" charset="0"/>
                <a:cs typeface="Times New Roman" panose="02020603050405020304" pitchFamily="18" charset="0"/>
              </a:rPr>
              <a:t> </a:t>
            </a:r>
            <a:r>
              <a:rPr lang="es-CO" sz="1200" kern="100" dirty="0">
                <a:effectLst/>
                <a:latin typeface="+mj-lt"/>
                <a:ea typeface="Calibri" panose="020F0502020204030204" pitchFamily="34" charset="0"/>
                <a:cs typeface="Times New Roman" panose="02020603050405020304" pitchFamily="18" charset="0"/>
              </a:rPr>
              <a:t>y</a:t>
            </a:r>
            <a:r>
              <a:rPr lang="es-CO" sz="1200" kern="100" spc="-40" dirty="0">
                <a:effectLst/>
                <a:latin typeface="+mj-lt"/>
                <a:ea typeface="Calibri" panose="020F0502020204030204" pitchFamily="34" charset="0"/>
                <a:cs typeface="Times New Roman" panose="02020603050405020304" pitchFamily="18" charset="0"/>
              </a:rPr>
              <a:t> </a:t>
            </a:r>
            <a:r>
              <a:rPr lang="es-CO" sz="1200" kern="100" dirty="0">
                <a:effectLst/>
                <a:latin typeface="+mj-lt"/>
                <a:ea typeface="Calibri" panose="020F0502020204030204" pitchFamily="34" charset="0"/>
                <a:cs typeface="Times New Roman" panose="02020603050405020304" pitchFamily="18" charset="0"/>
              </a:rPr>
              <a:t>niñas</a:t>
            </a:r>
            <a:r>
              <a:rPr lang="es-CO" sz="1200" kern="100" spc="-45" dirty="0">
                <a:effectLst/>
                <a:latin typeface="+mj-lt"/>
                <a:ea typeface="Calibri" panose="020F0502020204030204" pitchFamily="34" charset="0"/>
                <a:cs typeface="Times New Roman" panose="02020603050405020304" pitchFamily="18" charset="0"/>
              </a:rPr>
              <a:t> </a:t>
            </a:r>
            <a:r>
              <a:rPr lang="es-CO" sz="1200" kern="100" dirty="0">
                <a:effectLst/>
                <a:latin typeface="+mj-lt"/>
                <a:ea typeface="Calibri" panose="020F0502020204030204" pitchFamily="34" charset="0"/>
                <a:cs typeface="Times New Roman" panose="02020603050405020304" pitchFamily="18" charset="0"/>
              </a:rPr>
              <a:t>entre</a:t>
            </a:r>
            <a:r>
              <a:rPr lang="es-CO" sz="1200" kern="100" spc="-35" dirty="0">
                <a:effectLst/>
                <a:latin typeface="+mj-lt"/>
                <a:ea typeface="Calibri" panose="020F0502020204030204" pitchFamily="34" charset="0"/>
                <a:cs typeface="Times New Roman" panose="02020603050405020304" pitchFamily="18" charset="0"/>
              </a:rPr>
              <a:t> </a:t>
            </a:r>
            <a:r>
              <a:rPr lang="es-CO" sz="1200" kern="100" dirty="0">
                <a:effectLst/>
                <a:latin typeface="+mj-lt"/>
                <a:ea typeface="Calibri" panose="020F0502020204030204" pitchFamily="34" charset="0"/>
                <a:cs typeface="Times New Roman" panose="02020603050405020304" pitchFamily="18" charset="0"/>
              </a:rPr>
              <a:t>los</a:t>
            </a:r>
            <a:r>
              <a:rPr lang="es-CO" sz="1200" kern="100" spc="-40" dirty="0">
                <a:effectLst/>
                <a:latin typeface="+mj-lt"/>
                <a:ea typeface="Calibri" panose="020F0502020204030204" pitchFamily="34" charset="0"/>
                <a:cs typeface="Times New Roman" panose="02020603050405020304" pitchFamily="18" charset="0"/>
              </a:rPr>
              <a:t> </a:t>
            </a:r>
            <a:r>
              <a:rPr lang="es-CO" sz="1200" kern="100" dirty="0">
                <a:effectLst/>
                <a:latin typeface="+mj-lt"/>
                <a:ea typeface="Calibri" panose="020F0502020204030204" pitchFamily="34" charset="0"/>
                <a:cs typeface="Times New Roman" panose="02020603050405020304" pitchFamily="18" charset="0"/>
              </a:rPr>
              <a:t>6</a:t>
            </a:r>
            <a:r>
              <a:rPr lang="es-CO" sz="1200" kern="100" spc="-40" dirty="0">
                <a:effectLst/>
                <a:latin typeface="+mj-lt"/>
                <a:ea typeface="Calibri" panose="020F0502020204030204" pitchFamily="34" charset="0"/>
                <a:cs typeface="Times New Roman" panose="02020603050405020304" pitchFamily="18" charset="0"/>
              </a:rPr>
              <a:t> </a:t>
            </a:r>
            <a:r>
              <a:rPr lang="es-CO" sz="1200" kern="100" dirty="0">
                <a:effectLst/>
                <a:latin typeface="+mj-lt"/>
                <a:ea typeface="Calibri" panose="020F0502020204030204" pitchFamily="34" charset="0"/>
                <a:cs typeface="Times New Roman" panose="02020603050405020304" pitchFamily="18" charset="0"/>
              </a:rPr>
              <a:t>a</a:t>
            </a:r>
            <a:r>
              <a:rPr lang="es-CO" sz="1200" kern="100" spc="-30" dirty="0">
                <a:effectLst/>
                <a:latin typeface="+mj-lt"/>
                <a:ea typeface="Calibri" panose="020F0502020204030204" pitchFamily="34" charset="0"/>
                <a:cs typeface="Times New Roman" panose="02020603050405020304" pitchFamily="18" charset="0"/>
              </a:rPr>
              <a:t> </a:t>
            </a:r>
            <a:r>
              <a:rPr lang="es-CO" sz="1200" kern="100" dirty="0">
                <a:effectLst/>
                <a:latin typeface="+mj-lt"/>
                <a:ea typeface="Calibri" panose="020F0502020204030204" pitchFamily="34" charset="0"/>
                <a:cs typeface="Times New Roman" panose="02020603050405020304" pitchFamily="18" charset="0"/>
              </a:rPr>
              <a:t>los</a:t>
            </a:r>
            <a:r>
              <a:rPr lang="es-CO" sz="1200" kern="100" spc="-40" dirty="0">
                <a:effectLst/>
                <a:latin typeface="+mj-lt"/>
                <a:ea typeface="Calibri" panose="020F0502020204030204" pitchFamily="34" charset="0"/>
                <a:cs typeface="Times New Roman" panose="02020603050405020304" pitchFamily="18" charset="0"/>
              </a:rPr>
              <a:t> </a:t>
            </a:r>
            <a:r>
              <a:rPr lang="es-CO" sz="1200" kern="100" dirty="0">
                <a:effectLst/>
                <a:latin typeface="+mj-lt"/>
                <a:ea typeface="Calibri" panose="020F0502020204030204" pitchFamily="34" charset="0"/>
                <a:cs typeface="Times New Roman" panose="02020603050405020304" pitchFamily="18" charset="0"/>
              </a:rPr>
              <a:t>13</a:t>
            </a:r>
            <a:r>
              <a:rPr lang="es-CO" sz="1200" kern="100" spc="-35" dirty="0">
                <a:effectLst/>
                <a:latin typeface="+mj-lt"/>
                <a:ea typeface="Calibri" panose="020F0502020204030204" pitchFamily="34" charset="0"/>
                <a:cs typeface="Times New Roman" panose="02020603050405020304" pitchFamily="18" charset="0"/>
              </a:rPr>
              <a:t> </a:t>
            </a:r>
            <a:r>
              <a:rPr lang="es-CO" sz="1200" kern="100" dirty="0">
                <a:effectLst/>
                <a:latin typeface="+mj-lt"/>
                <a:ea typeface="Calibri" panose="020F0502020204030204" pitchFamily="34" charset="0"/>
                <a:cs typeface="Times New Roman" panose="02020603050405020304" pitchFamily="18" charset="0"/>
              </a:rPr>
              <a:t>años.</a:t>
            </a:r>
            <a:r>
              <a:rPr lang="es-CO" sz="1200" kern="100" spc="-35" dirty="0">
                <a:effectLst/>
                <a:latin typeface="+mj-lt"/>
                <a:ea typeface="Calibri" panose="020F0502020204030204" pitchFamily="34" charset="0"/>
                <a:cs typeface="Times New Roman" panose="02020603050405020304" pitchFamily="18" charset="0"/>
              </a:rPr>
              <a:t> </a:t>
            </a:r>
            <a:r>
              <a:rPr lang="es-CO" sz="1200" kern="100" dirty="0">
                <a:effectLst/>
                <a:latin typeface="+mj-lt"/>
                <a:ea typeface="Calibri" panose="020F0502020204030204" pitchFamily="34" charset="0"/>
                <a:cs typeface="Times New Roman" panose="02020603050405020304" pitchFamily="18" charset="0"/>
              </a:rPr>
              <a:t>Siguiendo</a:t>
            </a:r>
            <a:r>
              <a:rPr lang="es-CO" sz="1200" kern="100" spc="-55" dirty="0">
                <a:effectLst/>
                <a:latin typeface="+mj-lt"/>
                <a:ea typeface="Calibri" panose="020F0502020204030204" pitchFamily="34" charset="0"/>
                <a:cs typeface="Times New Roman" panose="02020603050405020304" pitchFamily="18" charset="0"/>
              </a:rPr>
              <a:t> </a:t>
            </a:r>
            <a:r>
              <a:rPr lang="es-CO" sz="1200" kern="100" dirty="0" err="1">
                <a:effectLst/>
                <a:latin typeface="+mj-lt"/>
                <a:ea typeface="Calibri" panose="020F0502020204030204" pitchFamily="34" charset="0"/>
                <a:cs typeface="Times New Roman" panose="02020603050405020304" pitchFamily="18" charset="0"/>
              </a:rPr>
              <a:t>Mandalavida</a:t>
            </a:r>
            <a:r>
              <a:rPr lang="es-CO" sz="1200" kern="100" spc="-45" dirty="0">
                <a:effectLst/>
                <a:latin typeface="+mj-lt"/>
                <a:ea typeface="Calibri" panose="020F0502020204030204" pitchFamily="34" charset="0"/>
                <a:cs typeface="Times New Roman" panose="02020603050405020304" pitchFamily="18" charset="0"/>
              </a:rPr>
              <a:t> </a:t>
            </a:r>
            <a:r>
              <a:rPr lang="es-CO" sz="1200" kern="100" dirty="0">
                <a:effectLst/>
                <a:latin typeface="+mj-lt"/>
                <a:ea typeface="Calibri" panose="020F0502020204030204" pitchFamily="34" charset="0"/>
                <a:cs typeface="Times New Roman" panose="02020603050405020304" pitchFamily="18" charset="0"/>
              </a:rPr>
              <a:t>con</a:t>
            </a:r>
            <a:r>
              <a:rPr lang="es-CO" sz="1200" dirty="0">
                <a:effectLst/>
                <a:latin typeface="+mj-lt"/>
                <a:ea typeface="Calibri" panose="020F0502020204030204" pitchFamily="34" charset="0"/>
                <a:cs typeface="Times New Roman" panose="02020603050405020304" pitchFamily="18" charset="0"/>
              </a:rPr>
              <a:t>22.408</a:t>
            </a:r>
            <a:r>
              <a:rPr lang="es-CO" sz="1200" spc="-10" dirty="0">
                <a:effectLst/>
                <a:latin typeface="+mj-lt"/>
                <a:ea typeface="Calibri" panose="020F0502020204030204" pitchFamily="34" charset="0"/>
                <a:cs typeface="Times New Roman" panose="02020603050405020304" pitchFamily="18" charset="0"/>
              </a:rPr>
              <a:t> </a:t>
            </a:r>
            <a:r>
              <a:rPr lang="es-CO" sz="1200" dirty="0">
                <a:effectLst/>
                <a:latin typeface="+mj-lt"/>
                <a:ea typeface="Calibri" panose="020F0502020204030204" pitchFamily="34" charset="0"/>
                <a:cs typeface="Times New Roman" panose="02020603050405020304" pitchFamily="18" charset="0"/>
              </a:rPr>
              <a:t>niños y</a:t>
            </a:r>
            <a:r>
              <a:rPr lang="es-CO" sz="1200" spc="-15" dirty="0">
                <a:effectLst/>
                <a:latin typeface="+mj-lt"/>
                <a:ea typeface="Calibri" panose="020F0502020204030204" pitchFamily="34" charset="0"/>
                <a:cs typeface="Times New Roman" panose="02020603050405020304" pitchFamily="18" charset="0"/>
              </a:rPr>
              <a:t> </a:t>
            </a:r>
            <a:r>
              <a:rPr lang="es-CO" sz="1200" dirty="0">
                <a:effectLst/>
                <a:latin typeface="+mj-lt"/>
                <a:ea typeface="Calibri" panose="020F0502020204030204" pitchFamily="34" charset="0"/>
                <a:cs typeface="Times New Roman" panose="02020603050405020304" pitchFamily="18" charset="0"/>
              </a:rPr>
              <a:t>niñas</a:t>
            </a:r>
            <a:r>
              <a:rPr lang="es-CO" sz="1200" spc="-15" dirty="0">
                <a:effectLst/>
                <a:latin typeface="+mj-lt"/>
                <a:ea typeface="Calibri" panose="020F0502020204030204" pitchFamily="34" charset="0"/>
                <a:cs typeface="Times New Roman" panose="02020603050405020304" pitchFamily="18" charset="0"/>
              </a:rPr>
              <a:t> </a:t>
            </a:r>
            <a:r>
              <a:rPr lang="es-CO" sz="1200" dirty="0">
                <a:effectLst/>
                <a:latin typeface="+mj-lt"/>
                <a:ea typeface="Calibri" panose="020F0502020204030204" pitchFamily="34" charset="0"/>
                <a:cs typeface="Times New Roman" panose="02020603050405020304" pitchFamily="18" charset="0"/>
              </a:rPr>
              <a:t>de</a:t>
            </a:r>
            <a:r>
              <a:rPr lang="es-CO" sz="1200" spc="-25" dirty="0">
                <a:effectLst/>
                <a:latin typeface="+mj-lt"/>
                <a:ea typeface="Calibri" panose="020F0502020204030204" pitchFamily="34" charset="0"/>
                <a:cs typeface="Times New Roman" panose="02020603050405020304" pitchFamily="18" charset="0"/>
              </a:rPr>
              <a:t> </a:t>
            </a:r>
            <a:r>
              <a:rPr lang="es-CO" sz="1200" dirty="0">
                <a:effectLst/>
                <a:latin typeface="+mj-lt"/>
                <a:ea typeface="Calibri" panose="020F0502020204030204" pitchFamily="34" charset="0"/>
                <a:cs typeface="Times New Roman" panose="02020603050405020304" pitchFamily="18" charset="0"/>
              </a:rPr>
              <a:t>0 a</a:t>
            </a:r>
            <a:r>
              <a:rPr lang="es-CO" sz="1200" spc="-5" dirty="0">
                <a:effectLst/>
                <a:latin typeface="+mj-lt"/>
                <a:ea typeface="Calibri" panose="020F0502020204030204" pitchFamily="34" charset="0"/>
                <a:cs typeface="Times New Roman" panose="02020603050405020304" pitchFamily="18" charset="0"/>
              </a:rPr>
              <a:t> </a:t>
            </a:r>
            <a:r>
              <a:rPr lang="es-CO" sz="1200" dirty="0">
                <a:effectLst/>
                <a:latin typeface="+mj-lt"/>
                <a:ea typeface="Calibri" panose="020F0502020204030204" pitchFamily="34" charset="0"/>
                <a:cs typeface="Times New Roman" panose="02020603050405020304" pitchFamily="18" charset="0"/>
              </a:rPr>
              <a:t>los 5</a:t>
            </a:r>
            <a:r>
              <a:rPr lang="es-CO" sz="1200" spc="-10" dirty="0">
                <a:effectLst/>
                <a:latin typeface="+mj-lt"/>
                <a:ea typeface="Calibri" panose="020F0502020204030204" pitchFamily="34" charset="0"/>
                <a:cs typeface="Times New Roman" panose="02020603050405020304" pitchFamily="18" charset="0"/>
              </a:rPr>
              <a:t> </a:t>
            </a:r>
            <a:r>
              <a:rPr lang="es-CO" sz="1200" dirty="0">
                <a:effectLst/>
                <a:latin typeface="+mj-lt"/>
                <a:ea typeface="Calibri" panose="020F0502020204030204" pitchFamily="34" charset="0"/>
                <a:cs typeface="Times New Roman" panose="02020603050405020304" pitchFamily="18" charset="0"/>
              </a:rPr>
              <a:t>años.</a:t>
            </a:r>
            <a:endParaRPr lang="es-419" sz="1200" kern="100" dirty="0">
              <a:effectLst/>
              <a:latin typeface="+mj-lt"/>
              <a:ea typeface="Calibri" panose="020F0502020204030204" pitchFamily="34" charset="0"/>
              <a:cs typeface="Times New Roman" panose="02020603050405020304" pitchFamily="18" charset="0"/>
            </a:endParaRPr>
          </a:p>
          <a:p>
            <a:pPr algn="just">
              <a:lnSpc>
                <a:spcPct val="107000"/>
              </a:lnSpc>
              <a:spcAft>
                <a:spcPts val="800"/>
              </a:spcAft>
            </a:pPr>
            <a:endParaRPr lang="es-419" sz="1200" kern="100" dirty="0">
              <a:effectLst/>
              <a:latin typeface="+mj-lt"/>
              <a:ea typeface="Calibri" panose="020F0502020204030204" pitchFamily="34" charset="0"/>
              <a:cs typeface="Times New Roman" panose="02020603050405020304" pitchFamily="18" charset="0"/>
            </a:endParaRPr>
          </a:p>
          <a:p>
            <a:pPr algn="just">
              <a:lnSpc>
                <a:spcPct val="107000"/>
              </a:lnSpc>
              <a:spcAft>
                <a:spcPts val="800"/>
              </a:spcAft>
            </a:pPr>
            <a:endParaRPr lang="es-419" sz="1200" b="1" kern="100" dirty="0">
              <a:effectLst/>
              <a:latin typeface="+mj-lt"/>
              <a:ea typeface="Calibri" panose="020F0502020204030204" pitchFamily="34" charset="0"/>
              <a:cs typeface="Times New Roman" panose="02020603050405020304" pitchFamily="18" charset="0"/>
            </a:endParaRPr>
          </a:p>
          <a:p>
            <a:pPr algn="just">
              <a:lnSpc>
                <a:spcPct val="107000"/>
              </a:lnSpc>
              <a:spcAft>
                <a:spcPts val="800"/>
              </a:spcAft>
            </a:pPr>
            <a:endParaRPr lang="es-419" sz="1200" kern="100" dirty="0">
              <a:effectLst/>
              <a:latin typeface="+mj-lt"/>
              <a:ea typeface="Calibri" panose="020F0502020204030204" pitchFamily="34" charset="0"/>
              <a:cs typeface="Times New Roman" panose="02020603050405020304" pitchFamily="18" charset="0"/>
            </a:endParaRPr>
          </a:p>
          <a:p>
            <a:pPr algn="just">
              <a:lnSpc>
                <a:spcPct val="107000"/>
              </a:lnSpc>
              <a:spcAft>
                <a:spcPts val="800"/>
              </a:spcAft>
            </a:pPr>
            <a:endParaRPr lang="es-419" sz="1200" kern="100" dirty="0">
              <a:effectLst/>
              <a:latin typeface="+mj-lt"/>
              <a:ea typeface="Calibri" panose="020F0502020204030204" pitchFamily="34" charset="0"/>
              <a:cs typeface="Times New Roman" panose="02020603050405020304" pitchFamily="18" charset="0"/>
            </a:endParaRPr>
          </a:p>
          <a:p>
            <a:pPr algn="just">
              <a:lnSpc>
                <a:spcPct val="100000"/>
              </a:lnSpc>
              <a:spcBef>
                <a:spcPts val="0"/>
              </a:spcBef>
            </a:pPr>
            <a:endParaRPr lang="es-419" sz="1200" kern="100" dirty="0">
              <a:latin typeface="+mj-lt"/>
              <a:ea typeface="Calibri" panose="020F0502020204030204" pitchFamily="34" charset="0"/>
              <a:cs typeface="Times New Roman" panose="02020603050405020304" pitchFamily="18" charset="0"/>
            </a:endParaRPr>
          </a:p>
          <a:p>
            <a:pPr algn="just">
              <a:lnSpc>
                <a:spcPct val="100000"/>
              </a:lnSpc>
              <a:spcBef>
                <a:spcPts val="0"/>
              </a:spcBef>
            </a:pPr>
            <a:endParaRPr lang="es-419" sz="1200" kern="100" dirty="0">
              <a:latin typeface="+mj-lt"/>
              <a:ea typeface="Calibri" panose="020F0502020204030204" pitchFamily="34" charset="0"/>
              <a:cs typeface="Times New Roman" panose="02020603050405020304" pitchFamily="18" charset="0"/>
            </a:endParaRPr>
          </a:p>
          <a:p>
            <a:pPr algn="just">
              <a:lnSpc>
                <a:spcPct val="100000"/>
              </a:lnSpc>
              <a:spcBef>
                <a:spcPts val="0"/>
              </a:spcBef>
            </a:pPr>
            <a:endParaRPr lang="es-419" sz="1200" kern="100" dirty="0">
              <a:latin typeface="+mj-lt"/>
              <a:ea typeface="Calibri" panose="020F0502020204030204" pitchFamily="34" charset="0"/>
              <a:cs typeface="Times New Roman" panose="02020603050405020304" pitchFamily="18" charset="0"/>
            </a:endParaRPr>
          </a:p>
          <a:p>
            <a:pPr algn="just">
              <a:lnSpc>
                <a:spcPct val="100000"/>
              </a:lnSpc>
              <a:spcBef>
                <a:spcPts val="0"/>
              </a:spcBef>
            </a:pPr>
            <a:endParaRPr lang="es-419" sz="1200" kern="100" dirty="0">
              <a:latin typeface="+mj-lt"/>
              <a:ea typeface="Calibri" panose="020F0502020204030204" pitchFamily="34" charset="0"/>
              <a:cs typeface="Times New Roman" panose="02020603050405020304" pitchFamily="18" charset="0"/>
            </a:endParaRPr>
          </a:p>
          <a:p>
            <a:pPr marL="0" indent="0" algn="just">
              <a:lnSpc>
                <a:spcPct val="100000"/>
              </a:lnSpc>
              <a:spcBef>
                <a:spcPts val="0"/>
              </a:spcBef>
              <a:buFont typeface="Arial" panose="020B0604020202020204" pitchFamily="34" charset="0"/>
              <a:buNone/>
            </a:pPr>
            <a:endParaRPr lang="es-MX" sz="1300" dirty="0">
              <a:latin typeface="Calibri Light"/>
              <a:cs typeface="Calibri Light"/>
            </a:endParaRPr>
          </a:p>
        </p:txBody>
      </p:sp>
    </p:spTree>
    <p:extLst>
      <p:ext uri="{BB962C8B-B14F-4D97-AF65-F5344CB8AC3E}">
        <p14:creationId xmlns:p14="http://schemas.microsoft.com/office/powerpoint/2010/main" val="36772504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Marcador de contenido 10">
            <a:extLst>
              <a:ext uri="{FF2B5EF4-FFF2-40B4-BE49-F238E27FC236}">
                <a16:creationId xmlns:a16="http://schemas.microsoft.com/office/drawing/2014/main" id="{ECC426F2-3B3C-EF7B-BD5A-CB5B9796193B}"/>
              </a:ext>
            </a:extLst>
          </p:cNvPr>
          <p:cNvSpPr txBox="1">
            <a:spLocks/>
          </p:cNvSpPr>
          <p:nvPr/>
        </p:nvSpPr>
        <p:spPr>
          <a:xfrm>
            <a:off x="3366251" y="503133"/>
            <a:ext cx="11701246" cy="11617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200"/>
              </a:spcBef>
              <a:spcAft>
                <a:spcPts val="200"/>
              </a:spcAft>
              <a:buClrTx/>
              <a:buSzTx/>
              <a:buFont typeface="Arial" panose="020B0604020202020204" pitchFamily="34" charset="0"/>
              <a:buNone/>
              <a:tabLst/>
              <a:defRPr/>
            </a:pPr>
            <a:r>
              <a:rPr kumimoji="0" lang="es-CO" sz="1200" b="1" i="0" u="none" strike="noStrike" kern="1200" cap="none" spc="0" normalizeH="0" baseline="0" noProof="0" dirty="0">
                <a:ln>
                  <a:noFill/>
                </a:ln>
                <a:solidFill>
                  <a:prstClr val="black"/>
                </a:solidFill>
                <a:effectLst/>
                <a:uLnTx/>
                <a:uFillTx/>
                <a:latin typeface="Calibri" panose="020F0502020204030204"/>
                <a:ea typeface="+mn-ea"/>
                <a:cs typeface="+mn-cs"/>
              </a:rPr>
              <a:t>SEGUIMIENTO AL PLAN DE ACCIÓN </a:t>
            </a:r>
          </a:p>
          <a:p>
            <a:pPr marL="0" marR="0" lvl="0" indent="0" algn="ctr" defTabSz="914400" rtl="0" eaLnBrk="1" fontAlgn="auto" latinLnBrk="0" hangingPunct="1">
              <a:lnSpc>
                <a:spcPct val="100000"/>
              </a:lnSpc>
              <a:spcBef>
                <a:spcPts val="200"/>
              </a:spcBef>
              <a:spcAft>
                <a:spcPts val="200"/>
              </a:spcAft>
              <a:buClrTx/>
              <a:buSzTx/>
              <a:buFont typeface="Arial" panose="020B0604020202020204" pitchFamily="34" charset="0"/>
              <a:buNone/>
              <a:tabLst/>
              <a:defRPr/>
            </a:pPr>
            <a:r>
              <a:rPr kumimoji="0" lang="es-CO" sz="1200" b="1" i="0" u="none" strike="noStrike" kern="1200" cap="none" spc="0" normalizeH="0" baseline="0" noProof="0" dirty="0">
                <a:ln>
                  <a:noFill/>
                </a:ln>
                <a:solidFill>
                  <a:prstClr val="black"/>
                </a:solidFill>
                <a:effectLst/>
                <a:uLnTx/>
                <a:uFillTx/>
                <a:latin typeface="Calibri" panose="020F0502020204030204"/>
                <a:ea typeface="+mn-ea"/>
                <a:cs typeface="+mn-cs"/>
              </a:rPr>
              <a:t>INSTITUCIONAL IV TRIMESTRE</a:t>
            </a:r>
          </a:p>
        </p:txBody>
      </p:sp>
      <p:sp>
        <p:nvSpPr>
          <p:cNvPr id="5" name="Título 1">
            <a:extLst>
              <a:ext uri="{FF2B5EF4-FFF2-40B4-BE49-F238E27FC236}">
                <a16:creationId xmlns:a16="http://schemas.microsoft.com/office/drawing/2014/main" id="{4FCC224A-5109-B9D3-9C44-1022AF07ABAB}"/>
              </a:ext>
            </a:extLst>
          </p:cNvPr>
          <p:cNvSpPr txBox="1">
            <a:spLocks/>
          </p:cNvSpPr>
          <p:nvPr/>
        </p:nvSpPr>
        <p:spPr>
          <a:xfrm>
            <a:off x="4020030" y="1057076"/>
            <a:ext cx="4314274" cy="49600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CO" sz="2400"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Secretaría General</a:t>
            </a:r>
            <a:endParaRPr lang="es-CO" sz="2400" b="1" dirty="0"/>
          </a:p>
        </p:txBody>
      </p:sp>
      <p:sp>
        <p:nvSpPr>
          <p:cNvPr id="6" name="Rectángulo 5">
            <a:extLst>
              <a:ext uri="{FF2B5EF4-FFF2-40B4-BE49-F238E27FC236}">
                <a16:creationId xmlns:a16="http://schemas.microsoft.com/office/drawing/2014/main" id="{EDC8003E-5746-6327-E139-E30A33F495D6}"/>
              </a:ext>
            </a:extLst>
          </p:cNvPr>
          <p:cNvSpPr/>
          <p:nvPr/>
        </p:nvSpPr>
        <p:spPr>
          <a:xfrm>
            <a:off x="6607144" y="4114142"/>
            <a:ext cx="5415523" cy="2554545"/>
          </a:xfrm>
          <a:prstGeom prst="rect">
            <a:avLst/>
          </a:prstGeom>
        </p:spPr>
        <p:txBody>
          <a:bodyPr wrap="square" lIns="91440" tIns="45720" rIns="91440" bIns="45720" anchor="t">
            <a:spAutoFit/>
          </a:bodyPr>
          <a:lstStyle/>
          <a:p>
            <a:pPr marL="342900" indent="-342900">
              <a:buFont typeface="Arial" panose="020B0604020202020204" pitchFamily="34" charset="0"/>
              <a:buChar char="•"/>
            </a:pPr>
            <a:r>
              <a:rPr lang="es-MX" sz="1600" dirty="0"/>
              <a:t>Para medir la ejecución de los planes de acción se tienen 34 indicadores los cuales se les realizo el seguimiento con el fin de evaluar el porcentaje de avance en la ejecución de las actividades.</a:t>
            </a:r>
          </a:p>
          <a:p>
            <a:endParaRPr lang="es-MX" sz="1600" dirty="0"/>
          </a:p>
          <a:p>
            <a:pPr marL="342900" indent="-342900">
              <a:buFont typeface="Arial" panose="020B0604020202020204" pitchFamily="34" charset="0"/>
              <a:buChar char="•"/>
            </a:pPr>
            <a:r>
              <a:rPr lang="es-MX" sz="1600" dirty="0"/>
              <a:t>Se evidencio que las áreas o GIT llevaron a cabo acciones correctivas teniendo en cuenta las recomendaciones orientadas, lo anterior con el fin de que </a:t>
            </a:r>
            <a:r>
              <a:rPr lang="es-419" sz="1600" dirty="0"/>
              <a:t>el resultado de los avances fuera</a:t>
            </a:r>
            <a:r>
              <a:rPr lang="es-MX" sz="1600" dirty="0"/>
              <a:t> real de acuerdo al desarrollo de las actividades propuestas.</a:t>
            </a:r>
          </a:p>
        </p:txBody>
      </p:sp>
      <p:sp>
        <p:nvSpPr>
          <p:cNvPr id="9" name="Marcador de contenido 10">
            <a:extLst>
              <a:ext uri="{FF2B5EF4-FFF2-40B4-BE49-F238E27FC236}">
                <a16:creationId xmlns:a16="http://schemas.microsoft.com/office/drawing/2014/main" id="{6124D660-3EA6-C8D6-0B21-67FA9424C48A}"/>
              </a:ext>
            </a:extLst>
          </p:cNvPr>
          <p:cNvSpPr>
            <a:spLocks noGrp="1"/>
          </p:cNvSpPr>
          <p:nvPr>
            <p:ph idx="1"/>
          </p:nvPr>
        </p:nvSpPr>
        <p:spPr>
          <a:xfrm>
            <a:off x="721365" y="1992163"/>
            <a:ext cx="10911604" cy="1739435"/>
          </a:xfrm>
        </p:spPr>
        <p:txBody>
          <a:bodyPr>
            <a:normAutofit/>
          </a:bodyPr>
          <a:lstStyle/>
          <a:p>
            <a:pPr algn="just">
              <a:lnSpc>
                <a:spcPct val="107000"/>
              </a:lnSpc>
              <a:spcBef>
                <a:spcPts val="0"/>
              </a:spcBef>
            </a:pPr>
            <a:r>
              <a:rPr lang="es-MX" sz="1600" dirty="0"/>
              <a:t>Para dar cumplimiento a las funciones de la Secretaría General establecidas en la</a:t>
            </a:r>
            <a:r>
              <a:rPr lang="es-CO" sz="1600" b="1" dirty="0">
                <a:ea typeface="Times New Roman" panose="02020603050405020304" pitchFamily="18" charset="0"/>
                <a:cs typeface="Times New Roman" panose="02020603050405020304" pitchFamily="18" charset="0"/>
              </a:rPr>
              <a:t> Resolución 2359 de 2019 </a:t>
            </a:r>
            <a:r>
              <a:rPr lang="es-CO" sz="1600" b="1" i="1" dirty="0">
                <a:ea typeface="Times New Roman" panose="02020603050405020304" pitchFamily="18" charset="0"/>
                <a:cs typeface="Times New Roman" panose="02020603050405020304" pitchFamily="18" charset="0"/>
              </a:rPr>
              <a:t>“Por la cual se establecen los Grupos Internos de Trabajo del Ministerio del Deporte y se asignan sus funciones”</a:t>
            </a:r>
            <a:r>
              <a:rPr lang="es-MX" sz="1600" b="1" i="1" dirty="0">
                <a:ea typeface="Times New Roman" panose="02020603050405020304" pitchFamily="18" charset="0"/>
                <a:cs typeface="Times New Roman" panose="02020603050405020304" pitchFamily="18" charset="0"/>
              </a:rPr>
              <a:t>, </a:t>
            </a:r>
            <a:r>
              <a:rPr lang="es-MX" sz="1600" dirty="0"/>
              <a:t>la Secretaria tiene a su cargo 8 Grupos Internos de Trabajo. Los cuales dan cuenta de los planes de acción de la Secretaría; para lo cual se tiene que  2 grupos ejecutan los planes de inversión y los 6 restantes de funcionamiento.</a:t>
            </a:r>
          </a:p>
        </p:txBody>
      </p:sp>
      <p:sp>
        <p:nvSpPr>
          <p:cNvPr id="10" name="CuadroTexto 9">
            <a:extLst>
              <a:ext uri="{FF2B5EF4-FFF2-40B4-BE49-F238E27FC236}">
                <a16:creationId xmlns:a16="http://schemas.microsoft.com/office/drawing/2014/main" id="{4461E1E6-11FE-E5B5-C15F-67ED6FCF0A35}"/>
              </a:ext>
            </a:extLst>
          </p:cNvPr>
          <p:cNvSpPr txBox="1"/>
          <p:nvPr/>
        </p:nvSpPr>
        <p:spPr>
          <a:xfrm>
            <a:off x="6607144" y="3160208"/>
            <a:ext cx="4944658" cy="902491"/>
          </a:xfrm>
          <a:prstGeom prst="rect">
            <a:avLst/>
          </a:prstGeom>
          <a:noFill/>
        </p:spPr>
        <p:txBody>
          <a:bodyPr wrap="square" lIns="91440" tIns="45720" rIns="91440" bIns="45720" anchor="t">
            <a:spAutoFit/>
          </a:bodyPr>
          <a:lstStyle/>
          <a:p>
            <a:pPr marL="285750" indent="-285750" algn="just">
              <a:lnSpc>
                <a:spcPct val="107000"/>
              </a:lnSpc>
              <a:spcBef>
                <a:spcPts val="0"/>
              </a:spcBef>
              <a:buFont typeface="Arial" panose="020B0604020202020204" pitchFamily="34" charset="0"/>
              <a:buChar char="•"/>
            </a:pPr>
            <a:r>
              <a:rPr lang="es-MX" sz="1600" dirty="0"/>
              <a:t>Dada la naturaleza de las actividades de los GIT de la Secretaria General se evidencia que en el Cuarto Trimestre presenta un avance promedio de </a:t>
            </a:r>
            <a:r>
              <a:rPr lang="es-MX" sz="1600" b="1" dirty="0"/>
              <a:t>92</a:t>
            </a:r>
            <a:r>
              <a:rPr lang="es-MX" b="1" dirty="0"/>
              <a:t> %</a:t>
            </a:r>
            <a:r>
              <a:rPr lang="es-MX" sz="1600" dirty="0"/>
              <a:t> .</a:t>
            </a:r>
          </a:p>
        </p:txBody>
      </p:sp>
      <p:sp>
        <p:nvSpPr>
          <p:cNvPr id="4" name="Arco de bloque 3">
            <a:extLst>
              <a:ext uri="{FF2B5EF4-FFF2-40B4-BE49-F238E27FC236}">
                <a16:creationId xmlns:a16="http://schemas.microsoft.com/office/drawing/2014/main" id="{EE903AE0-76E8-F7B8-AAE7-70B3355A7BF0}"/>
              </a:ext>
            </a:extLst>
          </p:cNvPr>
          <p:cNvSpPr/>
          <p:nvPr/>
        </p:nvSpPr>
        <p:spPr>
          <a:xfrm flipH="1">
            <a:off x="1332489" y="3242628"/>
            <a:ext cx="4252367" cy="4324182"/>
          </a:xfrm>
          <a:prstGeom prst="blockArc">
            <a:avLst>
              <a:gd name="adj1" fmla="val 11696723"/>
              <a:gd name="adj2" fmla="val 21564761"/>
              <a:gd name="adj3" fmla="val 10917"/>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7" name="CuadroTexto 6">
            <a:extLst>
              <a:ext uri="{FF2B5EF4-FFF2-40B4-BE49-F238E27FC236}">
                <a16:creationId xmlns:a16="http://schemas.microsoft.com/office/drawing/2014/main" id="{C7DD9978-311A-F31A-2CD3-93ACC450BE92}"/>
              </a:ext>
            </a:extLst>
          </p:cNvPr>
          <p:cNvSpPr txBox="1"/>
          <p:nvPr/>
        </p:nvSpPr>
        <p:spPr>
          <a:xfrm>
            <a:off x="2773062" y="4471527"/>
            <a:ext cx="1371222" cy="461665"/>
          </a:xfrm>
          <a:prstGeom prst="rect">
            <a:avLst/>
          </a:prstGeom>
          <a:noFill/>
        </p:spPr>
        <p:txBody>
          <a:bodyPr wrap="square" rtlCol="0">
            <a:spAutoFit/>
          </a:bodyPr>
          <a:lstStyle/>
          <a:p>
            <a:pPr algn="ctr"/>
            <a:r>
              <a:rPr lang="es-MX" sz="2400" b="1" dirty="0">
                <a:latin typeface="+mj-lt"/>
              </a:rPr>
              <a:t>92%</a:t>
            </a:r>
            <a:endParaRPr lang="es-CO" sz="2400" b="1" dirty="0">
              <a:latin typeface="+mj-lt"/>
            </a:endParaRPr>
          </a:p>
        </p:txBody>
      </p:sp>
      <p:sp>
        <p:nvSpPr>
          <p:cNvPr id="8" name="CuadroTexto 7">
            <a:extLst>
              <a:ext uri="{FF2B5EF4-FFF2-40B4-BE49-F238E27FC236}">
                <a16:creationId xmlns:a16="http://schemas.microsoft.com/office/drawing/2014/main" id="{466EC83B-4159-6FDD-D179-BDD5067ACCEE}"/>
              </a:ext>
            </a:extLst>
          </p:cNvPr>
          <p:cNvSpPr txBox="1"/>
          <p:nvPr/>
        </p:nvSpPr>
        <p:spPr>
          <a:xfrm>
            <a:off x="2047175" y="4835252"/>
            <a:ext cx="2822996" cy="461665"/>
          </a:xfrm>
          <a:prstGeom prst="rect">
            <a:avLst/>
          </a:prstGeom>
          <a:noFill/>
        </p:spPr>
        <p:txBody>
          <a:bodyPr wrap="square" rtlCol="0">
            <a:spAutoFit/>
          </a:bodyPr>
          <a:lstStyle/>
          <a:p>
            <a:pPr algn="ctr"/>
            <a:r>
              <a:rPr lang="es-MX" sz="2400" b="1" dirty="0">
                <a:solidFill>
                  <a:schemeClr val="tx1">
                    <a:lumMod val="65000"/>
                    <a:lumOff val="35000"/>
                  </a:schemeClr>
                </a:solidFill>
                <a:latin typeface="+mj-lt"/>
              </a:rPr>
              <a:t>% de Avance Real</a:t>
            </a:r>
            <a:endParaRPr lang="es-CO" sz="2400" b="1" dirty="0">
              <a:solidFill>
                <a:schemeClr val="tx1">
                  <a:lumMod val="65000"/>
                  <a:lumOff val="35000"/>
                </a:schemeClr>
              </a:solidFill>
              <a:latin typeface="+mj-lt"/>
            </a:endParaRPr>
          </a:p>
        </p:txBody>
      </p:sp>
      <p:sp>
        <p:nvSpPr>
          <p:cNvPr id="3" name="Arco de bloque 2">
            <a:extLst>
              <a:ext uri="{FF2B5EF4-FFF2-40B4-BE49-F238E27FC236}">
                <a16:creationId xmlns:a16="http://schemas.microsoft.com/office/drawing/2014/main" id="{AE27ABA3-0555-7066-6B00-30FD14D6BB31}"/>
              </a:ext>
            </a:extLst>
          </p:cNvPr>
          <p:cNvSpPr/>
          <p:nvPr/>
        </p:nvSpPr>
        <p:spPr>
          <a:xfrm flipH="1">
            <a:off x="1332492" y="3264891"/>
            <a:ext cx="4252365" cy="4253048"/>
          </a:xfrm>
          <a:prstGeom prst="blockArc">
            <a:avLst>
              <a:gd name="adj1" fmla="val 10893583"/>
              <a:gd name="adj2" fmla="val 21486961"/>
              <a:gd name="adj3" fmla="val 10599"/>
            </a:avLst>
          </a:prstGeom>
          <a:no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Tree>
    <p:extLst>
      <p:ext uri="{BB962C8B-B14F-4D97-AF65-F5344CB8AC3E}">
        <p14:creationId xmlns:p14="http://schemas.microsoft.com/office/powerpoint/2010/main" val="38398038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Marcador de contenido 10">
            <a:extLst>
              <a:ext uri="{FF2B5EF4-FFF2-40B4-BE49-F238E27FC236}">
                <a16:creationId xmlns:a16="http://schemas.microsoft.com/office/drawing/2014/main" id="{ECC426F2-3B3C-EF7B-BD5A-CB5B9796193B}"/>
              </a:ext>
            </a:extLst>
          </p:cNvPr>
          <p:cNvSpPr txBox="1">
            <a:spLocks/>
          </p:cNvSpPr>
          <p:nvPr/>
        </p:nvSpPr>
        <p:spPr>
          <a:xfrm>
            <a:off x="3318933" y="623315"/>
            <a:ext cx="11701246" cy="11617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200"/>
              </a:spcBef>
              <a:spcAft>
                <a:spcPts val="200"/>
              </a:spcAft>
              <a:buClrTx/>
              <a:buSzTx/>
              <a:buFont typeface="Arial" panose="020B0604020202020204" pitchFamily="34" charset="0"/>
              <a:buNone/>
              <a:tabLst/>
              <a:defRPr/>
            </a:pPr>
            <a:r>
              <a:rPr kumimoji="0" lang="es-CO" sz="1200" b="1" i="0" u="none" strike="noStrike" kern="1200" cap="none" spc="0" normalizeH="0" baseline="0" noProof="0" dirty="0">
                <a:ln>
                  <a:noFill/>
                </a:ln>
                <a:solidFill>
                  <a:prstClr val="black"/>
                </a:solidFill>
                <a:effectLst/>
                <a:uLnTx/>
                <a:uFillTx/>
                <a:latin typeface="Calibri" panose="020F0502020204030204"/>
                <a:ea typeface="+mn-ea"/>
                <a:cs typeface="+mn-cs"/>
              </a:rPr>
              <a:t>SEGUIMIENTO AL PLAN DE ACCIÓN </a:t>
            </a:r>
          </a:p>
          <a:p>
            <a:pPr marL="0" marR="0" lvl="0" indent="0" algn="ctr" defTabSz="914400" rtl="0" eaLnBrk="1" fontAlgn="auto" latinLnBrk="0" hangingPunct="1">
              <a:lnSpc>
                <a:spcPct val="100000"/>
              </a:lnSpc>
              <a:spcBef>
                <a:spcPts val="200"/>
              </a:spcBef>
              <a:spcAft>
                <a:spcPts val="200"/>
              </a:spcAft>
              <a:buClrTx/>
              <a:buSzTx/>
              <a:buFont typeface="Arial" panose="020B0604020202020204" pitchFamily="34" charset="0"/>
              <a:buNone/>
              <a:tabLst/>
              <a:defRPr/>
            </a:pPr>
            <a:r>
              <a:rPr kumimoji="0" lang="es-CO" sz="1200" b="1" i="0" u="none" strike="noStrike" kern="1200" cap="none" spc="0" normalizeH="0" baseline="0" noProof="0" dirty="0">
                <a:ln>
                  <a:noFill/>
                </a:ln>
                <a:solidFill>
                  <a:prstClr val="black"/>
                </a:solidFill>
                <a:effectLst/>
                <a:uLnTx/>
                <a:uFillTx/>
                <a:latin typeface="Calibri" panose="020F0502020204030204"/>
                <a:ea typeface="+mn-ea"/>
                <a:cs typeface="+mn-cs"/>
              </a:rPr>
              <a:t>INSTITUCIONAL IV TRIMESTRE</a:t>
            </a:r>
          </a:p>
        </p:txBody>
      </p:sp>
      <p:sp>
        <p:nvSpPr>
          <p:cNvPr id="3" name="Título 1">
            <a:extLst>
              <a:ext uri="{FF2B5EF4-FFF2-40B4-BE49-F238E27FC236}">
                <a16:creationId xmlns:a16="http://schemas.microsoft.com/office/drawing/2014/main" id="{7B42997B-99D6-E3CE-9E79-56B50AE6FC9B}"/>
              </a:ext>
            </a:extLst>
          </p:cNvPr>
          <p:cNvSpPr txBox="1">
            <a:spLocks/>
          </p:cNvSpPr>
          <p:nvPr/>
        </p:nvSpPr>
        <p:spPr>
          <a:xfrm>
            <a:off x="698421" y="972079"/>
            <a:ext cx="6014106" cy="8994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s-CO" sz="2400" b="1" dirty="0">
              <a:solidFill>
                <a:srgbClr val="FF0000"/>
              </a:solidFill>
              <a:latin typeface="+mn-lt"/>
            </a:endParaRPr>
          </a:p>
        </p:txBody>
      </p:sp>
      <p:sp>
        <p:nvSpPr>
          <p:cNvPr id="4" name="Título 1">
            <a:extLst>
              <a:ext uri="{FF2B5EF4-FFF2-40B4-BE49-F238E27FC236}">
                <a16:creationId xmlns:a16="http://schemas.microsoft.com/office/drawing/2014/main" id="{AD7A3EC4-6BC5-52FD-E21C-63CBD1BDCBE7}"/>
              </a:ext>
            </a:extLst>
          </p:cNvPr>
          <p:cNvSpPr txBox="1">
            <a:spLocks/>
          </p:cNvSpPr>
          <p:nvPr/>
        </p:nvSpPr>
        <p:spPr>
          <a:xfrm>
            <a:off x="3318933" y="840944"/>
            <a:ext cx="4748745" cy="8994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CO" sz="2400"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Secretaría General</a:t>
            </a:r>
            <a:endParaRPr lang="es-CO" sz="2400" b="1" dirty="0"/>
          </a:p>
        </p:txBody>
      </p:sp>
      <p:graphicFrame>
        <p:nvGraphicFramePr>
          <p:cNvPr id="5" name="Tabla 4">
            <a:extLst>
              <a:ext uri="{FF2B5EF4-FFF2-40B4-BE49-F238E27FC236}">
                <a16:creationId xmlns:a16="http://schemas.microsoft.com/office/drawing/2014/main" id="{1692E61A-CFD1-99FE-845A-A486E2318705}"/>
              </a:ext>
            </a:extLst>
          </p:cNvPr>
          <p:cNvGraphicFramePr>
            <a:graphicFrameLocks noGrp="1"/>
          </p:cNvGraphicFramePr>
          <p:nvPr>
            <p:extLst>
              <p:ext uri="{D42A27DB-BD31-4B8C-83A1-F6EECF244321}">
                <p14:modId xmlns:p14="http://schemas.microsoft.com/office/powerpoint/2010/main" val="724827339"/>
              </p:ext>
            </p:extLst>
          </p:nvPr>
        </p:nvGraphicFramePr>
        <p:xfrm>
          <a:off x="1108150" y="2220313"/>
          <a:ext cx="9926516" cy="4036274"/>
        </p:xfrm>
        <a:graphic>
          <a:graphicData uri="http://schemas.openxmlformats.org/drawingml/2006/table">
            <a:tbl>
              <a:tblPr>
                <a:tableStyleId>{EB344D84-9AFB-497E-A393-DC336BA19D2E}</a:tableStyleId>
              </a:tblPr>
              <a:tblGrid>
                <a:gridCol w="3361675">
                  <a:extLst>
                    <a:ext uri="{9D8B030D-6E8A-4147-A177-3AD203B41FA5}">
                      <a16:colId xmlns:a16="http://schemas.microsoft.com/office/drawing/2014/main" val="20000"/>
                    </a:ext>
                  </a:extLst>
                </a:gridCol>
                <a:gridCol w="4835589">
                  <a:extLst>
                    <a:ext uri="{9D8B030D-6E8A-4147-A177-3AD203B41FA5}">
                      <a16:colId xmlns:a16="http://schemas.microsoft.com/office/drawing/2014/main" val="20001"/>
                    </a:ext>
                  </a:extLst>
                </a:gridCol>
                <a:gridCol w="1729252">
                  <a:extLst>
                    <a:ext uri="{9D8B030D-6E8A-4147-A177-3AD203B41FA5}">
                      <a16:colId xmlns:a16="http://schemas.microsoft.com/office/drawing/2014/main" val="20003"/>
                    </a:ext>
                  </a:extLst>
                </a:gridCol>
              </a:tblGrid>
              <a:tr h="130814">
                <a:tc>
                  <a:txBody>
                    <a:bodyPr/>
                    <a:lstStyle/>
                    <a:p>
                      <a:pPr algn="ctr" fontAlgn="b"/>
                      <a:r>
                        <a:rPr lang="es-CO" sz="1600" b="1" i="0" u="none" strike="noStrike" dirty="0">
                          <a:solidFill>
                            <a:schemeClr val="dk1"/>
                          </a:solidFill>
                          <a:effectLst/>
                          <a:latin typeface="+mn-lt"/>
                        </a:rPr>
                        <a:t>Área</a:t>
                      </a:r>
                      <a:r>
                        <a:rPr lang="es-CO" sz="1600" b="1" i="0" u="none" strike="noStrike" baseline="0" dirty="0">
                          <a:solidFill>
                            <a:schemeClr val="dk1"/>
                          </a:solidFill>
                          <a:effectLst/>
                          <a:latin typeface="+mn-lt"/>
                        </a:rPr>
                        <a:t> / GIT</a:t>
                      </a:r>
                      <a:endParaRPr lang="es-CO" sz="1600" b="1"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b"/>
                      <a:r>
                        <a:rPr lang="es-CO" sz="1600" b="1" i="0" u="none" strike="noStrike" kern="1200" dirty="0">
                          <a:solidFill>
                            <a:srgbClr val="000000"/>
                          </a:solidFill>
                          <a:effectLst/>
                          <a:latin typeface="Calibri" panose="020F0502020204030204" pitchFamily="34" charset="0"/>
                          <a:ea typeface="+mn-ea"/>
                          <a:cs typeface="+mn-cs"/>
                        </a:rPr>
                        <a:t>PLAN DE ACCIÓN</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b"/>
                      <a:r>
                        <a:rPr lang="es-CO" sz="1600" b="1" i="0" u="none" strike="noStrike" kern="1200" dirty="0">
                          <a:solidFill>
                            <a:srgbClr val="000000"/>
                          </a:solidFill>
                          <a:effectLst/>
                          <a:latin typeface="Calibri" panose="020F0502020204030204" pitchFamily="34" charset="0"/>
                          <a:ea typeface="+mn-ea"/>
                          <a:cs typeface="+mn-cs"/>
                        </a:rPr>
                        <a:t>% Promedio de avance</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000"/>
                  </a:ext>
                </a:extLst>
              </a:tr>
              <a:tr h="539095">
                <a:tc>
                  <a:txBody>
                    <a:bodyPr/>
                    <a:lstStyle/>
                    <a:p>
                      <a:pPr algn="l" fontAlgn="ctr"/>
                      <a:r>
                        <a:rPr lang="es-MX" sz="1600" b="0" i="0" u="none" strike="noStrike" dirty="0">
                          <a:solidFill>
                            <a:srgbClr val="000000"/>
                          </a:solidFill>
                          <a:effectLst/>
                          <a:latin typeface="Calibri" panose="020F0502020204030204" pitchFamily="34" charset="0"/>
                        </a:rPr>
                        <a:t>G.I.T. Servicio Integral al Ciudadano</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s-CO" sz="1600" b="0" i="0" u="none" strike="noStrike" dirty="0">
                          <a:solidFill>
                            <a:srgbClr val="000000"/>
                          </a:solidFill>
                          <a:effectLst/>
                          <a:latin typeface="Calibri" panose="020F0502020204030204" pitchFamily="34" charset="0"/>
                        </a:rPr>
                        <a:t>Apoyo al fortalecimiento del sector a nivel nacional</a:t>
                      </a:r>
                      <a:endParaRPr lang="es-MX" sz="16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600" b="0" i="0" u="none" strike="noStrike" dirty="0">
                          <a:solidFill>
                            <a:srgbClr val="000000"/>
                          </a:solidFill>
                          <a:effectLst/>
                          <a:latin typeface="Calibri" panose="020F0502020204030204" pitchFamily="34" charset="0"/>
                        </a:rPr>
                        <a:t>70%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803479">
                <a:tc>
                  <a:txBody>
                    <a:bodyPr/>
                    <a:lstStyle/>
                    <a:p>
                      <a:pPr algn="l" fontAlgn="ctr"/>
                      <a:r>
                        <a:rPr lang="es-MX" sz="1600" b="0" i="0" u="none" strike="noStrike" dirty="0">
                          <a:solidFill>
                            <a:srgbClr val="000000"/>
                          </a:solidFill>
                          <a:effectLst/>
                          <a:latin typeface="Calibri" panose="020F0502020204030204" pitchFamily="34" charset="0"/>
                        </a:rPr>
                        <a:t>G.I.T. Tecnologías de la Información y las Comunicaciones - TIC's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s-CO" sz="1600" b="0" i="0" u="none" strike="noStrike" dirty="0">
                          <a:solidFill>
                            <a:srgbClr val="000000"/>
                          </a:solidFill>
                          <a:effectLst/>
                          <a:latin typeface="Calibri" panose="020F0502020204030204" pitchFamily="34" charset="0"/>
                        </a:rPr>
                        <a:t>Apoyo al fortalecimiento del sector a nivel nacional</a:t>
                      </a:r>
                      <a:endParaRPr lang="es-MX" sz="16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600" b="0" i="0" u="none" strike="noStrike" dirty="0">
                          <a:solidFill>
                            <a:srgbClr val="000000"/>
                          </a:solidFill>
                          <a:effectLst/>
                          <a:latin typeface="Calibri" panose="020F0502020204030204" pitchFamily="34" charset="0"/>
                        </a:rPr>
                        <a:t>96%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274711">
                <a:tc>
                  <a:txBody>
                    <a:bodyPr/>
                    <a:lstStyle/>
                    <a:p>
                      <a:pPr algn="l" fontAlgn="ctr"/>
                      <a:r>
                        <a:rPr lang="es-CO" sz="1600" b="0" i="0" u="none" strike="noStrike" dirty="0">
                          <a:solidFill>
                            <a:srgbClr val="000000"/>
                          </a:solidFill>
                          <a:effectLst/>
                          <a:latin typeface="Calibri" panose="020F0502020204030204" pitchFamily="34" charset="0"/>
                        </a:rPr>
                        <a:t>G.I.T. Contratación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s-CO" sz="1600" b="0" i="0" u="none" strike="noStrike" dirty="0">
                          <a:solidFill>
                            <a:srgbClr val="000000"/>
                          </a:solidFill>
                          <a:effectLst/>
                          <a:latin typeface="Calibri" panose="020F0502020204030204" pitchFamily="34" charset="0"/>
                        </a:rPr>
                        <a:t>Apoyo al fortalecimiento del sector a nivel nacional</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600" b="0" i="0" u="none" strike="noStrike" dirty="0">
                          <a:solidFill>
                            <a:srgbClr val="000000"/>
                          </a:solidFill>
                          <a:effectLst/>
                          <a:latin typeface="Calibri" panose="020F0502020204030204" pitchFamily="34" charset="0"/>
                        </a:rPr>
                        <a:t>87%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274711">
                <a:tc>
                  <a:txBody>
                    <a:bodyPr/>
                    <a:lstStyle/>
                    <a:p>
                      <a:pPr algn="l" fontAlgn="ctr"/>
                      <a:r>
                        <a:rPr lang="es-MX" sz="1600" b="0" i="0" u="none" strike="noStrike" dirty="0">
                          <a:solidFill>
                            <a:srgbClr val="000000"/>
                          </a:solidFill>
                          <a:effectLst/>
                          <a:latin typeface="Calibri" panose="020F0502020204030204" pitchFamily="34" charset="0"/>
                        </a:rPr>
                        <a:t>G.I.T. Gestión Administrativa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s-CO" sz="1600" b="0" i="0" u="none" strike="noStrike" dirty="0">
                          <a:solidFill>
                            <a:srgbClr val="000000"/>
                          </a:solidFill>
                          <a:effectLst/>
                          <a:latin typeface="Calibri" panose="020F0502020204030204" pitchFamily="34" charset="0"/>
                        </a:rPr>
                        <a:t>Apoyo al fortalecimiento del sector a nivel nacional</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600" b="0" i="0" u="none" strike="noStrike" dirty="0">
                          <a:solidFill>
                            <a:srgbClr val="000000"/>
                          </a:solidFill>
                          <a:effectLst/>
                          <a:latin typeface="Calibri" panose="020F0502020204030204" pitchFamily="34" charset="0"/>
                        </a:rPr>
                        <a:t>94%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539095">
                <a:tc>
                  <a:txBody>
                    <a:bodyPr/>
                    <a:lstStyle/>
                    <a:p>
                      <a:pPr algn="l" fontAlgn="ctr"/>
                      <a:r>
                        <a:rPr lang="es-MX" sz="1600" b="0" i="0" u="none" strike="noStrike" dirty="0">
                          <a:solidFill>
                            <a:srgbClr val="000000"/>
                          </a:solidFill>
                          <a:effectLst/>
                          <a:latin typeface="Calibri" panose="020F0502020204030204" pitchFamily="34" charset="0"/>
                        </a:rPr>
                        <a:t>G.I.T. Gestión Presupuestal</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s-CO" sz="1600" b="0" i="0" u="none" strike="noStrike" dirty="0">
                          <a:solidFill>
                            <a:srgbClr val="000000"/>
                          </a:solidFill>
                          <a:effectLst/>
                          <a:latin typeface="Calibri" panose="020F0502020204030204" pitchFamily="34" charset="0"/>
                        </a:rPr>
                        <a:t>Apoyo al fortalecimiento del sector a nivel nacional</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600" b="0" i="0" u="none" strike="noStrike" dirty="0">
                          <a:solidFill>
                            <a:srgbClr val="000000"/>
                          </a:solidFill>
                          <a:effectLst/>
                          <a:latin typeface="Calibri" panose="020F0502020204030204" pitchFamily="34" charset="0"/>
                        </a:rPr>
                        <a:t>100%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274711">
                <a:tc>
                  <a:txBody>
                    <a:bodyPr/>
                    <a:lstStyle/>
                    <a:p>
                      <a:pPr algn="l" fontAlgn="ctr"/>
                      <a:r>
                        <a:rPr lang="es-CO" sz="1600" b="0" i="0" u="none" strike="noStrike" dirty="0">
                          <a:solidFill>
                            <a:srgbClr val="000000"/>
                          </a:solidFill>
                          <a:effectLst/>
                          <a:latin typeface="Calibri" panose="020F0502020204030204" pitchFamily="34" charset="0"/>
                        </a:rPr>
                        <a:t>G.I.T</a:t>
                      </a:r>
                      <a:r>
                        <a:rPr lang="es-CO" sz="1600" b="0" i="0" u="none" strike="noStrike" baseline="0" dirty="0">
                          <a:solidFill>
                            <a:srgbClr val="000000"/>
                          </a:solidFill>
                          <a:effectLst/>
                          <a:latin typeface="Calibri" panose="020F0502020204030204" pitchFamily="34" charset="0"/>
                        </a:rPr>
                        <a:t> Gestión Contable</a:t>
                      </a:r>
                      <a:endParaRPr lang="es-CO" sz="16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s-CO" sz="1600" b="0" i="0" u="none" strike="noStrike" dirty="0">
                          <a:solidFill>
                            <a:srgbClr val="000000"/>
                          </a:solidFill>
                          <a:effectLst/>
                          <a:latin typeface="Calibri" panose="020F0502020204030204" pitchFamily="34" charset="0"/>
                        </a:rPr>
                        <a:t>Apoyo al fortalecimiento del sector a nivel nacional</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600" b="0" i="0" u="none" strike="noStrike" dirty="0">
                          <a:solidFill>
                            <a:srgbClr val="000000"/>
                          </a:solidFill>
                          <a:effectLst/>
                          <a:latin typeface="Calibri" panose="020F0502020204030204" pitchFamily="34" charset="0"/>
                        </a:rPr>
                        <a:t>100%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274711">
                <a:tc>
                  <a:txBody>
                    <a:bodyPr/>
                    <a:lstStyle/>
                    <a:p>
                      <a:pPr algn="l" fontAlgn="ctr"/>
                      <a:r>
                        <a:rPr lang="es-CO" sz="1600" b="0" i="0" u="none" strike="noStrike" dirty="0">
                          <a:solidFill>
                            <a:srgbClr val="000000"/>
                          </a:solidFill>
                          <a:effectLst/>
                          <a:latin typeface="Calibri" panose="020F0502020204030204" pitchFamily="34" charset="0"/>
                        </a:rPr>
                        <a:t>G.I.T. Talento Humano</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s-CO" sz="1600" b="0" i="0" u="none" strike="noStrike" dirty="0">
                          <a:solidFill>
                            <a:srgbClr val="000000"/>
                          </a:solidFill>
                          <a:effectLst/>
                          <a:latin typeface="Calibri" panose="020F0502020204030204" pitchFamily="34" charset="0"/>
                        </a:rPr>
                        <a:t>Apoyo al fortalecimiento del sector a nivel nacional</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600" b="0" i="0" u="none" strike="noStrike" dirty="0">
                          <a:solidFill>
                            <a:srgbClr val="000000"/>
                          </a:solidFill>
                          <a:effectLst/>
                          <a:latin typeface="Calibri" panose="020F0502020204030204" pitchFamily="34" charset="0"/>
                        </a:rPr>
                        <a:t>102%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274711">
                <a:tc>
                  <a:txBody>
                    <a:bodyPr/>
                    <a:lstStyle/>
                    <a:p>
                      <a:pPr algn="l" fontAlgn="ctr"/>
                      <a:r>
                        <a:rPr lang="es-CO" sz="1600" b="0" i="0" u="none" strike="noStrike" dirty="0">
                          <a:solidFill>
                            <a:srgbClr val="000000"/>
                          </a:solidFill>
                          <a:effectLst/>
                          <a:latin typeface="Calibri" panose="020F0502020204030204" pitchFamily="34" charset="0"/>
                        </a:rPr>
                        <a:t>G.I.T. Tesorería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s-CO" sz="1600" b="0" i="0" u="none" strike="noStrike" dirty="0">
                          <a:solidFill>
                            <a:srgbClr val="000000"/>
                          </a:solidFill>
                          <a:effectLst/>
                          <a:latin typeface="Calibri" panose="020F0502020204030204" pitchFamily="34" charset="0"/>
                        </a:rPr>
                        <a:t>Apoyo al fortalecimiento del sector a nivel nacional</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600" b="0" i="0" u="none" strike="noStrike" dirty="0">
                          <a:solidFill>
                            <a:schemeClr val="tx1"/>
                          </a:solidFill>
                          <a:effectLst/>
                          <a:latin typeface="Calibri" panose="020F0502020204030204" pitchFamily="34" charset="0"/>
                        </a:rPr>
                        <a:t>84%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274711">
                <a:tc>
                  <a:txBody>
                    <a:bodyPr/>
                    <a:lstStyle/>
                    <a:p>
                      <a:pPr algn="ctr" fontAlgn="b"/>
                      <a:r>
                        <a:rPr lang="es-CO" sz="1600" b="1" i="0" u="none" strike="noStrike" kern="1200" dirty="0">
                          <a:solidFill>
                            <a:srgbClr val="000000"/>
                          </a:solidFill>
                          <a:effectLst/>
                          <a:latin typeface="Calibri" panose="020F0502020204030204" pitchFamily="34" charset="0"/>
                          <a:ea typeface="+mn-ea"/>
                          <a:cs typeface="+mn-cs"/>
                        </a:rPr>
                        <a:t>Total, general</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s-CO" sz="1600" b="1" i="0" u="none" strike="noStrike" kern="1200" dirty="0">
                        <a:solidFill>
                          <a:srgbClr val="000000"/>
                        </a:solidFill>
                        <a:effectLst/>
                        <a:latin typeface="Calibri" panose="020F0502020204030204" pitchFamily="34" charset="0"/>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1800" b="1" i="0" u="none" strike="noStrike" dirty="0">
                          <a:solidFill>
                            <a:srgbClr val="000000"/>
                          </a:solidFill>
                          <a:effectLst/>
                          <a:latin typeface="Calibri" panose="020F0502020204030204" pitchFamily="34" charset="0"/>
                        </a:rPr>
                        <a:t>92%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41786556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Marcador de contenido 10">
            <a:extLst>
              <a:ext uri="{FF2B5EF4-FFF2-40B4-BE49-F238E27FC236}">
                <a16:creationId xmlns:a16="http://schemas.microsoft.com/office/drawing/2014/main" id="{ECC426F2-3B3C-EF7B-BD5A-CB5B9796193B}"/>
              </a:ext>
            </a:extLst>
          </p:cNvPr>
          <p:cNvSpPr txBox="1">
            <a:spLocks/>
          </p:cNvSpPr>
          <p:nvPr/>
        </p:nvSpPr>
        <p:spPr>
          <a:xfrm>
            <a:off x="3247718" y="465965"/>
            <a:ext cx="11701246" cy="11617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200"/>
              </a:spcBef>
              <a:spcAft>
                <a:spcPts val="200"/>
              </a:spcAft>
              <a:buClrTx/>
              <a:buSzTx/>
              <a:buFont typeface="Arial" panose="020B0604020202020204" pitchFamily="34" charset="0"/>
              <a:buNone/>
              <a:tabLst/>
              <a:defRPr/>
            </a:pPr>
            <a:r>
              <a:rPr kumimoji="0" lang="es-CO" sz="1200" b="1" i="0" u="none" strike="noStrike" kern="1200" cap="none" spc="0" normalizeH="0" baseline="0" noProof="0" dirty="0">
                <a:ln>
                  <a:noFill/>
                </a:ln>
                <a:solidFill>
                  <a:prstClr val="black"/>
                </a:solidFill>
                <a:effectLst/>
                <a:uLnTx/>
                <a:uFillTx/>
                <a:latin typeface="Calibri" panose="020F0502020204030204"/>
                <a:ea typeface="+mn-ea"/>
                <a:cs typeface="+mn-cs"/>
              </a:rPr>
              <a:t>SEGUIMIENTO AL PLAN DE ACCIÓN </a:t>
            </a:r>
          </a:p>
          <a:p>
            <a:pPr marL="0" marR="0" lvl="0" indent="0" algn="ctr" defTabSz="914400" rtl="0" eaLnBrk="1" fontAlgn="auto" latinLnBrk="0" hangingPunct="1">
              <a:lnSpc>
                <a:spcPct val="100000"/>
              </a:lnSpc>
              <a:spcBef>
                <a:spcPts val="200"/>
              </a:spcBef>
              <a:spcAft>
                <a:spcPts val="200"/>
              </a:spcAft>
              <a:buClrTx/>
              <a:buSzTx/>
              <a:buFont typeface="Arial" panose="020B0604020202020204" pitchFamily="34" charset="0"/>
              <a:buNone/>
              <a:tabLst/>
              <a:defRPr/>
            </a:pPr>
            <a:r>
              <a:rPr kumimoji="0" lang="es-CO" sz="1200" b="1" i="0" u="none" strike="noStrike" kern="1200" cap="none" spc="0" normalizeH="0" baseline="0" noProof="0" dirty="0">
                <a:ln>
                  <a:noFill/>
                </a:ln>
                <a:solidFill>
                  <a:prstClr val="black"/>
                </a:solidFill>
                <a:effectLst/>
                <a:uLnTx/>
                <a:uFillTx/>
                <a:latin typeface="Calibri" panose="020F0502020204030204"/>
                <a:ea typeface="+mn-ea"/>
                <a:cs typeface="+mn-cs"/>
              </a:rPr>
              <a:t>INSTITUCIONAL IV TRIMESTRE</a:t>
            </a:r>
          </a:p>
        </p:txBody>
      </p:sp>
      <p:sp>
        <p:nvSpPr>
          <p:cNvPr id="3" name="Título 1">
            <a:extLst>
              <a:ext uri="{FF2B5EF4-FFF2-40B4-BE49-F238E27FC236}">
                <a16:creationId xmlns:a16="http://schemas.microsoft.com/office/drawing/2014/main" id="{7B42997B-99D6-E3CE-9E79-56B50AE6FC9B}"/>
              </a:ext>
            </a:extLst>
          </p:cNvPr>
          <p:cNvSpPr txBox="1">
            <a:spLocks/>
          </p:cNvSpPr>
          <p:nvPr/>
        </p:nvSpPr>
        <p:spPr>
          <a:xfrm>
            <a:off x="698421" y="972079"/>
            <a:ext cx="6014106" cy="8994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s-CO" sz="2400" b="1" dirty="0">
              <a:solidFill>
                <a:srgbClr val="FF0000"/>
              </a:solidFill>
              <a:latin typeface="+mn-lt"/>
            </a:endParaRPr>
          </a:p>
        </p:txBody>
      </p:sp>
      <p:sp>
        <p:nvSpPr>
          <p:cNvPr id="5" name="CuadroTexto 4">
            <a:extLst>
              <a:ext uri="{FF2B5EF4-FFF2-40B4-BE49-F238E27FC236}">
                <a16:creationId xmlns:a16="http://schemas.microsoft.com/office/drawing/2014/main" id="{35CED6A0-C9DC-AF7D-0465-5C1DEBA8B4CA}"/>
              </a:ext>
            </a:extLst>
          </p:cNvPr>
          <p:cNvSpPr txBox="1"/>
          <p:nvPr/>
        </p:nvSpPr>
        <p:spPr>
          <a:xfrm>
            <a:off x="2582987" y="1046834"/>
            <a:ext cx="7054041" cy="461665"/>
          </a:xfrm>
          <a:prstGeom prst="rect">
            <a:avLst/>
          </a:prstGeom>
          <a:noFill/>
        </p:spPr>
        <p:txBody>
          <a:bodyPr wrap="square">
            <a:spAutoFit/>
          </a:bodyPr>
          <a:lstStyle/>
          <a:p>
            <a:pPr algn="ctr"/>
            <a:r>
              <a:rPr lang="es-CO" sz="2400"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Secretaría General</a:t>
            </a:r>
            <a:endParaRPr lang="es-CO" sz="2400" b="1" dirty="0"/>
          </a:p>
        </p:txBody>
      </p:sp>
      <p:graphicFrame>
        <p:nvGraphicFramePr>
          <p:cNvPr id="9" name="Tabla 8"/>
          <p:cNvGraphicFramePr>
            <a:graphicFrameLocks noGrp="1"/>
          </p:cNvGraphicFramePr>
          <p:nvPr>
            <p:extLst>
              <p:ext uri="{D42A27DB-BD31-4B8C-83A1-F6EECF244321}">
                <p14:modId xmlns:p14="http://schemas.microsoft.com/office/powerpoint/2010/main" val="988097553"/>
              </p:ext>
            </p:extLst>
          </p:nvPr>
        </p:nvGraphicFramePr>
        <p:xfrm>
          <a:off x="3705474" y="2002156"/>
          <a:ext cx="6659034" cy="206121"/>
        </p:xfrm>
        <a:graphic>
          <a:graphicData uri="http://schemas.openxmlformats.org/drawingml/2006/table">
            <a:tbl>
              <a:tblPr firstRow="1" firstCol="1" bandRow="1"/>
              <a:tblGrid>
                <a:gridCol w="1854200">
                  <a:extLst>
                    <a:ext uri="{9D8B030D-6E8A-4147-A177-3AD203B41FA5}">
                      <a16:colId xmlns:a16="http://schemas.microsoft.com/office/drawing/2014/main" val="325368306"/>
                    </a:ext>
                  </a:extLst>
                </a:gridCol>
                <a:gridCol w="1862667">
                  <a:extLst>
                    <a:ext uri="{9D8B030D-6E8A-4147-A177-3AD203B41FA5}">
                      <a16:colId xmlns:a16="http://schemas.microsoft.com/office/drawing/2014/main" val="3940555080"/>
                    </a:ext>
                  </a:extLst>
                </a:gridCol>
                <a:gridCol w="1383908">
                  <a:extLst>
                    <a:ext uri="{9D8B030D-6E8A-4147-A177-3AD203B41FA5}">
                      <a16:colId xmlns:a16="http://schemas.microsoft.com/office/drawing/2014/main" val="390071544"/>
                    </a:ext>
                  </a:extLst>
                </a:gridCol>
                <a:gridCol w="1558259">
                  <a:extLst>
                    <a:ext uri="{9D8B030D-6E8A-4147-A177-3AD203B41FA5}">
                      <a16:colId xmlns:a16="http://schemas.microsoft.com/office/drawing/2014/main" val="2108749774"/>
                    </a:ext>
                  </a:extLst>
                </a:gridCol>
              </a:tblGrid>
              <a:tr h="152077">
                <a:tc>
                  <a:txBody>
                    <a:bodyPr/>
                    <a:lstStyle/>
                    <a:p>
                      <a:pPr algn="ctr">
                        <a:lnSpc>
                          <a:spcPct val="107000"/>
                        </a:lnSpc>
                        <a:spcAft>
                          <a:spcPts val="0"/>
                        </a:spcAft>
                      </a:pPr>
                      <a:r>
                        <a:rPr lang="es-CO"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Indicador</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200" b="1" dirty="0">
                          <a:effectLst/>
                          <a:latin typeface="Calibri" panose="020F0502020204030204" pitchFamily="34" charset="0"/>
                          <a:ea typeface="Calibri" panose="020F0502020204030204" pitchFamily="34" charset="0"/>
                          <a:cs typeface="Calibri" panose="020F0502020204030204" pitchFamily="34" charset="0"/>
                        </a:rPr>
                        <a:t>Meta 2023</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200" b="1" dirty="0">
                          <a:effectLst/>
                          <a:latin typeface="Calibri" panose="020F0502020204030204" pitchFamily="34" charset="0"/>
                          <a:ea typeface="Calibri" panose="020F0502020204030204" pitchFamily="34" charset="0"/>
                          <a:cs typeface="Calibri" panose="020F0502020204030204" pitchFamily="34" charset="0"/>
                        </a:rPr>
                        <a:t>Avance Cuantitativo</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200" b="1"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Promedio</a:t>
                      </a:r>
                      <a:r>
                        <a:rPr lang="es-CO" sz="1200" b="1" baseline="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94</a:t>
                      </a:r>
                      <a:r>
                        <a:rPr lang="es-CO" sz="1200" b="1" baseline="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extLst>
                  <a:ext uri="{0D108BD9-81ED-4DB2-BD59-A6C34878D82A}">
                    <a16:rowId xmlns:a16="http://schemas.microsoft.com/office/drawing/2014/main" val="14138221"/>
                  </a:ext>
                </a:extLst>
              </a:tr>
            </a:tbl>
          </a:graphicData>
        </a:graphic>
      </p:graphicFrame>
      <p:graphicFrame>
        <p:nvGraphicFramePr>
          <p:cNvPr id="10" name="Tabla 9"/>
          <p:cNvGraphicFramePr>
            <a:graphicFrameLocks noGrp="1"/>
          </p:cNvGraphicFramePr>
          <p:nvPr>
            <p:extLst>
              <p:ext uri="{D42A27DB-BD31-4B8C-83A1-F6EECF244321}">
                <p14:modId xmlns:p14="http://schemas.microsoft.com/office/powerpoint/2010/main" val="1598270645"/>
              </p:ext>
            </p:extLst>
          </p:nvPr>
        </p:nvGraphicFramePr>
        <p:xfrm>
          <a:off x="1855508" y="2347521"/>
          <a:ext cx="8509000" cy="3524250"/>
        </p:xfrm>
        <a:graphic>
          <a:graphicData uri="http://schemas.openxmlformats.org/drawingml/2006/table">
            <a:tbl>
              <a:tblPr>
                <a:tableStyleId>{5C22544A-7EE6-4342-B048-85BDC9FD1C3A}</a:tableStyleId>
              </a:tblPr>
              <a:tblGrid>
                <a:gridCol w="1854607">
                  <a:extLst>
                    <a:ext uri="{9D8B030D-6E8A-4147-A177-3AD203B41FA5}">
                      <a16:colId xmlns:a16="http://schemas.microsoft.com/office/drawing/2014/main" val="1168114900"/>
                    </a:ext>
                  </a:extLst>
                </a:gridCol>
                <a:gridCol w="1854607">
                  <a:extLst>
                    <a:ext uri="{9D8B030D-6E8A-4147-A177-3AD203B41FA5}">
                      <a16:colId xmlns:a16="http://schemas.microsoft.com/office/drawing/2014/main" val="1966128018"/>
                    </a:ext>
                  </a:extLst>
                </a:gridCol>
                <a:gridCol w="1854607">
                  <a:extLst>
                    <a:ext uri="{9D8B030D-6E8A-4147-A177-3AD203B41FA5}">
                      <a16:colId xmlns:a16="http://schemas.microsoft.com/office/drawing/2014/main" val="1776140202"/>
                    </a:ext>
                  </a:extLst>
                </a:gridCol>
                <a:gridCol w="1360045">
                  <a:extLst>
                    <a:ext uri="{9D8B030D-6E8A-4147-A177-3AD203B41FA5}">
                      <a16:colId xmlns:a16="http://schemas.microsoft.com/office/drawing/2014/main" val="1701118506"/>
                    </a:ext>
                  </a:extLst>
                </a:gridCol>
                <a:gridCol w="1585134">
                  <a:extLst>
                    <a:ext uri="{9D8B030D-6E8A-4147-A177-3AD203B41FA5}">
                      <a16:colId xmlns:a16="http://schemas.microsoft.com/office/drawing/2014/main" val="2718720421"/>
                    </a:ext>
                  </a:extLst>
                </a:gridCol>
              </a:tblGrid>
              <a:tr h="142875">
                <a:tc rowSpan="10">
                  <a:txBody>
                    <a:bodyPr/>
                    <a:lstStyle/>
                    <a:p>
                      <a:pPr algn="ctr" fontAlgn="ctr"/>
                      <a:endParaRPr lang="es-CO" sz="1200" b="1" u="none" strike="noStrike" dirty="0">
                        <a:effectLst/>
                        <a:latin typeface="+mn-lt"/>
                      </a:endParaRPr>
                    </a:p>
                    <a:p>
                      <a:pPr algn="ctr" fontAlgn="ctr"/>
                      <a:endParaRPr lang="es-CO" sz="1200" b="1" u="none" strike="noStrike" dirty="0">
                        <a:effectLst/>
                        <a:latin typeface="+mn-lt"/>
                      </a:endParaRPr>
                    </a:p>
                    <a:p>
                      <a:pPr algn="ctr" fontAlgn="ctr"/>
                      <a:endParaRPr lang="es-CO" sz="1200" b="1" u="none" strike="noStrike" dirty="0">
                        <a:effectLst/>
                        <a:latin typeface="+mn-lt"/>
                      </a:endParaRPr>
                    </a:p>
                    <a:p>
                      <a:pPr algn="ctr" fontAlgn="ctr"/>
                      <a:endParaRPr lang="es-CO" sz="1200" b="1" u="none" strike="noStrike" dirty="0">
                        <a:effectLst/>
                        <a:latin typeface="+mn-lt"/>
                      </a:endParaRPr>
                    </a:p>
                    <a:p>
                      <a:pPr algn="ctr" fontAlgn="ctr"/>
                      <a:endParaRPr lang="es-CO" sz="1200" b="1" u="none" strike="noStrike" dirty="0">
                        <a:effectLst/>
                        <a:latin typeface="+mn-lt"/>
                      </a:endParaRPr>
                    </a:p>
                    <a:p>
                      <a:pPr algn="ctr" fontAlgn="ctr"/>
                      <a:endParaRPr lang="es-CO" sz="1200" b="1" u="none" strike="noStrike" dirty="0">
                        <a:effectLst/>
                        <a:latin typeface="+mn-lt"/>
                      </a:endParaRPr>
                    </a:p>
                    <a:p>
                      <a:pPr algn="ctr" fontAlgn="ctr"/>
                      <a:endParaRPr lang="es-CO" sz="1200" b="1" u="none" strike="noStrike" dirty="0">
                        <a:effectLst/>
                        <a:latin typeface="+mn-lt"/>
                      </a:endParaRPr>
                    </a:p>
                    <a:p>
                      <a:pPr algn="ctr" fontAlgn="ctr"/>
                      <a:endParaRPr lang="es-CO" sz="1200" b="1" u="none" strike="noStrike" dirty="0">
                        <a:effectLst/>
                        <a:latin typeface="+mn-lt"/>
                      </a:endParaRPr>
                    </a:p>
                    <a:p>
                      <a:pPr algn="ctr" fontAlgn="ctr"/>
                      <a:endParaRPr lang="es-CO" sz="1200" b="1" u="none" strike="noStrike" dirty="0">
                        <a:effectLst/>
                        <a:latin typeface="+mn-lt"/>
                      </a:endParaRPr>
                    </a:p>
                    <a:p>
                      <a:pPr algn="ctr" fontAlgn="ctr"/>
                      <a:r>
                        <a:rPr lang="es-CO" sz="1200" b="1" u="none" strike="noStrike" dirty="0">
                          <a:effectLst/>
                          <a:latin typeface="+mn-lt"/>
                        </a:rPr>
                        <a:t>G.I.T. Gestión Administrativa</a:t>
                      </a:r>
                      <a:endParaRPr lang="es-CO" sz="1200" b="1" i="0" u="none" strike="noStrike" dirty="0">
                        <a:solidFill>
                          <a:srgbClr val="000000"/>
                        </a:solidFill>
                        <a:effectLst/>
                        <a:latin typeface="+mn-lt"/>
                      </a:endParaRPr>
                    </a:p>
                    <a:p>
                      <a:pPr algn="ctr" fontAlgn="ctr"/>
                      <a:r>
                        <a:rPr lang="es-CO" sz="1200" b="1" u="none" strike="noStrike" dirty="0">
                          <a:effectLst/>
                          <a:latin typeface="+mn-lt"/>
                        </a:rPr>
                        <a:t> </a:t>
                      </a:r>
                      <a:endParaRPr lang="es-CO" sz="1200" b="1" i="0" u="none" strike="noStrike" dirty="0">
                        <a:solidFill>
                          <a:srgbClr val="000000"/>
                        </a:solidFill>
                        <a:effectLst/>
                        <a:latin typeface="+mn-lt"/>
                      </a:endParaRPr>
                    </a:p>
                    <a:p>
                      <a:pPr algn="ctr" fontAlgn="ctr"/>
                      <a:r>
                        <a:rPr lang="es-CO" sz="1200" b="1" u="none" strike="noStrike" dirty="0">
                          <a:effectLst/>
                          <a:latin typeface="+mn-lt"/>
                        </a:rPr>
                        <a:t> </a:t>
                      </a:r>
                      <a:endParaRPr lang="es-CO" sz="1200" b="1" i="0" u="none" strike="noStrike" dirty="0">
                        <a:solidFill>
                          <a:srgbClr val="000000"/>
                        </a:solidFill>
                        <a:effectLst/>
                        <a:latin typeface="+mn-lt"/>
                      </a:endParaRPr>
                    </a:p>
                    <a:p>
                      <a:pPr algn="ctr" fontAlgn="ctr"/>
                      <a:r>
                        <a:rPr lang="es-CO" sz="1200" b="1" u="none" strike="noStrike" dirty="0">
                          <a:effectLst/>
                          <a:latin typeface="+mn-lt"/>
                        </a:rPr>
                        <a:t> </a:t>
                      </a:r>
                      <a:endParaRPr lang="es-CO" sz="1200" b="1" i="0" u="none" strike="noStrike" dirty="0">
                        <a:solidFill>
                          <a:srgbClr val="000000"/>
                        </a:solidFill>
                        <a:effectLst/>
                        <a:latin typeface="+mn-lt"/>
                      </a:endParaRPr>
                    </a:p>
                    <a:p>
                      <a:pPr algn="ctr" fontAlgn="ctr"/>
                      <a:r>
                        <a:rPr lang="es-CO" sz="1200" b="1" u="none" strike="noStrike" dirty="0">
                          <a:effectLst/>
                          <a:latin typeface="+mn-lt"/>
                        </a:rPr>
                        <a:t> </a:t>
                      </a:r>
                      <a:endParaRPr lang="es-CO" sz="1200" b="1" i="0" u="none" strike="noStrike" dirty="0">
                        <a:solidFill>
                          <a:srgbClr val="000000"/>
                        </a:solidFill>
                        <a:effectLst/>
                        <a:latin typeface="+mn-lt"/>
                      </a:endParaRPr>
                    </a:p>
                    <a:p>
                      <a:pPr algn="ctr" fontAlgn="ctr"/>
                      <a:r>
                        <a:rPr lang="es-CO" sz="1200" b="1" u="none" strike="noStrike" dirty="0">
                          <a:effectLst/>
                          <a:latin typeface="+mn-lt"/>
                        </a:rPr>
                        <a:t> </a:t>
                      </a:r>
                      <a:endParaRPr lang="es-CO" sz="1200" b="1" i="0" u="none" strike="noStrike" dirty="0">
                        <a:solidFill>
                          <a:srgbClr val="000000"/>
                        </a:solidFill>
                        <a:effectLst/>
                        <a:latin typeface="+mn-lt"/>
                      </a:endParaRPr>
                    </a:p>
                    <a:p>
                      <a:pPr algn="ctr" fontAlgn="ctr"/>
                      <a:r>
                        <a:rPr lang="es-CO" sz="1200" b="1" u="none" strike="noStrike" dirty="0">
                          <a:effectLst/>
                          <a:latin typeface="+mn-lt"/>
                        </a:rPr>
                        <a:t> </a:t>
                      </a:r>
                      <a:endParaRPr lang="es-CO" sz="1200" b="1" i="0" u="none" strike="noStrike" dirty="0">
                        <a:solidFill>
                          <a:srgbClr val="000000"/>
                        </a:solidFill>
                        <a:effectLst/>
                        <a:latin typeface="+mn-lt"/>
                      </a:endParaRPr>
                    </a:p>
                    <a:p>
                      <a:pPr algn="ctr" fontAlgn="ctr"/>
                      <a:r>
                        <a:rPr lang="es-CO" sz="1200" b="1" u="none" strike="noStrike" dirty="0">
                          <a:effectLst/>
                          <a:latin typeface="+mn-lt"/>
                        </a:rPr>
                        <a:t> </a:t>
                      </a:r>
                      <a:endParaRPr lang="es-CO" sz="1200" b="1" i="0" u="none" strike="noStrike" dirty="0">
                        <a:solidFill>
                          <a:srgbClr val="000000"/>
                        </a:solidFill>
                        <a:effectLst/>
                        <a:latin typeface="+mn-lt"/>
                      </a:endParaRPr>
                    </a:p>
                    <a:p>
                      <a:pPr algn="ctr" fontAlgn="ctr"/>
                      <a:r>
                        <a:rPr lang="es-CO" sz="1200" b="1" u="none" strike="noStrike" dirty="0">
                          <a:effectLst/>
                          <a:latin typeface="+mn-lt"/>
                        </a:rPr>
                        <a:t> </a:t>
                      </a:r>
                      <a:endParaRPr lang="es-CO" sz="1200" b="1" i="0" u="none" strike="noStrike" dirty="0">
                        <a:solidFill>
                          <a:srgbClr val="000000"/>
                        </a:solidFill>
                        <a:effectLst/>
                        <a:latin typeface="+mn-lt"/>
                      </a:endParaRPr>
                    </a:p>
                    <a:p>
                      <a:pPr algn="ctr" fontAlgn="ctr"/>
                      <a:r>
                        <a:rPr lang="es-CO" sz="1200" b="1" u="none" strike="noStrike" dirty="0">
                          <a:effectLst/>
                          <a:latin typeface="+mn-lt"/>
                        </a:rPr>
                        <a:t> </a:t>
                      </a:r>
                      <a:endParaRPr lang="es-CO" sz="1200" b="1"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900" u="none" strike="noStrike" dirty="0">
                          <a:effectLst/>
                        </a:rPr>
                        <a:t>Cumplimiento del PINAR</a:t>
                      </a:r>
                      <a:br>
                        <a:rPr lang="es-CO" sz="900" u="none" strike="noStrike" dirty="0">
                          <a:effectLst/>
                        </a:rPr>
                      </a:br>
                      <a:endParaRPr lang="es-CO" sz="9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900" u="none" strike="noStrike" dirty="0">
                          <a:effectLst/>
                        </a:rPr>
                        <a:t>100,00</a:t>
                      </a:r>
                      <a:endParaRPr lang="es-CO" sz="9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900" u="none" strike="noStrike" dirty="0">
                          <a:effectLst/>
                        </a:rPr>
                        <a:t> 100</a:t>
                      </a:r>
                      <a:endParaRPr lang="es-CO" sz="9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900" b="0" i="0" u="none" strike="noStrike" dirty="0">
                          <a:solidFill>
                            <a:srgbClr val="000000"/>
                          </a:solidFill>
                          <a:effectLst/>
                          <a:latin typeface="Calibri Light" panose="020F0302020204030204" pitchFamily="34" charset="0"/>
                        </a:rPr>
                        <a:t>100%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85719700"/>
                  </a:ext>
                </a:extLst>
              </a:tr>
              <a:tr h="142875">
                <a:tc vMerge="1">
                  <a:txBody>
                    <a:bodyPr/>
                    <a:lstStyle/>
                    <a:p>
                      <a:pPr algn="ctr" fontAlgn="ctr"/>
                      <a:endParaRPr lang="es-CO" sz="800" b="1"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900" u="none" strike="noStrike" dirty="0">
                          <a:effectLst/>
                        </a:rPr>
                        <a:t>Cumplimiento del plan de conservación documental</a:t>
                      </a:r>
                      <a:br>
                        <a:rPr lang="es-CO" sz="900" u="none" strike="noStrike" dirty="0">
                          <a:effectLst/>
                        </a:rPr>
                      </a:br>
                      <a:endParaRPr lang="es-CO" sz="9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900" u="none" strike="noStrike" dirty="0">
                          <a:effectLst/>
                        </a:rPr>
                        <a:t>100,00</a:t>
                      </a:r>
                      <a:endParaRPr lang="es-CO" sz="9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900" u="none" strike="noStrike" dirty="0">
                          <a:effectLst/>
                        </a:rPr>
                        <a:t> 81</a:t>
                      </a:r>
                      <a:endParaRPr lang="es-CO" sz="9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900" u="none" strike="noStrike" dirty="0">
                          <a:effectLst/>
                        </a:rPr>
                        <a:t>81%</a:t>
                      </a:r>
                      <a:endParaRPr lang="es-CO" sz="9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07036829"/>
                  </a:ext>
                </a:extLst>
              </a:tr>
              <a:tr h="142875">
                <a:tc vMerge="1">
                  <a:txBody>
                    <a:bodyPr/>
                    <a:lstStyle/>
                    <a:p>
                      <a:pPr algn="ctr" fontAlgn="ctr"/>
                      <a:endParaRPr lang="es-CO" sz="800" b="1"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900" u="none" strike="noStrike" dirty="0">
                          <a:effectLst/>
                        </a:rPr>
                        <a:t>Cumplimiento del programa de gestión documental</a:t>
                      </a:r>
                      <a:br>
                        <a:rPr lang="es-CO" sz="900" u="none" strike="noStrike" dirty="0">
                          <a:effectLst/>
                        </a:rPr>
                      </a:br>
                      <a:endParaRPr lang="es-CO" sz="9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900" u="none" strike="noStrike" dirty="0">
                          <a:effectLst/>
                        </a:rPr>
                        <a:t>100,00</a:t>
                      </a:r>
                      <a:endParaRPr lang="es-CO" sz="9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900" u="none" strike="noStrike" dirty="0">
                          <a:effectLst/>
                        </a:rPr>
                        <a:t> 100</a:t>
                      </a:r>
                      <a:endParaRPr lang="es-CO" sz="9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900" u="none" strike="noStrike" dirty="0">
                          <a:effectLst/>
                        </a:rPr>
                        <a:t>100%</a:t>
                      </a:r>
                      <a:endParaRPr lang="es-CO" sz="9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14230380"/>
                  </a:ext>
                </a:extLst>
              </a:tr>
              <a:tr h="142875">
                <a:tc vMerge="1">
                  <a:txBody>
                    <a:bodyPr/>
                    <a:lstStyle/>
                    <a:p>
                      <a:pPr algn="ctr" fontAlgn="ctr"/>
                      <a:endParaRPr lang="es-CO" sz="800" b="1"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900" u="none" strike="noStrike" dirty="0">
                          <a:effectLst/>
                        </a:rPr>
                        <a:t>Gestión Administrativa </a:t>
                      </a:r>
                      <a:br>
                        <a:rPr lang="es-CO" sz="900" u="none" strike="noStrike" dirty="0">
                          <a:effectLst/>
                        </a:rPr>
                      </a:br>
                      <a:endParaRPr lang="es-CO" sz="9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900" u="none" strike="noStrike" dirty="0">
                          <a:effectLst/>
                        </a:rPr>
                        <a:t>100,00</a:t>
                      </a:r>
                      <a:endParaRPr lang="es-CO" sz="9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900" u="none" strike="noStrike" dirty="0">
                          <a:effectLst/>
                        </a:rPr>
                        <a:t> 100</a:t>
                      </a:r>
                      <a:endParaRPr lang="es-CO" sz="9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900" u="none" strike="noStrike" dirty="0">
                          <a:effectLst/>
                        </a:rPr>
                        <a:t>100%</a:t>
                      </a:r>
                      <a:endParaRPr lang="es-CO" sz="9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14028422"/>
                  </a:ext>
                </a:extLst>
              </a:tr>
              <a:tr h="142875">
                <a:tc vMerge="1">
                  <a:txBody>
                    <a:bodyPr/>
                    <a:lstStyle/>
                    <a:p>
                      <a:pPr algn="ctr" fontAlgn="ctr"/>
                      <a:endParaRPr lang="es-CO" sz="800" b="1"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900" u="none" strike="noStrike" dirty="0">
                          <a:effectLst/>
                        </a:rPr>
                        <a:t>Gestión de Caja Menor </a:t>
                      </a:r>
                      <a:br>
                        <a:rPr lang="es-CO" sz="900" u="none" strike="noStrike" dirty="0">
                          <a:effectLst/>
                        </a:rPr>
                      </a:br>
                      <a:endParaRPr lang="es-CO" sz="9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900" u="none" strike="noStrike">
                          <a:effectLst/>
                        </a:rPr>
                        <a:t>100,00</a:t>
                      </a:r>
                      <a:endParaRPr lang="es-CO" sz="900" b="0" i="0" u="none" strike="noStrike">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900" u="none" strike="noStrike" dirty="0">
                          <a:effectLst/>
                        </a:rPr>
                        <a:t> 100</a:t>
                      </a:r>
                      <a:endParaRPr lang="es-CO" sz="9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900" u="none" strike="noStrike" dirty="0">
                          <a:effectLst/>
                        </a:rPr>
                        <a:t>100%</a:t>
                      </a:r>
                      <a:endParaRPr lang="es-CO" sz="9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87906172"/>
                  </a:ext>
                </a:extLst>
              </a:tr>
              <a:tr h="142875">
                <a:tc vMerge="1">
                  <a:txBody>
                    <a:bodyPr/>
                    <a:lstStyle/>
                    <a:p>
                      <a:pPr algn="ctr" fontAlgn="ctr"/>
                      <a:endParaRPr lang="es-CO" sz="800" b="1"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900" u="none" strike="noStrike" dirty="0">
                          <a:effectLst/>
                        </a:rPr>
                        <a:t>Gestión de Inventarios </a:t>
                      </a:r>
                      <a:br>
                        <a:rPr lang="es-CO" sz="900" u="none" strike="noStrike" dirty="0">
                          <a:effectLst/>
                        </a:rPr>
                      </a:br>
                      <a:br>
                        <a:rPr lang="es-CO" sz="900" u="none" strike="noStrike" dirty="0">
                          <a:effectLst/>
                        </a:rPr>
                      </a:br>
                      <a:endParaRPr lang="es-CO" sz="9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900" u="none" strike="noStrike">
                          <a:effectLst/>
                        </a:rPr>
                        <a:t>100,00</a:t>
                      </a:r>
                      <a:endParaRPr lang="es-CO" sz="900" b="0" i="0" u="none" strike="noStrike">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900" b="0" i="0" u="none" strike="noStrike" dirty="0">
                          <a:solidFill>
                            <a:srgbClr val="000000"/>
                          </a:solidFill>
                          <a:effectLst/>
                          <a:latin typeface="Calibri Light" panose="020F0302020204030204" pitchFamily="34" charset="0"/>
                        </a:rPr>
                        <a:t>80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900" u="none" strike="noStrike" dirty="0">
                          <a:effectLst/>
                        </a:rPr>
                        <a:t>80%</a:t>
                      </a:r>
                      <a:endParaRPr lang="es-CO" sz="9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62157387"/>
                  </a:ext>
                </a:extLst>
              </a:tr>
              <a:tr h="142875">
                <a:tc vMerge="1">
                  <a:txBody>
                    <a:bodyPr/>
                    <a:lstStyle/>
                    <a:p>
                      <a:pPr algn="ctr" fontAlgn="ctr"/>
                      <a:endParaRPr lang="es-CO" sz="800" b="1"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900" u="none" strike="noStrike" dirty="0">
                          <a:effectLst/>
                        </a:rPr>
                        <a:t>Gestión del parque automotor </a:t>
                      </a:r>
                      <a:br>
                        <a:rPr lang="es-CO" sz="900" u="none" strike="noStrike" dirty="0">
                          <a:effectLst/>
                        </a:rPr>
                      </a:br>
                      <a:endParaRPr lang="es-CO" sz="9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900" u="none" strike="noStrike" dirty="0">
                          <a:effectLst/>
                        </a:rPr>
                        <a:t>100,00</a:t>
                      </a:r>
                      <a:endParaRPr lang="es-CO" sz="9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900" u="none" strike="noStrike" dirty="0">
                          <a:effectLst/>
                        </a:rPr>
                        <a:t> 100</a:t>
                      </a:r>
                      <a:endParaRPr lang="es-CO" sz="9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900" u="none" strike="noStrike" dirty="0">
                          <a:effectLst/>
                        </a:rPr>
                        <a:t>100%</a:t>
                      </a:r>
                      <a:endParaRPr lang="es-CO" sz="9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94333562"/>
                  </a:ext>
                </a:extLst>
              </a:tr>
              <a:tr h="142875">
                <a:tc vMerge="1">
                  <a:txBody>
                    <a:bodyPr/>
                    <a:lstStyle/>
                    <a:p>
                      <a:pPr algn="ctr" fontAlgn="ctr"/>
                      <a:endParaRPr lang="es-CO" sz="800" b="1"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900" u="none" strike="noStrike" dirty="0">
                          <a:effectLst/>
                        </a:rPr>
                        <a:t>Gestión para suministro de tiquetes </a:t>
                      </a:r>
                      <a:br>
                        <a:rPr lang="es-CO" sz="900" u="none" strike="noStrike" dirty="0">
                          <a:effectLst/>
                        </a:rPr>
                      </a:br>
                      <a:endParaRPr lang="es-CO" sz="9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900" u="none" strike="noStrike" dirty="0">
                          <a:effectLst/>
                        </a:rPr>
                        <a:t>100,00</a:t>
                      </a:r>
                      <a:endParaRPr lang="es-CO" sz="9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900" u="none" strike="noStrike" dirty="0">
                          <a:effectLst/>
                        </a:rPr>
                        <a:t> 100</a:t>
                      </a:r>
                      <a:endParaRPr lang="es-CO" sz="9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900" u="none" strike="noStrike" dirty="0">
                          <a:effectLst/>
                        </a:rPr>
                        <a:t>100%</a:t>
                      </a:r>
                      <a:endParaRPr lang="es-CO" sz="9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10011100"/>
                  </a:ext>
                </a:extLst>
              </a:tr>
              <a:tr h="142875">
                <a:tc vMerge="1">
                  <a:txBody>
                    <a:bodyPr/>
                    <a:lstStyle/>
                    <a:p>
                      <a:pPr algn="ctr" fontAlgn="ctr"/>
                      <a:endParaRPr lang="es-CO" sz="800" b="1"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900" u="none" strike="noStrike" dirty="0">
                          <a:effectLst/>
                        </a:rPr>
                        <a:t>Número de contratos que incorporan fichas técnicas ambientales</a:t>
                      </a:r>
                      <a:br>
                        <a:rPr lang="es-CO" sz="900" u="none" strike="noStrike" dirty="0">
                          <a:effectLst/>
                        </a:rPr>
                      </a:br>
                      <a:endParaRPr lang="es-CO" sz="9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900" u="none" strike="noStrike" dirty="0">
                          <a:effectLst/>
                        </a:rPr>
                        <a:t>100,00</a:t>
                      </a:r>
                      <a:endParaRPr lang="es-CO" sz="9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900" u="none" strike="noStrike" dirty="0">
                          <a:effectLst/>
                        </a:rPr>
                        <a:t> 92</a:t>
                      </a:r>
                      <a:endParaRPr lang="es-CO" sz="9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900" u="none" strike="noStrike" dirty="0">
                          <a:effectLst/>
                        </a:rPr>
                        <a:t>92%</a:t>
                      </a:r>
                      <a:endParaRPr lang="es-CO" sz="9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35435606"/>
                  </a:ext>
                </a:extLst>
              </a:tr>
              <a:tr h="142875">
                <a:tc vMerge="1">
                  <a:txBody>
                    <a:bodyPr/>
                    <a:lstStyle/>
                    <a:p>
                      <a:pPr algn="ctr" fontAlgn="ctr"/>
                      <a:endParaRPr lang="es-CO" sz="800" b="1"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900" u="none" strike="noStrike" dirty="0">
                          <a:effectLst/>
                        </a:rPr>
                        <a:t>Porcentaje de implementación del Sistema de Gestión Ambiental</a:t>
                      </a:r>
                      <a:br>
                        <a:rPr lang="es-CO" sz="900" u="none" strike="noStrike" dirty="0">
                          <a:effectLst/>
                        </a:rPr>
                      </a:br>
                      <a:endParaRPr lang="es-CO" sz="9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900" u="none" strike="noStrike">
                          <a:effectLst/>
                        </a:rPr>
                        <a:t>100,00</a:t>
                      </a:r>
                      <a:endParaRPr lang="es-CO" sz="900" b="0" i="0" u="none" strike="noStrike">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900" u="none" strike="noStrike" dirty="0">
                          <a:effectLst/>
                        </a:rPr>
                        <a:t> 86</a:t>
                      </a:r>
                      <a:endParaRPr lang="es-CO" sz="9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900" u="none" strike="noStrike" dirty="0">
                          <a:effectLst/>
                        </a:rPr>
                        <a:t>86%</a:t>
                      </a:r>
                      <a:endParaRPr lang="es-CO" sz="9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17662677"/>
                  </a:ext>
                </a:extLst>
              </a:tr>
            </a:tbl>
          </a:graphicData>
        </a:graphic>
      </p:graphicFrame>
    </p:spTree>
    <p:extLst>
      <p:ext uri="{BB962C8B-B14F-4D97-AF65-F5344CB8AC3E}">
        <p14:creationId xmlns:p14="http://schemas.microsoft.com/office/powerpoint/2010/main" val="15896854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Marcador de contenido 10">
            <a:extLst>
              <a:ext uri="{FF2B5EF4-FFF2-40B4-BE49-F238E27FC236}">
                <a16:creationId xmlns:a16="http://schemas.microsoft.com/office/drawing/2014/main" id="{ECC426F2-3B3C-EF7B-BD5A-CB5B9796193B}"/>
              </a:ext>
            </a:extLst>
          </p:cNvPr>
          <p:cNvSpPr txBox="1">
            <a:spLocks/>
          </p:cNvSpPr>
          <p:nvPr/>
        </p:nvSpPr>
        <p:spPr>
          <a:xfrm>
            <a:off x="3374718" y="506286"/>
            <a:ext cx="11701246" cy="11617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200"/>
              </a:spcBef>
              <a:spcAft>
                <a:spcPts val="200"/>
              </a:spcAft>
              <a:buClrTx/>
              <a:buSzTx/>
              <a:buFont typeface="Arial" panose="020B0604020202020204" pitchFamily="34" charset="0"/>
              <a:buNone/>
              <a:tabLst/>
              <a:defRPr/>
            </a:pPr>
            <a:r>
              <a:rPr kumimoji="0" lang="es-CO" sz="1200" b="1" i="0" u="none" strike="noStrike" kern="1200" cap="none" spc="0" normalizeH="0" baseline="0" noProof="0" dirty="0">
                <a:ln>
                  <a:noFill/>
                </a:ln>
                <a:solidFill>
                  <a:prstClr val="black"/>
                </a:solidFill>
                <a:effectLst/>
                <a:uLnTx/>
                <a:uFillTx/>
                <a:latin typeface="Calibri" panose="020F0502020204030204"/>
                <a:ea typeface="+mn-ea"/>
                <a:cs typeface="+mn-cs"/>
              </a:rPr>
              <a:t>SEGUIMIENTO AL PLAN DE ACCIÓN </a:t>
            </a:r>
          </a:p>
          <a:p>
            <a:pPr marL="0" marR="0" lvl="0" indent="0" algn="ctr" defTabSz="914400" rtl="0" eaLnBrk="1" fontAlgn="auto" latinLnBrk="0" hangingPunct="1">
              <a:lnSpc>
                <a:spcPct val="100000"/>
              </a:lnSpc>
              <a:spcBef>
                <a:spcPts val="200"/>
              </a:spcBef>
              <a:spcAft>
                <a:spcPts val="200"/>
              </a:spcAft>
              <a:buClrTx/>
              <a:buSzTx/>
              <a:buFont typeface="Arial" panose="020B0604020202020204" pitchFamily="34" charset="0"/>
              <a:buNone/>
              <a:tabLst/>
              <a:defRPr/>
            </a:pPr>
            <a:r>
              <a:rPr kumimoji="0" lang="es-CO" sz="1200" b="1" i="0" u="none" strike="noStrike" kern="1200" cap="none" spc="0" normalizeH="0" baseline="0" noProof="0" dirty="0">
                <a:ln>
                  <a:noFill/>
                </a:ln>
                <a:solidFill>
                  <a:prstClr val="black"/>
                </a:solidFill>
                <a:effectLst/>
                <a:uLnTx/>
                <a:uFillTx/>
                <a:latin typeface="Calibri" panose="020F0502020204030204"/>
                <a:ea typeface="+mn-ea"/>
                <a:cs typeface="+mn-cs"/>
              </a:rPr>
              <a:t>INSTITUCIONAL IV TRIMESTRE</a:t>
            </a:r>
          </a:p>
        </p:txBody>
      </p:sp>
      <p:sp>
        <p:nvSpPr>
          <p:cNvPr id="3" name="Título 1">
            <a:extLst>
              <a:ext uri="{FF2B5EF4-FFF2-40B4-BE49-F238E27FC236}">
                <a16:creationId xmlns:a16="http://schemas.microsoft.com/office/drawing/2014/main" id="{7B42997B-99D6-E3CE-9E79-56B50AE6FC9B}"/>
              </a:ext>
            </a:extLst>
          </p:cNvPr>
          <p:cNvSpPr txBox="1">
            <a:spLocks/>
          </p:cNvSpPr>
          <p:nvPr/>
        </p:nvSpPr>
        <p:spPr>
          <a:xfrm>
            <a:off x="698421" y="972079"/>
            <a:ext cx="6014106" cy="8994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s-CO" sz="2400" b="1" dirty="0">
              <a:solidFill>
                <a:srgbClr val="FF0000"/>
              </a:solidFill>
              <a:latin typeface="+mn-lt"/>
            </a:endParaRPr>
          </a:p>
        </p:txBody>
      </p:sp>
      <p:sp>
        <p:nvSpPr>
          <p:cNvPr id="5" name="CuadroTexto 4">
            <a:extLst>
              <a:ext uri="{FF2B5EF4-FFF2-40B4-BE49-F238E27FC236}">
                <a16:creationId xmlns:a16="http://schemas.microsoft.com/office/drawing/2014/main" id="{17FF9C90-0B54-7607-7428-55F9327E9AB5}"/>
              </a:ext>
            </a:extLst>
          </p:cNvPr>
          <p:cNvSpPr txBox="1"/>
          <p:nvPr/>
        </p:nvSpPr>
        <p:spPr>
          <a:xfrm>
            <a:off x="2407509" y="741328"/>
            <a:ext cx="7419108" cy="461665"/>
          </a:xfrm>
          <a:prstGeom prst="rect">
            <a:avLst/>
          </a:prstGeom>
          <a:noFill/>
        </p:spPr>
        <p:txBody>
          <a:bodyPr wrap="square">
            <a:spAutoFit/>
          </a:bodyPr>
          <a:lstStyle/>
          <a:p>
            <a:pPr algn="ctr"/>
            <a:r>
              <a:rPr lang="es-CO" sz="2400"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Secretaría General</a:t>
            </a:r>
            <a:endParaRPr lang="es-CO" sz="2400" b="1" dirty="0"/>
          </a:p>
        </p:txBody>
      </p:sp>
      <p:graphicFrame>
        <p:nvGraphicFramePr>
          <p:cNvPr id="4" name="Tabla 3"/>
          <p:cNvGraphicFramePr>
            <a:graphicFrameLocks noGrp="1"/>
          </p:cNvGraphicFramePr>
          <p:nvPr>
            <p:extLst>
              <p:ext uri="{D42A27DB-BD31-4B8C-83A1-F6EECF244321}">
                <p14:modId xmlns:p14="http://schemas.microsoft.com/office/powerpoint/2010/main" val="1976151010"/>
              </p:ext>
            </p:extLst>
          </p:nvPr>
        </p:nvGraphicFramePr>
        <p:xfrm>
          <a:off x="1862563" y="3071349"/>
          <a:ext cx="8509000" cy="437139"/>
        </p:xfrm>
        <a:graphic>
          <a:graphicData uri="http://schemas.openxmlformats.org/drawingml/2006/table">
            <a:tbl>
              <a:tblPr>
                <a:tableStyleId>{5C22544A-7EE6-4342-B048-85BDC9FD1C3A}</a:tableStyleId>
              </a:tblPr>
              <a:tblGrid>
                <a:gridCol w="1854607">
                  <a:extLst>
                    <a:ext uri="{9D8B030D-6E8A-4147-A177-3AD203B41FA5}">
                      <a16:colId xmlns:a16="http://schemas.microsoft.com/office/drawing/2014/main" val="3684776645"/>
                    </a:ext>
                  </a:extLst>
                </a:gridCol>
                <a:gridCol w="1854607">
                  <a:extLst>
                    <a:ext uri="{9D8B030D-6E8A-4147-A177-3AD203B41FA5}">
                      <a16:colId xmlns:a16="http://schemas.microsoft.com/office/drawing/2014/main" val="4132623007"/>
                    </a:ext>
                  </a:extLst>
                </a:gridCol>
                <a:gridCol w="1854607">
                  <a:extLst>
                    <a:ext uri="{9D8B030D-6E8A-4147-A177-3AD203B41FA5}">
                      <a16:colId xmlns:a16="http://schemas.microsoft.com/office/drawing/2014/main" val="1677440555"/>
                    </a:ext>
                  </a:extLst>
                </a:gridCol>
                <a:gridCol w="1360045">
                  <a:extLst>
                    <a:ext uri="{9D8B030D-6E8A-4147-A177-3AD203B41FA5}">
                      <a16:colId xmlns:a16="http://schemas.microsoft.com/office/drawing/2014/main" val="4197521669"/>
                    </a:ext>
                  </a:extLst>
                </a:gridCol>
                <a:gridCol w="1585134">
                  <a:extLst>
                    <a:ext uri="{9D8B030D-6E8A-4147-A177-3AD203B41FA5}">
                      <a16:colId xmlns:a16="http://schemas.microsoft.com/office/drawing/2014/main" val="2153394606"/>
                    </a:ext>
                  </a:extLst>
                </a:gridCol>
              </a:tblGrid>
              <a:tr h="437139">
                <a:tc>
                  <a:txBody>
                    <a:bodyPr/>
                    <a:lstStyle/>
                    <a:p>
                      <a:pPr algn="ctr" fontAlgn="ctr"/>
                      <a:r>
                        <a:rPr lang="es-CO" sz="1100" b="1" u="none" strike="noStrike" dirty="0">
                          <a:effectLst/>
                          <a:latin typeface="+mn-lt"/>
                        </a:rPr>
                        <a:t>G.I.T. Gestión Contable</a:t>
                      </a:r>
                      <a:endParaRPr lang="es-CO" sz="1100" b="1"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800" u="none" strike="noStrike" dirty="0">
                          <a:effectLst/>
                        </a:rPr>
                        <a:t>Porcentaje de estados financieros publicados</a:t>
                      </a:r>
                      <a:endParaRPr lang="es-CO" sz="8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100,00</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b="0" i="0" u="none" strike="noStrike" dirty="0">
                          <a:solidFill>
                            <a:srgbClr val="000000"/>
                          </a:solidFill>
                          <a:effectLst/>
                          <a:latin typeface="Calibri Light" panose="020F0302020204030204" pitchFamily="34" charset="0"/>
                        </a:rPr>
                        <a:t>100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100%</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57392061"/>
                  </a:ext>
                </a:extLst>
              </a:tr>
            </a:tbl>
          </a:graphicData>
        </a:graphic>
      </p:graphicFrame>
      <p:graphicFrame>
        <p:nvGraphicFramePr>
          <p:cNvPr id="9" name="Tabla 8"/>
          <p:cNvGraphicFramePr>
            <a:graphicFrameLocks noGrp="1"/>
          </p:cNvGraphicFramePr>
          <p:nvPr>
            <p:extLst>
              <p:ext uri="{D42A27DB-BD31-4B8C-83A1-F6EECF244321}">
                <p14:modId xmlns:p14="http://schemas.microsoft.com/office/powerpoint/2010/main" val="2471880191"/>
              </p:ext>
            </p:extLst>
          </p:nvPr>
        </p:nvGraphicFramePr>
        <p:xfrm>
          <a:off x="3712529" y="2706243"/>
          <a:ext cx="6659034" cy="206121"/>
        </p:xfrm>
        <a:graphic>
          <a:graphicData uri="http://schemas.openxmlformats.org/drawingml/2006/table">
            <a:tbl>
              <a:tblPr firstRow="1" firstCol="1" bandRow="1"/>
              <a:tblGrid>
                <a:gridCol w="1854200">
                  <a:extLst>
                    <a:ext uri="{9D8B030D-6E8A-4147-A177-3AD203B41FA5}">
                      <a16:colId xmlns:a16="http://schemas.microsoft.com/office/drawing/2014/main" val="325368306"/>
                    </a:ext>
                  </a:extLst>
                </a:gridCol>
                <a:gridCol w="1862667">
                  <a:extLst>
                    <a:ext uri="{9D8B030D-6E8A-4147-A177-3AD203B41FA5}">
                      <a16:colId xmlns:a16="http://schemas.microsoft.com/office/drawing/2014/main" val="3940555080"/>
                    </a:ext>
                  </a:extLst>
                </a:gridCol>
                <a:gridCol w="1383908">
                  <a:extLst>
                    <a:ext uri="{9D8B030D-6E8A-4147-A177-3AD203B41FA5}">
                      <a16:colId xmlns:a16="http://schemas.microsoft.com/office/drawing/2014/main" val="390071544"/>
                    </a:ext>
                  </a:extLst>
                </a:gridCol>
                <a:gridCol w="1558259">
                  <a:extLst>
                    <a:ext uri="{9D8B030D-6E8A-4147-A177-3AD203B41FA5}">
                      <a16:colId xmlns:a16="http://schemas.microsoft.com/office/drawing/2014/main" val="2108749774"/>
                    </a:ext>
                  </a:extLst>
                </a:gridCol>
              </a:tblGrid>
              <a:tr h="152077">
                <a:tc>
                  <a:txBody>
                    <a:bodyPr/>
                    <a:lstStyle/>
                    <a:p>
                      <a:pPr algn="ctr">
                        <a:lnSpc>
                          <a:spcPct val="107000"/>
                        </a:lnSpc>
                        <a:spcAft>
                          <a:spcPts val="0"/>
                        </a:spcAft>
                      </a:pPr>
                      <a:r>
                        <a:rPr lang="es-CO"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Indicador</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200" b="1" dirty="0">
                          <a:effectLst/>
                          <a:latin typeface="Calibri" panose="020F0502020204030204" pitchFamily="34" charset="0"/>
                          <a:ea typeface="Calibri" panose="020F0502020204030204" pitchFamily="34" charset="0"/>
                          <a:cs typeface="Calibri" panose="020F0502020204030204" pitchFamily="34" charset="0"/>
                        </a:rPr>
                        <a:t>Meta 2023</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200" b="1" dirty="0">
                          <a:effectLst/>
                          <a:latin typeface="Calibri" panose="020F0502020204030204" pitchFamily="34" charset="0"/>
                          <a:ea typeface="Calibri" panose="020F0502020204030204" pitchFamily="34" charset="0"/>
                          <a:cs typeface="Calibri" panose="020F0502020204030204" pitchFamily="34" charset="0"/>
                        </a:rPr>
                        <a:t>Avance Cuantitativo</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200" b="1"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Promedio</a:t>
                      </a:r>
                      <a:r>
                        <a:rPr lang="es-CO" sz="1200" b="1" baseline="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100</a:t>
                      </a:r>
                      <a:r>
                        <a:rPr lang="es-CO" sz="1200" b="1" baseline="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extLst>
                  <a:ext uri="{0D108BD9-81ED-4DB2-BD59-A6C34878D82A}">
                    <a16:rowId xmlns:a16="http://schemas.microsoft.com/office/drawing/2014/main" val="14138221"/>
                  </a:ext>
                </a:extLst>
              </a:tr>
            </a:tbl>
          </a:graphicData>
        </a:graphic>
      </p:graphicFrame>
      <p:graphicFrame>
        <p:nvGraphicFramePr>
          <p:cNvPr id="14" name="Tabla 13"/>
          <p:cNvGraphicFramePr>
            <a:graphicFrameLocks noGrp="1"/>
          </p:cNvGraphicFramePr>
          <p:nvPr>
            <p:extLst>
              <p:ext uri="{D42A27DB-BD31-4B8C-83A1-F6EECF244321}">
                <p14:modId xmlns:p14="http://schemas.microsoft.com/office/powerpoint/2010/main" val="508242179"/>
              </p:ext>
            </p:extLst>
          </p:nvPr>
        </p:nvGraphicFramePr>
        <p:xfrm>
          <a:off x="1862563" y="5145620"/>
          <a:ext cx="8509000" cy="1183005"/>
        </p:xfrm>
        <a:graphic>
          <a:graphicData uri="http://schemas.openxmlformats.org/drawingml/2006/table">
            <a:tbl>
              <a:tblPr>
                <a:tableStyleId>{5C22544A-7EE6-4342-B048-85BDC9FD1C3A}</a:tableStyleId>
              </a:tblPr>
              <a:tblGrid>
                <a:gridCol w="1854607">
                  <a:extLst>
                    <a:ext uri="{9D8B030D-6E8A-4147-A177-3AD203B41FA5}">
                      <a16:colId xmlns:a16="http://schemas.microsoft.com/office/drawing/2014/main" val="3960387841"/>
                    </a:ext>
                  </a:extLst>
                </a:gridCol>
                <a:gridCol w="1854607">
                  <a:extLst>
                    <a:ext uri="{9D8B030D-6E8A-4147-A177-3AD203B41FA5}">
                      <a16:colId xmlns:a16="http://schemas.microsoft.com/office/drawing/2014/main" val="2615059655"/>
                    </a:ext>
                  </a:extLst>
                </a:gridCol>
                <a:gridCol w="1854607">
                  <a:extLst>
                    <a:ext uri="{9D8B030D-6E8A-4147-A177-3AD203B41FA5}">
                      <a16:colId xmlns:a16="http://schemas.microsoft.com/office/drawing/2014/main" val="2444062728"/>
                    </a:ext>
                  </a:extLst>
                </a:gridCol>
                <a:gridCol w="1360045">
                  <a:extLst>
                    <a:ext uri="{9D8B030D-6E8A-4147-A177-3AD203B41FA5}">
                      <a16:colId xmlns:a16="http://schemas.microsoft.com/office/drawing/2014/main" val="2250795793"/>
                    </a:ext>
                  </a:extLst>
                </a:gridCol>
                <a:gridCol w="1585134">
                  <a:extLst>
                    <a:ext uri="{9D8B030D-6E8A-4147-A177-3AD203B41FA5}">
                      <a16:colId xmlns:a16="http://schemas.microsoft.com/office/drawing/2014/main" val="1047001264"/>
                    </a:ext>
                  </a:extLst>
                </a:gridCol>
              </a:tblGrid>
              <a:tr h="285750">
                <a:tc rowSpan="4">
                  <a:txBody>
                    <a:bodyPr/>
                    <a:lstStyle/>
                    <a:p>
                      <a:pPr algn="ctr" fontAlgn="ctr"/>
                      <a:endParaRPr lang="es-CO" sz="1100" b="1" u="none" strike="noStrike" dirty="0">
                        <a:effectLst/>
                        <a:latin typeface="+mn-lt"/>
                      </a:endParaRPr>
                    </a:p>
                    <a:p>
                      <a:pPr algn="ctr" fontAlgn="ctr"/>
                      <a:endParaRPr lang="es-CO" sz="1100" b="1" u="none" strike="noStrike" dirty="0">
                        <a:effectLst/>
                        <a:latin typeface="+mn-lt"/>
                      </a:endParaRPr>
                    </a:p>
                    <a:p>
                      <a:pPr algn="ctr" fontAlgn="ctr"/>
                      <a:r>
                        <a:rPr lang="es-CO" sz="1100" b="1" u="none" strike="noStrike" dirty="0">
                          <a:effectLst/>
                          <a:latin typeface="+mn-lt"/>
                        </a:rPr>
                        <a:t>G.I.T. Servicio Integral al Ciudadano</a:t>
                      </a:r>
                      <a:endParaRPr lang="es-CO" sz="1100" b="1" i="0" u="none" strike="noStrike" dirty="0">
                        <a:solidFill>
                          <a:srgbClr val="000000"/>
                        </a:solidFill>
                        <a:effectLst/>
                        <a:latin typeface="+mn-lt"/>
                      </a:endParaRPr>
                    </a:p>
                    <a:p>
                      <a:pPr algn="ctr" fontAlgn="ctr"/>
                      <a:r>
                        <a:rPr lang="es-CO" sz="1100" b="1" u="none" strike="noStrike" dirty="0">
                          <a:effectLst/>
                          <a:latin typeface="+mn-lt"/>
                        </a:rPr>
                        <a:t> </a:t>
                      </a:r>
                      <a:endParaRPr lang="es-CO" sz="1100" b="1" i="0" u="none" strike="noStrike" dirty="0">
                        <a:solidFill>
                          <a:srgbClr val="000000"/>
                        </a:solidFill>
                        <a:effectLst/>
                        <a:latin typeface="+mn-lt"/>
                      </a:endParaRPr>
                    </a:p>
                    <a:p>
                      <a:pPr algn="ctr" fontAlgn="ctr"/>
                      <a:r>
                        <a:rPr lang="es-CO" sz="1100" b="1" u="none" strike="noStrike" dirty="0">
                          <a:effectLst/>
                          <a:latin typeface="+mn-lt"/>
                        </a:rPr>
                        <a:t> </a:t>
                      </a:r>
                      <a:endParaRPr lang="es-CO" sz="1100" b="1" i="0" u="none" strike="noStrike" dirty="0">
                        <a:solidFill>
                          <a:srgbClr val="000000"/>
                        </a:solidFill>
                        <a:effectLst/>
                        <a:latin typeface="+mn-lt"/>
                      </a:endParaRPr>
                    </a:p>
                    <a:p>
                      <a:pPr algn="ctr" fontAlgn="ctr"/>
                      <a:r>
                        <a:rPr lang="es-CO" sz="1100" b="1" u="none" strike="noStrike" dirty="0">
                          <a:effectLst/>
                          <a:latin typeface="+mn-lt"/>
                        </a:rPr>
                        <a:t> </a:t>
                      </a:r>
                      <a:endParaRPr lang="es-CO" sz="1100" b="1"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800" u="none" strike="noStrike" dirty="0">
                          <a:effectLst/>
                        </a:rPr>
                        <a:t>Incidencia de las observaciones ciudadanas </a:t>
                      </a:r>
                      <a:br>
                        <a:rPr lang="es-CO" sz="800" u="none" strike="noStrike" dirty="0">
                          <a:effectLst/>
                        </a:rPr>
                      </a:br>
                      <a:endParaRPr lang="es-CO" sz="8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92,00</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b="0" i="0" u="none" strike="noStrike" dirty="0">
                          <a:solidFill>
                            <a:srgbClr val="000000"/>
                          </a:solidFill>
                          <a:effectLst/>
                          <a:latin typeface="Calibri Light" panose="020F0302020204030204" pitchFamily="34" charset="0"/>
                        </a:rPr>
                        <a:t>73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79%</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27659876"/>
                  </a:ext>
                </a:extLst>
              </a:tr>
              <a:tr h="142875">
                <a:tc vMerge="1">
                  <a:txBody>
                    <a:bodyPr/>
                    <a:lstStyle/>
                    <a:p>
                      <a:pPr algn="ctr" fontAlgn="ctr"/>
                      <a:endParaRPr lang="es-CO" sz="800" b="1"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800" u="none" strike="noStrike" dirty="0">
                          <a:effectLst/>
                        </a:rPr>
                        <a:t>Número promedio de Días de retraso en respuesta a peticiones</a:t>
                      </a:r>
                      <a:endParaRPr lang="es-CO" sz="8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a:effectLst/>
                        </a:rPr>
                        <a:t>7,00</a:t>
                      </a:r>
                      <a:endParaRPr lang="es-CO" sz="800" b="0" i="0" u="none" strike="noStrike">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b="0" i="0" u="none" strike="noStrike" dirty="0">
                          <a:solidFill>
                            <a:srgbClr val="000000"/>
                          </a:solidFill>
                          <a:effectLst/>
                          <a:latin typeface="Calibri Light" panose="020F0302020204030204" pitchFamily="34" charset="0"/>
                        </a:rPr>
                        <a:t>14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solidFill>
                            <a:schemeClr val="tx1"/>
                          </a:solidFill>
                          <a:effectLst/>
                        </a:rPr>
                        <a:t>14%</a:t>
                      </a:r>
                      <a:endParaRPr lang="es-CO" sz="800" b="0" i="0" u="none" strike="noStrike" dirty="0">
                        <a:solidFill>
                          <a:schemeClr val="tx1"/>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41128928"/>
                  </a:ext>
                </a:extLst>
              </a:tr>
              <a:tr h="142875">
                <a:tc vMerge="1">
                  <a:txBody>
                    <a:bodyPr/>
                    <a:lstStyle/>
                    <a:p>
                      <a:pPr algn="ctr" fontAlgn="ctr"/>
                      <a:endParaRPr lang="es-CO" sz="800" b="1"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800" u="none" strike="noStrike" dirty="0">
                          <a:effectLst/>
                        </a:rPr>
                        <a:t>Porcentaje de percepción positiva de calidad en el servicio</a:t>
                      </a:r>
                      <a:br>
                        <a:rPr lang="es-CO" sz="800" u="none" strike="noStrike" dirty="0">
                          <a:effectLst/>
                        </a:rPr>
                      </a:br>
                      <a:endParaRPr lang="es-CO" sz="8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98,00</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b="0" i="0" u="none" strike="noStrike" dirty="0">
                          <a:solidFill>
                            <a:srgbClr val="000000"/>
                          </a:solidFill>
                          <a:effectLst/>
                          <a:latin typeface="Calibri Light" panose="020F0302020204030204" pitchFamily="34" charset="0"/>
                        </a:rPr>
                        <a:t>92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92%</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6398349"/>
                  </a:ext>
                </a:extLst>
              </a:tr>
              <a:tr h="142875">
                <a:tc vMerge="1">
                  <a:txBody>
                    <a:bodyPr/>
                    <a:lstStyle/>
                    <a:p>
                      <a:pPr algn="ctr" fontAlgn="ctr"/>
                      <a:endParaRPr lang="es-CO" sz="800" b="1"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800" u="none" strike="noStrike" dirty="0">
                          <a:effectLst/>
                        </a:rPr>
                        <a:t>Porcentaje de Respuesta oportuna a las peticiones</a:t>
                      </a:r>
                      <a:endParaRPr lang="es-CO" sz="8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98,00</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b="0" i="0" u="none" strike="noStrike" dirty="0">
                          <a:solidFill>
                            <a:srgbClr val="000000"/>
                          </a:solidFill>
                          <a:effectLst/>
                          <a:latin typeface="Calibri Light" panose="020F0302020204030204" pitchFamily="34" charset="0"/>
                        </a:rPr>
                        <a:t>95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95%</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27177304"/>
                  </a:ext>
                </a:extLst>
              </a:tr>
            </a:tbl>
          </a:graphicData>
        </a:graphic>
      </p:graphicFrame>
      <p:graphicFrame>
        <p:nvGraphicFramePr>
          <p:cNvPr id="15" name="Tabla 14"/>
          <p:cNvGraphicFramePr>
            <a:graphicFrameLocks noGrp="1"/>
          </p:cNvGraphicFramePr>
          <p:nvPr>
            <p:extLst>
              <p:ext uri="{D42A27DB-BD31-4B8C-83A1-F6EECF244321}">
                <p14:modId xmlns:p14="http://schemas.microsoft.com/office/powerpoint/2010/main" val="2388496219"/>
              </p:ext>
            </p:extLst>
          </p:nvPr>
        </p:nvGraphicFramePr>
        <p:xfrm>
          <a:off x="1862563" y="4137205"/>
          <a:ext cx="8509000" cy="446241"/>
        </p:xfrm>
        <a:graphic>
          <a:graphicData uri="http://schemas.openxmlformats.org/drawingml/2006/table">
            <a:tbl>
              <a:tblPr>
                <a:tableStyleId>{5C22544A-7EE6-4342-B048-85BDC9FD1C3A}</a:tableStyleId>
              </a:tblPr>
              <a:tblGrid>
                <a:gridCol w="1854607">
                  <a:extLst>
                    <a:ext uri="{9D8B030D-6E8A-4147-A177-3AD203B41FA5}">
                      <a16:colId xmlns:a16="http://schemas.microsoft.com/office/drawing/2014/main" val="369003053"/>
                    </a:ext>
                  </a:extLst>
                </a:gridCol>
                <a:gridCol w="1854607">
                  <a:extLst>
                    <a:ext uri="{9D8B030D-6E8A-4147-A177-3AD203B41FA5}">
                      <a16:colId xmlns:a16="http://schemas.microsoft.com/office/drawing/2014/main" val="1440994772"/>
                    </a:ext>
                  </a:extLst>
                </a:gridCol>
                <a:gridCol w="1854607">
                  <a:extLst>
                    <a:ext uri="{9D8B030D-6E8A-4147-A177-3AD203B41FA5}">
                      <a16:colId xmlns:a16="http://schemas.microsoft.com/office/drawing/2014/main" val="1629691438"/>
                    </a:ext>
                  </a:extLst>
                </a:gridCol>
                <a:gridCol w="1360045">
                  <a:extLst>
                    <a:ext uri="{9D8B030D-6E8A-4147-A177-3AD203B41FA5}">
                      <a16:colId xmlns:a16="http://schemas.microsoft.com/office/drawing/2014/main" val="2500023394"/>
                    </a:ext>
                  </a:extLst>
                </a:gridCol>
                <a:gridCol w="1585134">
                  <a:extLst>
                    <a:ext uri="{9D8B030D-6E8A-4147-A177-3AD203B41FA5}">
                      <a16:colId xmlns:a16="http://schemas.microsoft.com/office/drawing/2014/main" val="869596175"/>
                    </a:ext>
                  </a:extLst>
                </a:gridCol>
              </a:tblGrid>
              <a:tr h="446241">
                <a:tc>
                  <a:txBody>
                    <a:bodyPr/>
                    <a:lstStyle/>
                    <a:p>
                      <a:pPr algn="ctr" fontAlgn="ctr"/>
                      <a:r>
                        <a:rPr lang="es-CO" sz="1100" b="1" u="none" strike="noStrike" dirty="0">
                          <a:effectLst/>
                          <a:latin typeface="+mn-lt"/>
                        </a:rPr>
                        <a:t>G.I.T. Gestión Presupuestal</a:t>
                      </a:r>
                      <a:endParaRPr lang="es-CO" sz="1100" b="1"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800" u="none" strike="noStrike" dirty="0">
                          <a:effectLst/>
                        </a:rPr>
                        <a:t>Porcentaje Informes de seguimiento presupuestal reportados</a:t>
                      </a:r>
                      <a:br>
                        <a:rPr lang="es-CO" sz="800" u="none" strike="noStrike" dirty="0">
                          <a:effectLst/>
                        </a:rPr>
                      </a:br>
                      <a:endParaRPr lang="es-CO" sz="8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100,00</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b="0" i="0" u="none" strike="noStrike" dirty="0">
                          <a:solidFill>
                            <a:srgbClr val="000000"/>
                          </a:solidFill>
                          <a:effectLst/>
                          <a:latin typeface="Calibri Light" panose="020F0302020204030204" pitchFamily="34" charset="0"/>
                        </a:rPr>
                        <a:t>100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100%</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60845896"/>
                  </a:ext>
                </a:extLst>
              </a:tr>
            </a:tbl>
          </a:graphicData>
        </a:graphic>
      </p:graphicFrame>
      <p:graphicFrame>
        <p:nvGraphicFramePr>
          <p:cNvPr id="16" name="Tabla 15"/>
          <p:cNvGraphicFramePr>
            <a:graphicFrameLocks noGrp="1"/>
          </p:cNvGraphicFramePr>
          <p:nvPr>
            <p:extLst>
              <p:ext uri="{D42A27DB-BD31-4B8C-83A1-F6EECF244321}">
                <p14:modId xmlns:p14="http://schemas.microsoft.com/office/powerpoint/2010/main" val="88278798"/>
              </p:ext>
            </p:extLst>
          </p:nvPr>
        </p:nvGraphicFramePr>
        <p:xfrm>
          <a:off x="3712529" y="3807072"/>
          <a:ext cx="6659034" cy="206121"/>
        </p:xfrm>
        <a:graphic>
          <a:graphicData uri="http://schemas.openxmlformats.org/drawingml/2006/table">
            <a:tbl>
              <a:tblPr firstRow="1" firstCol="1" bandRow="1"/>
              <a:tblGrid>
                <a:gridCol w="1854200">
                  <a:extLst>
                    <a:ext uri="{9D8B030D-6E8A-4147-A177-3AD203B41FA5}">
                      <a16:colId xmlns:a16="http://schemas.microsoft.com/office/drawing/2014/main" val="325368306"/>
                    </a:ext>
                  </a:extLst>
                </a:gridCol>
                <a:gridCol w="1862667">
                  <a:extLst>
                    <a:ext uri="{9D8B030D-6E8A-4147-A177-3AD203B41FA5}">
                      <a16:colId xmlns:a16="http://schemas.microsoft.com/office/drawing/2014/main" val="3940555080"/>
                    </a:ext>
                  </a:extLst>
                </a:gridCol>
                <a:gridCol w="1383908">
                  <a:extLst>
                    <a:ext uri="{9D8B030D-6E8A-4147-A177-3AD203B41FA5}">
                      <a16:colId xmlns:a16="http://schemas.microsoft.com/office/drawing/2014/main" val="390071544"/>
                    </a:ext>
                  </a:extLst>
                </a:gridCol>
                <a:gridCol w="1558259">
                  <a:extLst>
                    <a:ext uri="{9D8B030D-6E8A-4147-A177-3AD203B41FA5}">
                      <a16:colId xmlns:a16="http://schemas.microsoft.com/office/drawing/2014/main" val="2108749774"/>
                    </a:ext>
                  </a:extLst>
                </a:gridCol>
              </a:tblGrid>
              <a:tr h="152077">
                <a:tc>
                  <a:txBody>
                    <a:bodyPr/>
                    <a:lstStyle/>
                    <a:p>
                      <a:pPr algn="ctr">
                        <a:lnSpc>
                          <a:spcPct val="107000"/>
                        </a:lnSpc>
                        <a:spcAft>
                          <a:spcPts val="0"/>
                        </a:spcAft>
                      </a:pPr>
                      <a:r>
                        <a:rPr lang="es-CO"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Indicador</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200" b="1" dirty="0">
                          <a:effectLst/>
                          <a:latin typeface="Calibri" panose="020F0502020204030204" pitchFamily="34" charset="0"/>
                          <a:ea typeface="Calibri" panose="020F0502020204030204" pitchFamily="34" charset="0"/>
                          <a:cs typeface="Calibri" panose="020F0502020204030204" pitchFamily="34" charset="0"/>
                        </a:rPr>
                        <a:t>Meta 2023</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200" b="1" dirty="0">
                          <a:effectLst/>
                          <a:latin typeface="Calibri" panose="020F0502020204030204" pitchFamily="34" charset="0"/>
                          <a:ea typeface="Calibri" panose="020F0502020204030204" pitchFamily="34" charset="0"/>
                          <a:cs typeface="Calibri" panose="020F0502020204030204" pitchFamily="34" charset="0"/>
                        </a:rPr>
                        <a:t>Avance Cuantitativo</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200" b="1"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Promedio</a:t>
                      </a:r>
                      <a:r>
                        <a:rPr lang="es-CO" sz="1200" b="1" baseline="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100</a:t>
                      </a:r>
                      <a:r>
                        <a:rPr lang="es-CO" sz="1200" b="1" baseline="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extLst>
                  <a:ext uri="{0D108BD9-81ED-4DB2-BD59-A6C34878D82A}">
                    <a16:rowId xmlns:a16="http://schemas.microsoft.com/office/drawing/2014/main" val="14138221"/>
                  </a:ext>
                </a:extLst>
              </a:tr>
            </a:tbl>
          </a:graphicData>
        </a:graphic>
      </p:graphicFrame>
      <p:graphicFrame>
        <p:nvGraphicFramePr>
          <p:cNvPr id="17" name="Tabla 16"/>
          <p:cNvGraphicFramePr>
            <a:graphicFrameLocks noGrp="1"/>
          </p:cNvGraphicFramePr>
          <p:nvPr>
            <p:extLst>
              <p:ext uri="{D42A27DB-BD31-4B8C-83A1-F6EECF244321}">
                <p14:modId xmlns:p14="http://schemas.microsoft.com/office/powerpoint/2010/main" val="4119027611"/>
              </p:ext>
            </p:extLst>
          </p:nvPr>
        </p:nvGraphicFramePr>
        <p:xfrm>
          <a:off x="3705474" y="4814197"/>
          <a:ext cx="6659034" cy="206121"/>
        </p:xfrm>
        <a:graphic>
          <a:graphicData uri="http://schemas.openxmlformats.org/drawingml/2006/table">
            <a:tbl>
              <a:tblPr firstRow="1" firstCol="1" bandRow="1"/>
              <a:tblGrid>
                <a:gridCol w="1854200">
                  <a:extLst>
                    <a:ext uri="{9D8B030D-6E8A-4147-A177-3AD203B41FA5}">
                      <a16:colId xmlns:a16="http://schemas.microsoft.com/office/drawing/2014/main" val="325368306"/>
                    </a:ext>
                  </a:extLst>
                </a:gridCol>
                <a:gridCol w="1862667">
                  <a:extLst>
                    <a:ext uri="{9D8B030D-6E8A-4147-A177-3AD203B41FA5}">
                      <a16:colId xmlns:a16="http://schemas.microsoft.com/office/drawing/2014/main" val="3940555080"/>
                    </a:ext>
                  </a:extLst>
                </a:gridCol>
                <a:gridCol w="1383908">
                  <a:extLst>
                    <a:ext uri="{9D8B030D-6E8A-4147-A177-3AD203B41FA5}">
                      <a16:colId xmlns:a16="http://schemas.microsoft.com/office/drawing/2014/main" val="390071544"/>
                    </a:ext>
                  </a:extLst>
                </a:gridCol>
                <a:gridCol w="1558259">
                  <a:extLst>
                    <a:ext uri="{9D8B030D-6E8A-4147-A177-3AD203B41FA5}">
                      <a16:colId xmlns:a16="http://schemas.microsoft.com/office/drawing/2014/main" val="2108749774"/>
                    </a:ext>
                  </a:extLst>
                </a:gridCol>
              </a:tblGrid>
              <a:tr h="152077">
                <a:tc>
                  <a:txBody>
                    <a:bodyPr/>
                    <a:lstStyle/>
                    <a:p>
                      <a:pPr algn="ctr">
                        <a:lnSpc>
                          <a:spcPct val="107000"/>
                        </a:lnSpc>
                        <a:spcAft>
                          <a:spcPts val="0"/>
                        </a:spcAft>
                      </a:pPr>
                      <a:r>
                        <a:rPr lang="es-CO"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Indicador</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200" b="1" dirty="0">
                          <a:effectLst/>
                          <a:latin typeface="Calibri" panose="020F0502020204030204" pitchFamily="34" charset="0"/>
                          <a:ea typeface="Calibri" panose="020F0502020204030204" pitchFamily="34" charset="0"/>
                          <a:cs typeface="Calibri" panose="020F0502020204030204" pitchFamily="34" charset="0"/>
                        </a:rPr>
                        <a:t>Meta 2023</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200" b="1" dirty="0">
                          <a:effectLst/>
                          <a:latin typeface="Calibri" panose="020F0502020204030204" pitchFamily="34" charset="0"/>
                          <a:ea typeface="Calibri" panose="020F0502020204030204" pitchFamily="34" charset="0"/>
                          <a:cs typeface="Calibri" panose="020F0502020204030204" pitchFamily="34" charset="0"/>
                        </a:rPr>
                        <a:t>Avance Cuantitativo</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200" b="1"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Promedio</a:t>
                      </a:r>
                      <a:r>
                        <a:rPr lang="es-CO" sz="1200" b="1" baseline="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70 </a:t>
                      </a:r>
                      <a:r>
                        <a:rPr lang="es-CO" sz="1200" b="1" baseline="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extLst>
                  <a:ext uri="{0D108BD9-81ED-4DB2-BD59-A6C34878D82A}">
                    <a16:rowId xmlns:a16="http://schemas.microsoft.com/office/drawing/2014/main" val="14138221"/>
                  </a:ext>
                </a:extLst>
              </a:tr>
            </a:tbl>
          </a:graphicData>
        </a:graphic>
      </p:graphicFrame>
      <p:graphicFrame>
        <p:nvGraphicFramePr>
          <p:cNvPr id="18" name="Tabla 17"/>
          <p:cNvGraphicFramePr>
            <a:graphicFrameLocks noGrp="1"/>
          </p:cNvGraphicFramePr>
          <p:nvPr>
            <p:extLst>
              <p:ext uri="{D42A27DB-BD31-4B8C-83A1-F6EECF244321}">
                <p14:modId xmlns:p14="http://schemas.microsoft.com/office/powerpoint/2010/main" val="3212695880"/>
              </p:ext>
            </p:extLst>
          </p:nvPr>
        </p:nvGraphicFramePr>
        <p:xfrm>
          <a:off x="1862563" y="1926250"/>
          <a:ext cx="8509000" cy="628650"/>
        </p:xfrm>
        <a:graphic>
          <a:graphicData uri="http://schemas.openxmlformats.org/drawingml/2006/table">
            <a:tbl>
              <a:tblPr>
                <a:tableStyleId>{5C22544A-7EE6-4342-B048-85BDC9FD1C3A}</a:tableStyleId>
              </a:tblPr>
              <a:tblGrid>
                <a:gridCol w="1854607">
                  <a:extLst>
                    <a:ext uri="{9D8B030D-6E8A-4147-A177-3AD203B41FA5}">
                      <a16:colId xmlns:a16="http://schemas.microsoft.com/office/drawing/2014/main" val="1148096530"/>
                    </a:ext>
                  </a:extLst>
                </a:gridCol>
                <a:gridCol w="1854607">
                  <a:extLst>
                    <a:ext uri="{9D8B030D-6E8A-4147-A177-3AD203B41FA5}">
                      <a16:colId xmlns:a16="http://schemas.microsoft.com/office/drawing/2014/main" val="3948863584"/>
                    </a:ext>
                  </a:extLst>
                </a:gridCol>
                <a:gridCol w="1854607">
                  <a:extLst>
                    <a:ext uri="{9D8B030D-6E8A-4147-A177-3AD203B41FA5}">
                      <a16:colId xmlns:a16="http://schemas.microsoft.com/office/drawing/2014/main" val="217046476"/>
                    </a:ext>
                  </a:extLst>
                </a:gridCol>
                <a:gridCol w="1360045">
                  <a:extLst>
                    <a:ext uri="{9D8B030D-6E8A-4147-A177-3AD203B41FA5}">
                      <a16:colId xmlns:a16="http://schemas.microsoft.com/office/drawing/2014/main" val="25521287"/>
                    </a:ext>
                  </a:extLst>
                </a:gridCol>
                <a:gridCol w="1585134">
                  <a:extLst>
                    <a:ext uri="{9D8B030D-6E8A-4147-A177-3AD203B41FA5}">
                      <a16:colId xmlns:a16="http://schemas.microsoft.com/office/drawing/2014/main" val="2938787322"/>
                    </a:ext>
                  </a:extLst>
                </a:gridCol>
              </a:tblGrid>
              <a:tr h="142875">
                <a:tc rowSpan="2">
                  <a:txBody>
                    <a:bodyPr/>
                    <a:lstStyle/>
                    <a:p>
                      <a:pPr algn="ctr" fontAlgn="ctr"/>
                      <a:r>
                        <a:rPr lang="es-CO" sz="1050" b="1" u="none" strike="noStrike" dirty="0">
                          <a:effectLst/>
                          <a:latin typeface="+mn-lt"/>
                        </a:rPr>
                        <a:t>G.I.T. Contratación</a:t>
                      </a:r>
                      <a:endParaRPr lang="es-CO" sz="1050" b="1" i="0" u="none" strike="noStrike" dirty="0">
                        <a:solidFill>
                          <a:srgbClr val="000000"/>
                        </a:solidFill>
                        <a:effectLst/>
                        <a:latin typeface="+mn-lt"/>
                      </a:endParaRPr>
                    </a:p>
                    <a:p>
                      <a:pPr algn="ctr" fontAlgn="ctr"/>
                      <a:r>
                        <a:rPr lang="es-CO" sz="1050" b="1" u="none" strike="noStrike" dirty="0">
                          <a:effectLst/>
                          <a:latin typeface="+mn-lt"/>
                        </a:rPr>
                        <a:t> </a:t>
                      </a:r>
                      <a:endParaRPr lang="es-CO" sz="1050" b="1"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800" u="none" strike="noStrike" dirty="0">
                          <a:effectLst/>
                        </a:rPr>
                        <a:t>Número de Modificaciones al PAA</a:t>
                      </a:r>
                      <a:br>
                        <a:rPr lang="es-CO" sz="800" u="none" strike="noStrike" dirty="0">
                          <a:effectLst/>
                        </a:rPr>
                      </a:br>
                      <a:endParaRPr lang="es-CO" sz="8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35,00</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b="0" i="0" u="none" strike="noStrike" dirty="0">
                          <a:solidFill>
                            <a:srgbClr val="000000"/>
                          </a:solidFill>
                          <a:effectLst/>
                          <a:latin typeface="Calibri Light" panose="020F0302020204030204" pitchFamily="34" charset="0"/>
                        </a:rPr>
                        <a:t>23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66%</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17501585"/>
                  </a:ext>
                </a:extLst>
              </a:tr>
              <a:tr h="142875">
                <a:tc vMerge="1">
                  <a:txBody>
                    <a:bodyPr/>
                    <a:lstStyle/>
                    <a:p>
                      <a:pPr algn="ctr" fontAlgn="ctr"/>
                      <a:endParaRPr lang="es-CO" sz="800" b="1"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800" u="none" strike="noStrike" dirty="0">
                          <a:effectLst/>
                        </a:rPr>
                        <a:t>Porcentaje de contratos liquidados y cerrados</a:t>
                      </a:r>
                      <a:br>
                        <a:rPr lang="es-CO" sz="800" u="none" strike="noStrike" dirty="0">
                          <a:effectLst/>
                        </a:rPr>
                      </a:br>
                      <a:endParaRPr lang="es-CO" sz="8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80,00</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 87</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109%</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5770053"/>
                  </a:ext>
                </a:extLst>
              </a:tr>
            </a:tbl>
          </a:graphicData>
        </a:graphic>
      </p:graphicFrame>
      <p:graphicFrame>
        <p:nvGraphicFramePr>
          <p:cNvPr id="19" name="Tabla 18"/>
          <p:cNvGraphicFramePr>
            <a:graphicFrameLocks noGrp="1"/>
          </p:cNvGraphicFramePr>
          <p:nvPr>
            <p:extLst>
              <p:ext uri="{D42A27DB-BD31-4B8C-83A1-F6EECF244321}">
                <p14:modId xmlns:p14="http://schemas.microsoft.com/office/powerpoint/2010/main" val="2245408066"/>
              </p:ext>
            </p:extLst>
          </p:nvPr>
        </p:nvGraphicFramePr>
        <p:xfrm>
          <a:off x="3705474" y="1594971"/>
          <a:ext cx="6659034" cy="206121"/>
        </p:xfrm>
        <a:graphic>
          <a:graphicData uri="http://schemas.openxmlformats.org/drawingml/2006/table">
            <a:tbl>
              <a:tblPr firstRow="1" firstCol="1" bandRow="1"/>
              <a:tblGrid>
                <a:gridCol w="1854200">
                  <a:extLst>
                    <a:ext uri="{9D8B030D-6E8A-4147-A177-3AD203B41FA5}">
                      <a16:colId xmlns:a16="http://schemas.microsoft.com/office/drawing/2014/main" val="325368306"/>
                    </a:ext>
                  </a:extLst>
                </a:gridCol>
                <a:gridCol w="1862667">
                  <a:extLst>
                    <a:ext uri="{9D8B030D-6E8A-4147-A177-3AD203B41FA5}">
                      <a16:colId xmlns:a16="http://schemas.microsoft.com/office/drawing/2014/main" val="3940555080"/>
                    </a:ext>
                  </a:extLst>
                </a:gridCol>
                <a:gridCol w="1383908">
                  <a:extLst>
                    <a:ext uri="{9D8B030D-6E8A-4147-A177-3AD203B41FA5}">
                      <a16:colId xmlns:a16="http://schemas.microsoft.com/office/drawing/2014/main" val="390071544"/>
                    </a:ext>
                  </a:extLst>
                </a:gridCol>
                <a:gridCol w="1558259">
                  <a:extLst>
                    <a:ext uri="{9D8B030D-6E8A-4147-A177-3AD203B41FA5}">
                      <a16:colId xmlns:a16="http://schemas.microsoft.com/office/drawing/2014/main" val="2108749774"/>
                    </a:ext>
                  </a:extLst>
                </a:gridCol>
              </a:tblGrid>
              <a:tr h="152077">
                <a:tc>
                  <a:txBody>
                    <a:bodyPr/>
                    <a:lstStyle/>
                    <a:p>
                      <a:pPr algn="ctr">
                        <a:lnSpc>
                          <a:spcPct val="107000"/>
                        </a:lnSpc>
                        <a:spcAft>
                          <a:spcPts val="0"/>
                        </a:spcAft>
                      </a:pPr>
                      <a:r>
                        <a:rPr lang="es-CO"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Indicador</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200" b="1" dirty="0">
                          <a:effectLst/>
                          <a:latin typeface="Calibri" panose="020F0502020204030204" pitchFamily="34" charset="0"/>
                          <a:ea typeface="Calibri" panose="020F0502020204030204" pitchFamily="34" charset="0"/>
                          <a:cs typeface="Calibri" panose="020F0502020204030204" pitchFamily="34" charset="0"/>
                        </a:rPr>
                        <a:t>Meta 2023</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200" b="1" dirty="0">
                          <a:effectLst/>
                          <a:latin typeface="Calibri" panose="020F0502020204030204" pitchFamily="34" charset="0"/>
                          <a:ea typeface="Calibri" panose="020F0502020204030204" pitchFamily="34" charset="0"/>
                          <a:cs typeface="Calibri" panose="020F0502020204030204" pitchFamily="34" charset="0"/>
                        </a:rPr>
                        <a:t>Avance Cuantitativo</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200" b="1"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Promedio</a:t>
                      </a:r>
                      <a:r>
                        <a:rPr lang="es-CO" sz="1200" b="1" baseline="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87</a:t>
                      </a:r>
                      <a:r>
                        <a:rPr lang="es-CO" sz="1200" b="1" baseline="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extLst>
                  <a:ext uri="{0D108BD9-81ED-4DB2-BD59-A6C34878D82A}">
                    <a16:rowId xmlns:a16="http://schemas.microsoft.com/office/drawing/2014/main" val="14138221"/>
                  </a:ext>
                </a:extLst>
              </a:tr>
            </a:tbl>
          </a:graphicData>
        </a:graphic>
      </p:graphicFrame>
    </p:spTree>
    <p:extLst>
      <p:ext uri="{BB962C8B-B14F-4D97-AF65-F5344CB8AC3E}">
        <p14:creationId xmlns:p14="http://schemas.microsoft.com/office/powerpoint/2010/main" val="8456570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Marcador de contenido 10">
            <a:extLst>
              <a:ext uri="{FF2B5EF4-FFF2-40B4-BE49-F238E27FC236}">
                <a16:creationId xmlns:a16="http://schemas.microsoft.com/office/drawing/2014/main" id="{ECC426F2-3B3C-EF7B-BD5A-CB5B9796193B}"/>
              </a:ext>
            </a:extLst>
          </p:cNvPr>
          <p:cNvSpPr txBox="1">
            <a:spLocks/>
          </p:cNvSpPr>
          <p:nvPr/>
        </p:nvSpPr>
        <p:spPr>
          <a:xfrm>
            <a:off x="3383185" y="540245"/>
            <a:ext cx="11701246" cy="11617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200"/>
              </a:spcBef>
              <a:spcAft>
                <a:spcPts val="200"/>
              </a:spcAft>
              <a:buClrTx/>
              <a:buSzTx/>
              <a:buFont typeface="Arial" panose="020B0604020202020204" pitchFamily="34" charset="0"/>
              <a:buNone/>
              <a:tabLst/>
              <a:defRPr/>
            </a:pPr>
            <a:r>
              <a:rPr kumimoji="0" lang="es-CO" sz="1200" b="1" i="0" u="none" strike="noStrike" kern="1200" cap="none" spc="0" normalizeH="0" baseline="0" noProof="0" dirty="0">
                <a:ln>
                  <a:noFill/>
                </a:ln>
                <a:solidFill>
                  <a:prstClr val="black"/>
                </a:solidFill>
                <a:effectLst/>
                <a:uLnTx/>
                <a:uFillTx/>
                <a:latin typeface="Calibri" panose="020F0502020204030204"/>
                <a:ea typeface="+mn-ea"/>
                <a:cs typeface="+mn-cs"/>
              </a:rPr>
              <a:t>SEGUIMIENTO AL PLAN DE ACCIÓN </a:t>
            </a:r>
          </a:p>
          <a:p>
            <a:pPr marL="0" marR="0" lvl="0" indent="0" algn="ctr" defTabSz="914400" rtl="0" eaLnBrk="1" fontAlgn="auto" latinLnBrk="0" hangingPunct="1">
              <a:lnSpc>
                <a:spcPct val="100000"/>
              </a:lnSpc>
              <a:spcBef>
                <a:spcPts val="200"/>
              </a:spcBef>
              <a:spcAft>
                <a:spcPts val="200"/>
              </a:spcAft>
              <a:buClrTx/>
              <a:buSzTx/>
              <a:buFont typeface="Arial" panose="020B0604020202020204" pitchFamily="34" charset="0"/>
              <a:buNone/>
              <a:tabLst/>
              <a:defRPr/>
            </a:pPr>
            <a:r>
              <a:rPr kumimoji="0" lang="es-CO" sz="1200" b="1" i="0" u="none" strike="noStrike" kern="1200" cap="none" spc="0" normalizeH="0" baseline="0" noProof="0" dirty="0">
                <a:ln>
                  <a:noFill/>
                </a:ln>
                <a:solidFill>
                  <a:prstClr val="black"/>
                </a:solidFill>
                <a:effectLst/>
                <a:uLnTx/>
                <a:uFillTx/>
                <a:latin typeface="Calibri" panose="020F0502020204030204"/>
                <a:ea typeface="+mn-ea"/>
                <a:cs typeface="+mn-cs"/>
              </a:rPr>
              <a:t>INSTITUCIONAL IV TRIMESTRE</a:t>
            </a:r>
          </a:p>
        </p:txBody>
      </p:sp>
      <p:sp>
        <p:nvSpPr>
          <p:cNvPr id="3" name="Título 1">
            <a:extLst>
              <a:ext uri="{FF2B5EF4-FFF2-40B4-BE49-F238E27FC236}">
                <a16:creationId xmlns:a16="http://schemas.microsoft.com/office/drawing/2014/main" id="{7B42997B-99D6-E3CE-9E79-56B50AE6FC9B}"/>
              </a:ext>
            </a:extLst>
          </p:cNvPr>
          <p:cNvSpPr txBox="1">
            <a:spLocks/>
          </p:cNvSpPr>
          <p:nvPr/>
        </p:nvSpPr>
        <p:spPr>
          <a:xfrm>
            <a:off x="698421" y="972079"/>
            <a:ext cx="6014106" cy="8994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s-CO" sz="2400" b="1" dirty="0">
              <a:solidFill>
                <a:srgbClr val="FF0000"/>
              </a:solidFill>
              <a:latin typeface="+mn-lt"/>
            </a:endParaRPr>
          </a:p>
        </p:txBody>
      </p:sp>
      <p:sp>
        <p:nvSpPr>
          <p:cNvPr id="5" name="CuadroTexto 4">
            <a:extLst>
              <a:ext uri="{FF2B5EF4-FFF2-40B4-BE49-F238E27FC236}">
                <a16:creationId xmlns:a16="http://schemas.microsoft.com/office/drawing/2014/main" id="{17FF9C90-0B54-7607-7428-55F9327E9AB5}"/>
              </a:ext>
            </a:extLst>
          </p:cNvPr>
          <p:cNvSpPr txBox="1"/>
          <p:nvPr/>
        </p:nvSpPr>
        <p:spPr>
          <a:xfrm>
            <a:off x="2531000" y="1365063"/>
            <a:ext cx="7419108" cy="461665"/>
          </a:xfrm>
          <a:prstGeom prst="rect">
            <a:avLst/>
          </a:prstGeom>
          <a:noFill/>
        </p:spPr>
        <p:txBody>
          <a:bodyPr wrap="square">
            <a:spAutoFit/>
          </a:bodyPr>
          <a:lstStyle/>
          <a:p>
            <a:pPr algn="ctr"/>
            <a:r>
              <a:rPr lang="es-CO" sz="2400"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Secretaría General</a:t>
            </a:r>
            <a:endParaRPr lang="es-CO" sz="2400" b="1" dirty="0"/>
          </a:p>
        </p:txBody>
      </p:sp>
      <p:graphicFrame>
        <p:nvGraphicFramePr>
          <p:cNvPr id="10" name="Tabla 9"/>
          <p:cNvGraphicFramePr>
            <a:graphicFrameLocks noGrp="1"/>
          </p:cNvGraphicFramePr>
          <p:nvPr>
            <p:extLst>
              <p:ext uri="{D42A27DB-BD31-4B8C-83A1-F6EECF244321}">
                <p14:modId xmlns:p14="http://schemas.microsoft.com/office/powerpoint/2010/main" val="2937115602"/>
              </p:ext>
            </p:extLst>
          </p:nvPr>
        </p:nvGraphicFramePr>
        <p:xfrm>
          <a:off x="1986054" y="2449199"/>
          <a:ext cx="8509000" cy="3097530"/>
        </p:xfrm>
        <a:graphic>
          <a:graphicData uri="http://schemas.openxmlformats.org/drawingml/2006/table">
            <a:tbl>
              <a:tblPr>
                <a:tableStyleId>{5C22544A-7EE6-4342-B048-85BDC9FD1C3A}</a:tableStyleId>
              </a:tblPr>
              <a:tblGrid>
                <a:gridCol w="1854607">
                  <a:extLst>
                    <a:ext uri="{9D8B030D-6E8A-4147-A177-3AD203B41FA5}">
                      <a16:colId xmlns:a16="http://schemas.microsoft.com/office/drawing/2014/main" val="2766080140"/>
                    </a:ext>
                  </a:extLst>
                </a:gridCol>
                <a:gridCol w="1854607">
                  <a:extLst>
                    <a:ext uri="{9D8B030D-6E8A-4147-A177-3AD203B41FA5}">
                      <a16:colId xmlns:a16="http://schemas.microsoft.com/office/drawing/2014/main" val="3534614802"/>
                    </a:ext>
                  </a:extLst>
                </a:gridCol>
                <a:gridCol w="1854607">
                  <a:extLst>
                    <a:ext uri="{9D8B030D-6E8A-4147-A177-3AD203B41FA5}">
                      <a16:colId xmlns:a16="http://schemas.microsoft.com/office/drawing/2014/main" val="444987161"/>
                    </a:ext>
                  </a:extLst>
                </a:gridCol>
                <a:gridCol w="1360045">
                  <a:extLst>
                    <a:ext uri="{9D8B030D-6E8A-4147-A177-3AD203B41FA5}">
                      <a16:colId xmlns:a16="http://schemas.microsoft.com/office/drawing/2014/main" val="3054674961"/>
                    </a:ext>
                  </a:extLst>
                </a:gridCol>
                <a:gridCol w="1585134">
                  <a:extLst>
                    <a:ext uri="{9D8B030D-6E8A-4147-A177-3AD203B41FA5}">
                      <a16:colId xmlns:a16="http://schemas.microsoft.com/office/drawing/2014/main" val="2241721331"/>
                    </a:ext>
                  </a:extLst>
                </a:gridCol>
              </a:tblGrid>
              <a:tr h="142875">
                <a:tc rowSpan="6">
                  <a:txBody>
                    <a:bodyPr/>
                    <a:lstStyle/>
                    <a:p>
                      <a:pPr algn="ctr" fontAlgn="ctr"/>
                      <a:endParaRPr lang="es-CO" sz="1600" b="1" u="none" strike="noStrike" dirty="0">
                        <a:effectLst/>
                      </a:endParaRPr>
                    </a:p>
                    <a:p>
                      <a:pPr algn="ctr" fontAlgn="ctr"/>
                      <a:endParaRPr lang="es-CO" sz="1600" b="1" u="none" strike="noStrike" dirty="0">
                        <a:effectLst/>
                      </a:endParaRPr>
                    </a:p>
                    <a:p>
                      <a:pPr algn="ctr" fontAlgn="ctr"/>
                      <a:endParaRPr lang="es-CO" sz="1600" b="1" u="none" strike="noStrike" dirty="0">
                        <a:effectLst/>
                      </a:endParaRPr>
                    </a:p>
                    <a:p>
                      <a:pPr algn="ctr" fontAlgn="ctr"/>
                      <a:endParaRPr lang="es-CO" sz="1600" b="1" u="none" strike="noStrike" dirty="0">
                        <a:effectLst/>
                      </a:endParaRPr>
                    </a:p>
                    <a:p>
                      <a:pPr algn="ctr" fontAlgn="ctr"/>
                      <a:endParaRPr lang="es-CO" sz="1600" b="1" u="none" strike="noStrike" dirty="0">
                        <a:effectLst/>
                      </a:endParaRPr>
                    </a:p>
                    <a:p>
                      <a:pPr algn="ctr" fontAlgn="ctr"/>
                      <a:r>
                        <a:rPr lang="es-CO" sz="1600" b="1" u="none" strike="noStrike" dirty="0">
                          <a:effectLst/>
                        </a:rPr>
                        <a:t>G.I.T. Talento Humano</a:t>
                      </a:r>
                      <a:endParaRPr lang="es-CO" sz="1600" b="1" i="0" u="none" strike="noStrike" dirty="0">
                        <a:solidFill>
                          <a:srgbClr val="000000"/>
                        </a:solidFill>
                        <a:effectLst/>
                        <a:latin typeface="Calibri Light" panose="020F0302020204030204" pitchFamily="34" charset="0"/>
                      </a:endParaRPr>
                    </a:p>
                    <a:p>
                      <a:pPr algn="ctr" fontAlgn="ctr"/>
                      <a:r>
                        <a:rPr lang="es-CO" sz="1600" b="1" u="none" strike="noStrike" dirty="0">
                          <a:effectLst/>
                        </a:rPr>
                        <a:t> </a:t>
                      </a:r>
                      <a:endParaRPr lang="es-CO" sz="1600" b="1" i="0" u="none" strike="noStrike" dirty="0">
                        <a:solidFill>
                          <a:srgbClr val="000000"/>
                        </a:solidFill>
                        <a:effectLst/>
                        <a:latin typeface="Calibri Light" panose="020F0302020204030204" pitchFamily="34" charset="0"/>
                      </a:endParaRPr>
                    </a:p>
                    <a:p>
                      <a:pPr algn="ctr" fontAlgn="ctr"/>
                      <a:r>
                        <a:rPr lang="es-CO" sz="1600" b="1" u="none" strike="noStrike" dirty="0">
                          <a:effectLst/>
                        </a:rPr>
                        <a:t> </a:t>
                      </a:r>
                      <a:endParaRPr lang="es-CO" sz="1600" b="1" i="0" u="none" strike="noStrike" dirty="0">
                        <a:solidFill>
                          <a:srgbClr val="000000"/>
                        </a:solidFill>
                        <a:effectLst/>
                        <a:latin typeface="Calibri Light" panose="020F0302020204030204" pitchFamily="34" charset="0"/>
                      </a:endParaRPr>
                    </a:p>
                    <a:p>
                      <a:pPr algn="ctr" fontAlgn="ctr"/>
                      <a:r>
                        <a:rPr lang="es-CO" sz="1600" b="1" u="none" strike="noStrike" dirty="0">
                          <a:effectLst/>
                        </a:rPr>
                        <a:t> </a:t>
                      </a:r>
                      <a:endParaRPr lang="es-CO" sz="1600" b="1" i="0" u="none" strike="noStrike" dirty="0">
                        <a:solidFill>
                          <a:srgbClr val="000000"/>
                        </a:solidFill>
                        <a:effectLst/>
                        <a:latin typeface="Calibri Light" panose="020F0302020204030204" pitchFamily="34" charset="0"/>
                      </a:endParaRPr>
                    </a:p>
                    <a:p>
                      <a:pPr algn="ctr" fontAlgn="ctr"/>
                      <a:r>
                        <a:rPr lang="es-CO" sz="1600" b="1" u="none" strike="noStrike" dirty="0">
                          <a:effectLst/>
                        </a:rPr>
                        <a:t> </a:t>
                      </a:r>
                      <a:endParaRPr lang="es-CO" sz="1600" b="1" i="0" u="none" strike="noStrike" dirty="0">
                        <a:solidFill>
                          <a:srgbClr val="000000"/>
                        </a:solidFill>
                        <a:effectLst/>
                        <a:latin typeface="Calibri Light" panose="020F0302020204030204" pitchFamily="34" charset="0"/>
                      </a:endParaRPr>
                    </a:p>
                    <a:p>
                      <a:pPr algn="ctr" fontAlgn="ctr"/>
                      <a:r>
                        <a:rPr lang="es-CO" sz="1600" b="1" u="none" strike="noStrike" dirty="0">
                          <a:effectLst/>
                        </a:rPr>
                        <a:t> </a:t>
                      </a:r>
                      <a:endParaRPr lang="es-CO" sz="1600" b="1"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1050" u="none" strike="noStrike" dirty="0">
                          <a:effectLst/>
                        </a:rPr>
                        <a:t>Porcentaje de cumplimiento al Plan de Vacantes </a:t>
                      </a:r>
                      <a:br>
                        <a:rPr lang="es-CO" sz="1050" u="none" strike="noStrike" dirty="0">
                          <a:effectLst/>
                        </a:rPr>
                      </a:br>
                      <a:endParaRPr lang="es-CO" sz="105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50" u="none" strike="noStrike" dirty="0">
                          <a:effectLst/>
                        </a:rPr>
                        <a:t>100,00</a:t>
                      </a:r>
                      <a:endParaRPr lang="es-CO" sz="105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50" b="0" i="0" u="none" strike="noStrike" dirty="0">
                          <a:solidFill>
                            <a:srgbClr val="000000"/>
                          </a:solidFill>
                          <a:effectLst/>
                          <a:latin typeface="Calibri Light" panose="020F0302020204030204" pitchFamily="34" charset="0"/>
                        </a:rPr>
                        <a:t>105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50" u="none" strike="noStrike" dirty="0">
                          <a:effectLst/>
                        </a:rPr>
                        <a:t>105%</a:t>
                      </a:r>
                      <a:endParaRPr lang="es-CO" sz="105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70359648"/>
                  </a:ext>
                </a:extLst>
              </a:tr>
              <a:tr h="142875">
                <a:tc vMerge="1">
                  <a:txBody>
                    <a:bodyPr/>
                    <a:lstStyle/>
                    <a:p>
                      <a:pPr algn="ctr" fontAlgn="ctr"/>
                      <a:endParaRPr lang="es-CO" sz="800" b="1"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1050" u="none" strike="noStrike" dirty="0">
                          <a:effectLst/>
                        </a:rPr>
                        <a:t>Porcentaje de Cumplimiento al Plan de Previsión de Recursos Humanos</a:t>
                      </a:r>
                      <a:br>
                        <a:rPr lang="es-CO" sz="1050" u="none" strike="noStrike" dirty="0">
                          <a:effectLst/>
                        </a:rPr>
                      </a:br>
                      <a:endParaRPr lang="es-CO" sz="105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50" u="none" strike="noStrike">
                          <a:effectLst/>
                        </a:rPr>
                        <a:t>100,00</a:t>
                      </a:r>
                      <a:endParaRPr lang="es-CO" sz="1050" b="0" i="0" u="none" strike="noStrike">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50" b="0" i="0" u="none" strike="noStrike" dirty="0">
                          <a:solidFill>
                            <a:srgbClr val="000000"/>
                          </a:solidFill>
                          <a:effectLst/>
                          <a:latin typeface="Calibri Light" panose="020F0302020204030204" pitchFamily="34" charset="0"/>
                        </a:rPr>
                        <a:t>100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50" u="none" strike="noStrike" dirty="0">
                          <a:effectLst/>
                        </a:rPr>
                        <a:t>100%</a:t>
                      </a:r>
                      <a:endParaRPr lang="es-CO" sz="105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71564249"/>
                  </a:ext>
                </a:extLst>
              </a:tr>
              <a:tr h="142875">
                <a:tc vMerge="1">
                  <a:txBody>
                    <a:bodyPr/>
                    <a:lstStyle/>
                    <a:p>
                      <a:pPr algn="ctr" fontAlgn="ctr"/>
                      <a:endParaRPr lang="es-CO" sz="800" b="1"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1050" u="none" strike="noStrike" dirty="0">
                          <a:effectLst/>
                        </a:rPr>
                        <a:t>Porcentaje de Cumplimiento del PIC</a:t>
                      </a:r>
                      <a:br>
                        <a:rPr lang="es-CO" sz="1050" u="none" strike="noStrike" dirty="0">
                          <a:effectLst/>
                        </a:rPr>
                      </a:br>
                      <a:endParaRPr lang="es-CO" sz="105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50" u="none" strike="noStrike">
                          <a:effectLst/>
                        </a:rPr>
                        <a:t>100,00</a:t>
                      </a:r>
                      <a:endParaRPr lang="es-CO" sz="1050" b="0" i="0" u="none" strike="noStrike">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50" b="0" i="0" u="none" strike="noStrike" dirty="0">
                          <a:solidFill>
                            <a:srgbClr val="000000"/>
                          </a:solidFill>
                          <a:effectLst/>
                          <a:latin typeface="Calibri Light" panose="020F0302020204030204" pitchFamily="34" charset="0"/>
                        </a:rPr>
                        <a:t>100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50" u="none" strike="noStrike" dirty="0">
                          <a:effectLst/>
                        </a:rPr>
                        <a:t>100%</a:t>
                      </a:r>
                      <a:endParaRPr lang="es-CO" sz="105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71874333"/>
                  </a:ext>
                </a:extLst>
              </a:tr>
              <a:tr h="142875">
                <a:tc vMerge="1">
                  <a:txBody>
                    <a:bodyPr/>
                    <a:lstStyle/>
                    <a:p>
                      <a:pPr algn="ctr" fontAlgn="ctr"/>
                      <a:endParaRPr lang="es-CO" sz="800" b="1"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1050" u="none" strike="noStrike" dirty="0">
                          <a:effectLst/>
                        </a:rPr>
                        <a:t>Porcentaje de Cumplimiento del Plan  Estratégico Talento Humano</a:t>
                      </a:r>
                      <a:br>
                        <a:rPr lang="es-CO" sz="1050" u="none" strike="noStrike" dirty="0">
                          <a:effectLst/>
                        </a:rPr>
                      </a:br>
                      <a:endParaRPr lang="es-CO" sz="105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50" u="none" strike="noStrike" dirty="0">
                          <a:effectLst/>
                        </a:rPr>
                        <a:t>25,00</a:t>
                      </a:r>
                      <a:endParaRPr lang="es-CO" sz="105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50" b="0" i="0" u="none" strike="noStrike" dirty="0">
                          <a:solidFill>
                            <a:srgbClr val="000000"/>
                          </a:solidFill>
                          <a:effectLst/>
                          <a:latin typeface="Calibri Light" panose="020F0302020204030204" pitchFamily="34" charset="0"/>
                        </a:rPr>
                        <a:t>25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50" u="none" strike="noStrike" dirty="0">
                          <a:effectLst/>
                        </a:rPr>
                        <a:t>100%</a:t>
                      </a:r>
                      <a:endParaRPr lang="es-CO" sz="105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34074162"/>
                  </a:ext>
                </a:extLst>
              </a:tr>
              <a:tr h="142875">
                <a:tc vMerge="1">
                  <a:txBody>
                    <a:bodyPr/>
                    <a:lstStyle/>
                    <a:p>
                      <a:pPr algn="ctr" fontAlgn="ctr"/>
                      <a:endParaRPr lang="es-CO" sz="800" b="1"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1050" u="none" strike="noStrike" dirty="0">
                          <a:effectLst/>
                        </a:rPr>
                        <a:t>Porcentaje de Cumplimiento del Plan de SST</a:t>
                      </a:r>
                      <a:br>
                        <a:rPr lang="es-CO" sz="1050" u="none" strike="noStrike" dirty="0">
                          <a:effectLst/>
                        </a:rPr>
                      </a:br>
                      <a:endParaRPr lang="es-CO" sz="105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50" u="none" strike="noStrike" dirty="0">
                          <a:effectLst/>
                        </a:rPr>
                        <a:t>100,00</a:t>
                      </a:r>
                      <a:endParaRPr lang="es-CO" sz="105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50" b="0" i="0" u="none" strike="noStrike" dirty="0">
                          <a:solidFill>
                            <a:srgbClr val="000000"/>
                          </a:solidFill>
                          <a:effectLst/>
                          <a:latin typeface="Calibri Light" panose="020F0302020204030204" pitchFamily="34" charset="0"/>
                        </a:rPr>
                        <a:t>110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50" u="none" strike="noStrike" dirty="0">
                          <a:effectLst/>
                        </a:rPr>
                        <a:t>110%</a:t>
                      </a:r>
                      <a:endParaRPr lang="es-CO" sz="105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75375303"/>
                  </a:ext>
                </a:extLst>
              </a:tr>
              <a:tr h="142875">
                <a:tc vMerge="1">
                  <a:txBody>
                    <a:bodyPr/>
                    <a:lstStyle/>
                    <a:p>
                      <a:pPr algn="ctr" fontAlgn="ctr"/>
                      <a:endParaRPr lang="es-CO" sz="800" b="1"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1050" u="none" strike="noStrike" dirty="0">
                          <a:effectLst/>
                        </a:rPr>
                        <a:t>Porcentaje de Cumplimiento plan de bienestar e incentivos</a:t>
                      </a:r>
                      <a:br>
                        <a:rPr lang="es-CO" sz="1050" u="none" strike="noStrike" dirty="0">
                          <a:effectLst/>
                        </a:rPr>
                      </a:br>
                      <a:endParaRPr lang="es-CO" sz="105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50" u="none" strike="noStrike">
                          <a:effectLst/>
                        </a:rPr>
                        <a:t>100,00</a:t>
                      </a:r>
                      <a:endParaRPr lang="es-CO" sz="1050" b="0" i="0" u="none" strike="noStrike">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50" b="0" i="0" u="none" strike="noStrike" dirty="0">
                          <a:solidFill>
                            <a:srgbClr val="000000"/>
                          </a:solidFill>
                          <a:effectLst/>
                          <a:latin typeface="Calibri Light" panose="020F0302020204030204" pitchFamily="34" charset="0"/>
                        </a:rPr>
                        <a:t>100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50" u="none" strike="noStrike" dirty="0">
                          <a:effectLst/>
                        </a:rPr>
                        <a:t>100%</a:t>
                      </a:r>
                      <a:endParaRPr lang="es-CO" sz="105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78693047"/>
                  </a:ext>
                </a:extLst>
              </a:tr>
            </a:tbl>
          </a:graphicData>
        </a:graphic>
      </p:graphicFrame>
      <p:graphicFrame>
        <p:nvGraphicFramePr>
          <p:cNvPr id="12" name="Tabla 11"/>
          <p:cNvGraphicFramePr>
            <a:graphicFrameLocks noGrp="1"/>
          </p:cNvGraphicFramePr>
          <p:nvPr>
            <p:extLst>
              <p:ext uri="{D42A27DB-BD31-4B8C-83A1-F6EECF244321}">
                <p14:modId xmlns:p14="http://schemas.microsoft.com/office/powerpoint/2010/main" val="388335902"/>
              </p:ext>
            </p:extLst>
          </p:nvPr>
        </p:nvGraphicFramePr>
        <p:xfrm>
          <a:off x="3836020" y="2184130"/>
          <a:ext cx="6659034" cy="206121"/>
        </p:xfrm>
        <a:graphic>
          <a:graphicData uri="http://schemas.openxmlformats.org/drawingml/2006/table">
            <a:tbl>
              <a:tblPr firstRow="1" firstCol="1" bandRow="1"/>
              <a:tblGrid>
                <a:gridCol w="1854200">
                  <a:extLst>
                    <a:ext uri="{9D8B030D-6E8A-4147-A177-3AD203B41FA5}">
                      <a16:colId xmlns:a16="http://schemas.microsoft.com/office/drawing/2014/main" val="325368306"/>
                    </a:ext>
                  </a:extLst>
                </a:gridCol>
                <a:gridCol w="1862667">
                  <a:extLst>
                    <a:ext uri="{9D8B030D-6E8A-4147-A177-3AD203B41FA5}">
                      <a16:colId xmlns:a16="http://schemas.microsoft.com/office/drawing/2014/main" val="3940555080"/>
                    </a:ext>
                  </a:extLst>
                </a:gridCol>
                <a:gridCol w="1383908">
                  <a:extLst>
                    <a:ext uri="{9D8B030D-6E8A-4147-A177-3AD203B41FA5}">
                      <a16:colId xmlns:a16="http://schemas.microsoft.com/office/drawing/2014/main" val="390071544"/>
                    </a:ext>
                  </a:extLst>
                </a:gridCol>
                <a:gridCol w="1558259">
                  <a:extLst>
                    <a:ext uri="{9D8B030D-6E8A-4147-A177-3AD203B41FA5}">
                      <a16:colId xmlns:a16="http://schemas.microsoft.com/office/drawing/2014/main" val="2108749774"/>
                    </a:ext>
                  </a:extLst>
                </a:gridCol>
              </a:tblGrid>
              <a:tr h="152077">
                <a:tc>
                  <a:txBody>
                    <a:bodyPr/>
                    <a:lstStyle/>
                    <a:p>
                      <a:pPr algn="ctr">
                        <a:lnSpc>
                          <a:spcPct val="107000"/>
                        </a:lnSpc>
                        <a:spcAft>
                          <a:spcPts val="0"/>
                        </a:spcAft>
                      </a:pPr>
                      <a:r>
                        <a:rPr lang="es-CO"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Indicador</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200" b="1" dirty="0">
                          <a:effectLst/>
                          <a:latin typeface="Calibri" panose="020F0502020204030204" pitchFamily="34" charset="0"/>
                          <a:ea typeface="Calibri" panose="020F0502020204030204" pitchFamily="34" charset="0"/>
                          <a:cs typeface="Calibri" panose="020F0502020204030204" pitchFamily="34" charset="0"/>
                        </a:rPr>
                        <a:t>Meta 2023</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200" b="1" dirty="0">
                          <a:effectLst/>
                          <a:latin typeface="Calibri" panose="020F0502020204030204" pitchFamily="34" charset="0"/>
                          <a:ea typeface="Calibri" panose="020F0502020204030204" pitchFamily="34" charset="0"/>
                          <a:cs typeface="Calibri" panose="020F0502020204030204" pitchFamily="34" charset="0"/>
                        </a:rPr>
                        <a:t>Avance Cuantitativo</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200" b="1"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Promedio</a:t>
                      </a:r>
                      <a:r>
                        <a:rPr lang="es-CO" sz="1200" b="1" baseline="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102</a:t>
                      </a:r>
                      <a:r>
                        <a:rPr lang="es-CO" sz="1200" b="1" baseline="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extLst>
                  <a:ext uri="{0D108BD9-81ED-4DB2-BD59-A6C34878D82A}">
                    <a16:rowId xmlns:a16="http://schemas.microsoft.com/office/drawing/2014/main" val="14138221"/>
                  </a:ext>
                </a:extLst>
              </a:tr>
            </a:tbl>
          </a:graphicData>
        </a:graphic>
      </p:graphicFrame>
    </p:spTree>
    <p:extLst>
      <p:ext uri="{BB962C8B-B14F-4D97-AF65-F5344CB8AC3E}">
        <p14:creationId xmlns:p14="http://schemas.microsoft.com/office/powerpoint/2010/main" val="65622460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Marcador de contenido 10">
            <a:extLst>
              <a:ext uri="{FF2B5EF4-FFF2-40B4-BE49-F238E27FC236}">
                <a16:creationId xmlns:a16="http://schemas.microsoft.com/office/drawing/2014/main" id="{ECC426F2-3B3C-EF7B-BD5A-CB5B9796193B}"/>
              </a:ext>
            </a:extLst>
          </p:cNvPr>
          <p:cNvSpPr txBox="1">
            <a:spLocks/>
          </p:cNvSpPr>
          <p:nvPr/>
        </p:nvSpPr>
        <p:spPr>
          <a:xfrm>
            <a:off x="3408584" y="527052"/>
            <a:ext cx="11701246" cy="11617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200"/>
              </a:spcBef>
              <a:spcAft>
                <a:spcPts val="200"/>
              </a:spcAft>
              <a:buClrTx/>
              <a:buSzTx/>
              <a:buFont typeface="Arial" panose="020B0604020202020204" pitchFamily="34" charset="0"/>
              <a:buNone/>
              <a:tabLst/>
              <a:defRPr/>
            </a:pPr>
            <a:r>
              <a:rPr kumimoji="0" lang="es-CO" sz="1200" b="1" i="0" u="none" strike="noStrike" kern="1200" cap="none" spc="0" normalizeH="0" baseline="0" noProof="0" dirty="0">
                <a:ln>
                  <a:noFill/>
                </a:ln>
                <a:solidFill>
                  <a:prstClr val="black"/>
                </a:solidFill>
                <a:effectLst/>
                <a:uLnTx/>
                <a:uFillTx/>
                <a:latin typeface="Calibri" panose="020F0502020204030204"/>
                <a:ea typeface="+mn-ea"/>
                <a:cs typeface="+mn-cs"/>
              </a:rPr>
              <a:t>SEGUIMIENTO AL PLAN DE ACCIÓN </a:t>
            </a:r>
          </a:p>
          <a:p>
            <a:pPr marL="0" marR="0" lvl="0" indent="0" algn="ctr" defTabSz="914400" rtl="0" eaLnBrk="1" fontAlgn="auto" latinLnBrk="0" hangingPunct="1">
              <a:lnSpc>
                <a:spcPct val="100000"/>
              </a:lnSpc>
              <a:spcBef>
                <a:spcPts val="200"/>
              </a:spcBef>
              <a:spcAft>
                <a:spcPts val="200"/>
              </a:spcAft>
              <a:buClrTx/>
              <a:buSzTx/>
              <a:buFont typeface="Arial" panose="020B0604020202020204" pitchFamily="34" charset="0"/>
              <a:buNone/>
              <a:tabLst/>
              <a:defRPr/>
            </a:pPr>
            <a:r>
              <a:rPr kumimoji="0" lang="es-CO" sz="1200" b="1" i="0" u="none" strike="noStrike" kern="1200" cap="none" spc="0" normalizeH="0" baseline="0" noProof="0" dirty="0">
                <a:ln>
                  <a:noFill/>
                </a:ln>
                <a:solidFill>
                  <a:prstClr val="black"/>
                </a:solidFill>
                <a:effectLst/>
                <a:uLnTx/>
                <a:uFillTx/>
                <a:latin typeface="Calibri" panose="020F0502020204030204"/>
                <a:ea typeface="+mn-ea"/>
                <a:cs typeface="+mn-cs"/>
              </a:rPr>
              <a:t>INSTITUCIONAL IV TRIMESTRE</a:t>
            </a:r>
          </a:p>
        </p:txBody>
      </p:sp>
      <p:sp>
        <p:nvSpPr>
          <p:cNvPr id="4" name="Título 1">
            <a:extLst>
              <a:ext uri="{FF2B5EF4-FFF2-40B4-BE49-F238E27FC236}">
                <a16:creationId xmlns:a16="http://schemas.microsoft.com/office/drawing/2014/main" id="{020C9F9D-9922-FE66-036A-B4310FD4A618}"/>
              </a:ext>
            </a:extLst>
          </p:cNvPr>
          <p:cNvSpPr txBox="1">
            <a:spLocks/>
          </p:cNvSpPr>
          <p:nvPr/>
        </p:nvSpPr>
        <p:spPr>
          <a:xfrm>
            <a:off x="3777994" y="663026"/>
            <a:ext cx="4314274" cy="49600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CO" sz="2400"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Secretaría General</a:t>
            </a:r>
            <a:endParaRPr lang="es-CO" sz="2400" b="1" dirty="0"/>
          </a:p>
        </p:txBody>
      </p:sp>
      <p:graphicFrame>
        <p:nvGraphicFramePr>
          <p:cNvPr id="7" name="Tabla 6"/>
          <p:cNvGraphicFramePr>
            <a:graphicFrameLocks noGrp="1"/>
          </p:cNvGraphicFramePr>
          <p:nvPr>
            <p:extLst>
              <p:ext uri="{D42A27DB-BD31-4B8C-83A1-F6EECF244321}">
                <p14:modId xmlns:p14="http://schemas.microsoft.com/office/powerpoint/2010/main" val="574447479"/>
              </p:ext>
            </p:extLst>
          </p:nvPr>
        </p:nvGraphicFramePr>
        <p:xfrm>
          <a:off x="1680631" y="1776924"/>
          <a:ext cx="8509000" cy="2042160"/>
        </p:xfrm>
        <a:graphic>
          <a:graphicData uri="http://schemas.openxmlformats.org/drawingml/2006/table">
            <a:tbl>
              <a:tblPr>
                <a:tableStyleId>{5C22544A-7EE6-4342-B048-85BDC9FD1C3A}</a:tableStyleId>
              </a:tblPr>
              <a:tblGrid>
                <a:gridCol w="1854607">
                  <a:extLst>
                    <a:ext uri="{9D8B030D-6E8A-4147-A177-3AD203B41FA5}">
                      <a16:colId xmlns:a16="http://schemas.microsoft.com/office/drawing/2014/main" val="2939695034"/>
                    </a:ext>
                  </a:extLst>
                </a:gridCol>
                <a:gridCol w="1854607">
                  <a:extLst>
                    <a:ext uri="{9D8B030D-6E8A-4147-A177-3AD203B41FA5}">
                      <a16:colId xmlns:a16="http://schemas.microsoft.com/office/drawing/2014/main" val="3823695185"/>
                    </a:ext>
                  </a:extLst>
                </a:gridCol>
                <a:gridCol w="1854607">
                  <a:extLst>
                    <a:ext uri="{9D8B030D-6E8A-4147-A177-3AD203B41FA5}">
                      <a16:colId xmlns:a16="http://schemas.microsoft.com/office/drawing/2014/main" val="172086527"/>
                    </a:ext>
                  </a:extLst>
                </a:gridCol>
                <a:gridCol w="1360045">
                  <a:extLst>
                    <a:ext uri="{9D8B030D-6E8A-4147-A177-3AD203B41FA5}">
                      <a16:colId xmlns:a16="http://schemas.microsoft.com/office/drawing/2014/main" val="3448882070"/>
                    </a:ext>
                  </a:extLst>
                </a:gridCol>
                <a:gridCol w="1585134">
                  <a:extLst>
                    <a:ext uri="{9D8B030D-6E8A-4147-A177-3AD203B41FA5}">
                      <a16:colId xmlns:a16="http://schemas.microsoft.com/office/drawing/2014/main" val="3563314981"/>
                    </a:ext>
                  </a:extLst>
                </a:gridCol>
              </a:tblGrid>
              <a:tr h="428625">
                <a:tc rowSpan="4">
                  <a:txBody>
                    <a:bodyPr/>
                    <a:lstStyle/>
                    <a:p>
                      <a:pPr algn="ctr" fontAlgn="ctr"/>
                      <a:endParaRPr lang="es-CO" sz="1100" b="1" u="none" strike="noStrike" dirty="0">
                        <a:effectLst/>
                        <a:latin typeface="+mn-lt"/>
                      </a:endParaRPr>
                    </a:p>
                    <a:p>
                      <a:pPr algn="ctr" fontAlgn="ctr"/>
                      <a:endParaRPr lang="es-CO" sz="1100" b="1" u="none" strike="noStrike" dirty="0">
                        <a:effectLst/>
                        <a:latin typeface="+mn-lt"/>
                      </a:endParaRPr>
                    </a:p>
                    <a:p>
                      <a:pPr algn="ctr" fontAlgn="ctr"/>
                      <a:r>
                        <a:rPr lang="es-CO" sz="1100" b="1" u="none" strike="noStrike" dirty="0">
                          <a:effectLst/>
                          <a:latin typeface="+mn-lt"/>
                        </a:rPr>
                        <a:t>G.I.T. Tecnologías de la Información y las Comunicaciones - Tics</a:t>
                      </a:r>
                      <a:endParaRPr lang="es-CO" sz="1100" b="1" i="0" u="none" strike="noStrike" dirty="0">
                        <a:solidFill>
                          <a:srgbClr val="000000"/>
                        </a:solidFill>
                        <a:effectLst/>
                        <a:latin typeface="+mn-lt"/>
                      </a:endParaRPr>
                    </a:p>
                    <a:p>
                      <a:pPr algn="ctr" fontAlgn="ctr"/>
                      <a:r>
                        <a:rPr lang="es-CO" sz="1100" b="1" u="none" strike="noStrike" dirty="0">
                          <a:effectLst/>
                          <a:latin typeface="+mn-lt"/>
                        </a:rPr>
                        <a:t> </a:t>
                      </a:r>
                      <a:endParaRPr lang="es-CO" sz="1100" b="1" i="0" u="none" strike="noStrike" dirty="0">
                        <a:solidFill>
                          <a:srgbClr val="000000"/>
                        </a:solidFill>
                        <a:effectLst/>
                        <a:latin typeface="+mn-lt"/>
                      </a:endParaRPr>
                    </a:p>
                    <a:p>
                      <a:pPr algn="ctr" fontAlgn="ctr"/>
                      <a:r>
                        <a:rPr lang="es-CO" sz="1100" b="1" u="none" strike="noStrike" dirty="0">
                          <a:effectLst/>
                          <a:latin typeface="+mn-lt"/>
                        </a:rPr>
                        <a:t> </a:t>
                      </a:r>
                      <a:endParaRPr lang="es-CO" sz="1100" b="1" i="0" u="none" strike="noStrike" dirty="0">
                        <a:solidFill>
                          <a:srgbClr val="000000"/>
                        </a:solidFill>
                        <a:effectLst/>
                        <a:latin typeface="+mn-lt"/>
                      </a:endParaRPr>
                    </a:p>
                    <a:p>
                      <a:pPr algn="ctr" fontAlgn="ctr"/>
                      <a:r>
                        <a:rPr lang="es-CO" sz="1100" b="1" u="none" strike="noStrike" dirty="0">
                          <a:effectLst/>
                          <a:latin typeface="+mn-lt"/>
                        </a:rPr>
                        <a:t> </a:t>
                      </a:r>
                      <a:endParaRPr lang="es-CO" sz="1100" b="1"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800" u="none" strike="noStrike" dirty="0">
                          <a:effectLst/>
                        </a:rPr>
                        <a:t>Número de licencias adquiridas y/o renovadas</a:t>
                      </a:r>
                      <a:br>
                        <a:rPr lang="es-CO" sz="800" u="none" strike="noStrike" dirty="0">
                          <a:effectLst/>
                        </a:rPr>
                      </a:br>
                      <a:endParaRPr lang="es-CO" sz="8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1000,00</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b="0" i="0" u="none" strike="noStrike" dirty="0">
                          <a:solidFill>
                            <a:srgbClr val="000000"/>
                          </a:solidFill>
                          <a:effectLst/>
                          <a:latin typeface="Calibri Light" panose="020F0302020204030204" pitchFamily="34" charset="0"/>
                        </a:rPr>
                        <a:t>1100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110%</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05281902"/>
                  </a:ext>
                </a:extLst>
              </a:tr>
              <a:tr h="142875">
                <a:tc vMerge="1">
                  <a:txBody>
                    <a:bodyPr/>
                    <a:lstStyle/>
                    <a:p>
                      <a:pPr algn="ctr" fontAlgn="ctr"/>
                      <a:endParaRPr lang="es-CO" sz="800" b="1"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800" u="none" strike="noStrike" dirty="0">
                          <a:effectLst/>
                        </a:rPr>
                        <a:t>Porcentaje de Avance en la ejecución del Plan de Seguridad y Privacidad de la Información</a:t>
                      </a:r>
                      <a:endParaRPr lang="es-CO" sz="8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100,00</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b="0" i="0" u="none" strike="noStrike" dirty="0">
                          <a:solidFill>
                            <a:srgbClr val="000000"/>
                          </a:solidFill>
                          <a:effectLst/>
                          <a:latin typeface="Calibri Light" panose="020F0302020204030204" pitchFamily="34" charset="0"/>
                        </a:rPr>
                        <a:t>95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95%</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30433679"/>
                  </a:ext>
                </a:extLst>
              </a:tr>
              <a:tr h="142875">
                <a:tc vMerge="1">
                  <a:txBody>
                    <a:bodyPr/>
                    <a:lstStyle/>
                    <a:p>
                      <a:pPr algn="ctr" fontAlgn="ctr"/>
                      <a:endParaRPr lang="es-CO" sz="800" b="1"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800" u="none" strike="noStrike" dirty="0">
                          <a:effectLst/>
                        </a:rPr>
                        <a:t>Porcentaje de avance en la ejecución del Plan de Tratamiento de Riesgos de Seguridad y Privacidad </a:t>
                      </a:r>
                      <a:endParaRPr lang="es-CO" sz="8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a:effectLst/>
                        </a:rPr>
                        <a:t>100,00</a:t>
                      </a:r>
                      <a:endParaRPr lang="es-CO" sz="800" b="0" i="0" u="none" strike="noStrike">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b="0" i="0" u="none" strike="noStrike" dirty="0">
                          <a:solidFill>
                            <a:srgbClr val="000000"/>
                          </a:solidFill>
                          <a:effectLst/>
                          <a:latin typeface="Calibri Light" panose="020F0302020204030204" pitchFamily="34" charset="0"/>
                        </a:rPr>
                        <a:t>100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100%</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47242746"/>
                  </a:ext>
                </a:extLst>
              </a:tr>
              <a:tr h="142875">
                <a:tc vMerge="1">
                  <a:txBody>
                    <a:bodyPr/>
                    <a:lstStyle/>
                    <a:p>
                      <a:pPr algn="ctr" fontAlgn="ctr"/>
                      <a:endParaRPr lang="es-CO" sz="800" b="1"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800" u="none" strike="noStrike" dirty="0">
                          <a:effectLst/>
                        </a:rPr>
                        <a:t>Porcentaje de ejecución del PETI: Promedio de conocimientos de los servicios de TI de Min Deporte, Fallas en los sistemas de información de la entidad, Porcentaje de entrenamiento relacionado con regulación y políticas de TI.</a:t>
                      </a:r>
                      <a:br>
                        <a:rPr lang="es-CO" sz="800" u="none" strike="noStrike" dirty="0">
                          <a:effectLst/>
                        </a:rPr>
                      </a:br>
                      <a:endParaRPr lang="es-CO" sz="8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100,00</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b="0" i="0" u="none" strike="noStrike" dirty="0">
                          <a:solidFill>
                            <a:srgbClr val="000000"/>
                          </a:solidFill>
                          <a:effectLst/>
                          <a:latin typeface="Calibri Light" panose="020F0302020204030204" pitchFamily="34" charset="0"/>
                        </a:rPr>
                        <a:t>80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80%</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20170745"/>
                  </a:ext>
                </a:extLst>
              </a:tr>
            </a:tbl>
          </a:graphicData>
        </a:graphic>
      </p:graphicFrame>
      <p:graphicFrame>
        <p:nvGraphicFramePr>
          <p:cNvPr id="8" name="Tabla 7"/>
          <p:cNvGraphicFramePr>
            <a:graphicFrameLocks noGrp="1"/>
          </p:cNvGraphicFramePr>
          <p:nvPr>
            <p:extLst>
              <p:ext uri="{D42A27DB-BD31-4B8C-83A1-F6EECF244321}">
                <p14:modId xmlns:p14="http://schemas.microsoft.com/office/powerpoint/2010/main" val="250819325"/>
              </p:ext>
            </p:extLst>
          </p:nvPr>
        </p:nvGraphicFramePr>
        <p:xfrm>
          <a:off x="1680631" y="4324172"/>
          <a:ext cx="8509000" cy="2180151"/>
        </p:xfrm>
        <a:graphic>
          <a:graphicData uri="http://schemas.openxmlformats.org/drawingml/2006/table">
            <a:tbl>
              <a:tblPr>
                <a:tableStyleId>{5C22544A-7EE6-4342-B048-85BDC9FD1C3A}</a:tableStyleId>
              </a:tblPr>
              <a:tblGrid>
                <a:gridCol w="1854607">
                  <a:extLst>
                    <a:ext uri="{9D8B030D-6E8A-4147-A177-3AD203B41FA5}">
                      <a16:colId xmlns:a16="http://schemas.microsoft.com/office/drawing/2014/main" val="167849121"/>
                    </a:ext>
                  </a:extLst>
                </a:gridCol>
                <a:gridCol w="1854607">
                  <a:extLst>
                    <a:ext uri="{9D8B030D-6E8A-4147-A177-3AD203B41FA5}">
                      <a16:colId xmlns:a16="http://schemas.microsoft.com/office/drawing/2014/main" val="701383080"/>
                    </a:ext>
                  </a:extLst>
                </a:gridCol>
                <a:gridCol w="1854607">
                  <a:extLst>
                    <a:ext uri="{9D8B030D-6E8A-4147-A177-3AD203B41FA5}">
                      <a16:colId xmlns:a16="http://schemas.microsoft.com/office/drawing/2014/main" val="3673224910"/>
                    </a:ext>
                  </a:extLst>
                </a:gridCol>
                <a:gridCol w="1360045">
                  <a:extLst>
                    <a:ext uri="{9D8B030D-6E8A-4147-A177-3AD203B41FA5}">
                      <a16:colId xmlns:a16="http://schemas.microsoft.com/office/drawing/2014/main" val="203745967"/>
                    </a:ext>
                  </a:extLst>
                </a:gridCol>
                <a:gridCol w="1585134">
                  <a:extLst>
                    <a:ext uri="{9D8B030D-6E8A-4147-A177-3AD203B41FA5}">
                      <a16:colId xmlns:a16="http://schemas.microsoft.com/office/drawing/2014/main" val="2417034973"/>
                    </a:ext>
                  </a:extLst>
                </a:gridCol>
              </a:tblGrid>
              <a:tr h="384159">
                <a:tc rowSpan="6">
                  <a:txBody>
                    <a:bodyPr/>
                    <a:lstStyle/>
                    <a:p>
                      <a:pPr algn="ctr" fontAlgn="ctr"/>
                      <a:endParaRPr lang="es-CO" sz="1100" b="1" u="none" strike="noStrike" dirty="0">
                        <a:effectLst/>
                        <a:latin typeface="+mn-lt"/>
                      </a:endParaRPr>
                    </a:p>
                    <a:p>
                      <a:pPr algn="ctr" fontAlgn="ctr"/>
                      <a:endParaRPr lang="es-CO" sz="1100" b="1" u="none" strike="noStrike" dirty="0">
                        <a:effectLst/>
                        <a:latin typeface="+mn-lt"/>
                      </a:endParaRPr>
                    </a:p>
                    <a:p>
                      <a:pPr algn="ctr" fontAlgn="ctr"/>
                      <a:endParaRPr lang="es-CO" sz="1100" b="1" u="none" strike="noStrike" dirty="0">
                        <a:effectLst/>
                        <a:latin typeface="+mn-lt"/>
                      </a:endParaRPr>
                    </a:p>
                    <a:p>
                      <a:pPr algn="ctr" fontAlgn="ctr"/>
                      <a:r>
                        <a:rPr lang="es-CO" sz="1100" b="1" u="none" strike="noStrike" dirty="0">
                          <a:effectLst/>
                          <a:latin typeface="+mn-lt"/>
                        </a:rPr>
                        <a:t>G.I.T. Tesorería</a:t>
                      </a:r>
                      <a:endParaRPr lang="es-CO" sz="1100" b="1" i="0" u="none" strike="noStrike" dirty="0">
                        <a:solidFill>
                          <a:srgbClr val="000000"/>
                        </a:solidFill>
                        <a:effectLst/>
                        <a:latin typeface="+mn-lt"/>
                      </a:endParaRPr>
                    </a:p>
                    <a:p>
                      <a:pPr algn="ctr" fontAlgn="ctr"/>
                      <a:r>
                        <a:rPr lang="es-CO" sz="1100" b="1" u="none" strike="noStrike" dirty="0">
                          <a:effectLst/>
                          <a:latin typeface="+mn-lt"/>
                        </a:rPr>
                        <a:t> </a:t>
                      </a:r>
                      <a:endParaRPr lang="es-CO" sz="1100" b="1" i="0" u="none" strike="noStrike" dirty="0">
                        <a:solidFill>
                          <a:srgbClr val="000000"/>
                        </a:solidFill>
                        <a:effectLst/>
                        <a:latin typeface="+mn-lt"/>
                      </a:endParaRPr>
                    </a:p>
                    <a:p>
                      <a:pPr algn="ctr" fontAlgn="ctr"/>
                      <a:r>
                        <a:rPr lang="es-CO" sz="1100" b="1" u="none" strike="noStrike" dirty="0">
                          <a:effectLst/>
                          <a:latin typeface="+mn-lt"/>
                        </a:rPr>
                        <a:t> </a:t>
                      </a:r>
                      <a:endParaRPr lang="es-CO" sz="1100" b="1" i="0" u="none" strike="noStrike" dirty="0">
                        <a:solidFill>
                          <a:srgbClr val="000000"/>
                        </a:solidFill>
                        <a:effectLst/>
                        <a:latin typeface="+mn-lt"/>
                      </a:endParaRPr>
                    </a:p>
                    <a:p>
                      <a:pPr algn="ctr" fontAlgn="ctr"/>
                      <a:r>
                        <a:rPr lang="es-CO" sz="1100" b="1" u="none" strike="noStrike" dirty="0">
                          <a:effectLst/>
                          <a:latin typeface="+mn-lt"/>
                        </a:rPr>
                        <a:t> </a:t>
                      </a:r>
                      <a:endParaRPr lang="es-CO" sz="1100" b="1" i="0" u="none" strike="noStrike" dirty="0">
                        <a:solidFill>
                          <a:srgbClr val="000000"/>
                        </a:solidFill>
                        <a:effectLst/>
                        <a:latin typeface="+mn-lt"/>
                      </a:endParaRPr>
                    </a:p>
                    <a:p>
                      <a:pPr algn="ctr" fontAlgn="ctr"/>
                      <a:r>
                        <a:rPr lang="es-CO" sz="1100" b="1" u="none" strike="noStrike" dirty="0">
                          <a:effectLst/>
                          <a:latin typeface="+mn-lt"/>
                        </a:rPr>
                        <a:t> </a:t>
                      </a:r>
                      <a:endParaRPr lang="es-CO" sz="1100" b="1"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800" u="none" strike="noStrike">
                          <a:effectLst/>
                        </a:rPr>
                        <a:t>Porcentaje de Documentos de Recaudo por Clasificar -DR*C identificados</a:t>
                      </a:r>
                      <a:br>
                        <a:rPr lang="es-CO" sz="800" u="none" strike="noStrike">
                          <a:effectLst/>
                        </a:rPr>
                      </a:br>
                      <a:endParaRPr lang="es-CO" sz="800" b="0" i="0" u="none" strike="noStrike">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97,00</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b="0" i="0" u="none" strike="noStrike" dirty="0">
                          <a:solidFill>
                            <a:srgbClr val="000000"/>
                          </a:solidFill>
                          <a:effectLst/>
                          <a:latin typeface="Calibri Light" panose="020F0302020204030204" pitchFamily="34" charset="0"/>
                        </a:rPr>
                        <a:t>97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solidFill>
                            <a:schemeClr val="tx1"/>
                          </a:solidFill>
                          <a:effectLst/>
                        </a:rPr>
                        <a:t>97%</a:t>
                      </a:r>
                      <a:endParaRPr lang="es-CO" sz="800" b="0" i="0" u="none" strike="noStrike" dirty="0">
                        <a:solidFill>
                          <a:schemeClr val="tx1"/>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64522631"/>
                  </a:ext>
                </a:extLst>
              </a:tr>
              <a:tr h="508962">
                <a:tc vMerge="1">
                  <a:txBody>
                    <a:bodyPr/>
                    <a:lstStyle/>
                    <a:p>
                      <a:pPr algn="ctr" fontAlgn="ctr"/>
                      <a:endParaRPr lang="es-CO" sz="800" b="1"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800" u="none" strike="noStrike" dirty="0">
                          <a:effectLst/>
                        </a:rPr>
                        <a:t>Porcentaje de Gestión de pago de obligaciones presupuestales con lleno de requisitos</a:t>
                      </a:r>
                      <a:br>
                        <a:rPr lang="es-CO" sz="800" u="none" strike="noStrike" dirty="0">
                          <a:effectLst/>
                        </a:rPr>
                      </a:br>
                      <a:endParaRPr lang="es-CO" sz="8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100,00</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 100</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solidFill>
                            <a:schemeClr val="tx1"/>
                          </a:solidFill>
                          <a:effectLst/>
                        </a:rPr>
                        <a:t>100%</a:t>
                      </a:r>
                      <a:endParaRPr lang="es-CO" sz="800" b="0" i="0" u="none" strike="noStrike" dirty="0">
                        <a:solidFill>
                          <a:schemeClr val="tx1"/>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08024840"/>
                  </a:ext>
                </a:extLst>
              </a:tr>
              <a:tr h="259356">
                <a:tc vMerge="1">
                  <a:txBody>
                    <a:bodyPr/>
                    <a:lstStyle/>
                    <a:p>
                      <a:endParaRPr lang="es-419"/>
                    </a:p>
                  </a:txBody>
                  <a:tcPr/>
                </a:tc>
                <a:tc>
                  <a:txBody>
                    <a:bodyPr/>
                    <a:lstStyle/>
                    <a:p>
                      <a:pPr algn="l" fontAlgn="b"/>
                      <a:r>
                        <a:rPr lang="es-CO" sz="800" b="0" i="0" u="none" strike="noStrike" dirty="0">
                          <a:solidFill>
                            <a:srgbClr val="000000"/>
                          </a:solidFill>
                          <a:effectLst/>
                          <a:latin typeface="Calibri" panose="020F0502020204030204" pitchFamily="34" charset="0"/>
                          <a:cs typeface="Calibri" panose="020F0502020204030204" pitchFamily="34" charset="0"/>
                        </a:rPr>
                        <a:t>Porcentaje de PAC Utilizado 1-3 Transferencias</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b="0" i="0" u="none" strike="noStrike" dirty="0">
                          <a:solidFill>
                            <a:srgbClr val="000000"/>
                          </a:solidFill>
                          <a:effectLst/>
                          <a:latin typeface="Calibri" panose="020F0502020204030204" pitchFamily="34" charset="0"/>
                          <a:cs typeface="Calibri" panose="020F0502020204030204" pitchFamily="34" charset="0"/>
                        </a:rPr>
                        <a:t>95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b="0" i="0" u="none" strike="noStrike" dirty="0">
                          <a:solidFill>
                            <a:srgbClr val="000000"/>
                          </a:solidFill>
                          <a:effectLst/>
                          <a:latin typeface="Calibri" panose="020F0502020204030204" pitchFamily="34" charset="0"/>
                          <a:cs typeface="Calibri" panose="020F0502020204030204" pitchFamily="34" charset="0"/>
                        </a:rPr>
                        <a:t>72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b="0" i="0" u="none" strike="noStrike" dirty="0">
                          <a:solidFill>
                            <a:schemeClr val="tx1"/>
                          </a:solidFill>
                          <a:effectLst/>
                          <a:latin typeface="Calibri" panose="020F0502020204030204" pitchFamily="34" charset="0"/>
                          <a:cs typeface="Calibri" panose="020F0502020204030204" pitchFamily="34" charset="0"/>
                        </a:rPr>
                        <a:t>72%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78713596"/>
                  </a:ext>
                </a:extLst>
              </a:tr>
              <a:tr h="384159">
                <a:tc vMerge="1">
                  <a:txBody>
                    <a:bodyPr/>
                    <a:lstStyle/>
                    <a:p>
                      <a:pPr algn="ctr" fontAlgn="ctr"/>
                      <a:endParaRPr lang="es-CO" sz="800" b="1"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800" u="none" strike="noStrike" dirty="0">
                          <a:effectLst/>
                        </a:rPr>
                        <a:t>Porcentaje de PAC Utilizado 3-8 de Inversión.</a:t>
                      </a:r>
                      <a:br>
                        <a:rPr lang="es-CO" sz="800" u="none" strike="noStrike" dirty="0">
                          <a:effectLst/>
                        </a:rPr>
                      </a:br>
                      <a:endParaRPr lang="es-CO" sz="8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90,00</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b="0" i="0" u="none" strike="noStrike" dirty="0">
                          <a:solidFill>
                            <a:srgbClr val="000000"/>
                          </a:solidFill>
                          <a:effectLst/>
                          <a:latin typeface="Calibri Light" panose="020F0302020204030204" pitchFamily="34" charset="0"/>
                        </a:rPr>
                        <a:t>86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solidFill>
                            <a:schemeClr val="tx1"/>
                          </a:solidFill>
                          <a:effectLst/>
                        </a:rPr>
                        <a:t>86%</a:t>
                      </a:r>
                      <a:endParaRPr lang="es-CO" sz="800" b="0" i="0" u="none" strike="noStrike" dirty="0">
                        <a:solidFill>
                          <a:schemeClr val="tx1"/>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41622879"/>
                  </a:ext>
                </a:extLst>
              </a:tr>
              <a:tr h="384159">
                <a:tc vMerge="1">
                  <a:txBody>
                    <a:bodyPr/>
                    <a:lstStyle/>
                    <a:p>
                      <a:pPr algn="ctr" fontAlgn="ctr"/>
                      <a:endParaRPr lang="es-CO" sz="800" b="1"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800" u="none" strike="noStrike" dirty="0">
                          <a:effectLst/>
                        </a:rPr>
                        <a:t>Porcentaje de PAC Utilizado 1-2 Gastos Generales</a:t>
                      </a:r>
                      <a:br>
                        <a:rPr lang="es-CO" sz="800" u="none" strike="noStrike" dirty="0">
                          <a:effectLst/>
                        </a:rPr>
                      </a:br>
                      <a:endParaRPr lang="es-CO" sz="800" b="0" i="0" u="none" strike="noStrike" dirty="0">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effectLst/>
                        </a:rPr>
                        <a:t>90,00</a:t>
                      </a:r>
                      <a:endParaRPr lang="es-CO" sz="800" b="0"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b="0" i="0" u="none" strike="noStrike" dirty="0">
                          <a:solidFill>
                            <a:srgbClr val="000000"/>
                          </a:solidFill>
                          <a:effectLst/>
                          <a:latin typeface="Calibri Light" panose="020F0302020204030204" pitchFamily="34" charset="0"/>
                        </a:rPr>
                        <a:t>74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solidFill>
                            <a:schemeClr val="tx1"/>
                          </a:solidFill>
                          <a:effectLst/>
                        </a:rPr>
                        <a:t>74%</a:t>
                      </a:r>
                      <a:endParaRPr lang="es-CO" sz="800" b="0" i="0" u="none" strike="noStrike" dirty="0">
                        <a:solidFill>
                          <a:schemeClr val="tx1"/>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43353594"/>
                  </a:ext>
                </a:extLst>
              </a:tr>
              <a:tr h="259356">
                <a:tc vMerge="1">
                  <a:txBody>
                    <a:bodyPr/>
                    <a:lstStyle/>
                    <a:p>
                      <a:pPr algn="ctr" fontAlgn="ctr"/>
                      <a:endParaRPr lang="es-CO" sz="800" b="1" i="0" u="none" strike="noStrike" dirty="0">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800" u="none" strike="noStrike">
                          <a:effectLst/>
                        </a:rPr>
                        <a:t>Porcentaje de PAC Utilizado 3-8 Inversión</a:t>
                      </a:r>
                      <a:br>
                        <a:rPr lang="es-CO" sz="800" u="none" strike="noStrike">
                          <a:effectLst/>
                        </a:rPr>
                      </a:br>
                      <a:endParaRPr lang="es-CO" sz="800" b="0" i="0" u="none" strike="noStrike">
                        <a:solidFill>
                          <a:srgbClr val="000000"/>
                        </a:solidFill>
                        <a:effectLst/>
                        <a:latin typeface="Calibri Light" panose="020F03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a:effectLst/>
                        </a:rPr>
                        <a:t>90,00</a:t>
                      </a:r>
                      <a:endParaRPr lang="es-CO" sz="800" b="0" i="0" u="none" strike="noStrike">
                        <a:solidFill>
                          <a:srgbClr val="000000"/>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b="0" i="0" u="none" strike="noStrike" dirty="0">
                          <a:solidFill>
                            <a:srgbClr val="000000"/>
                          </a:solidFill>
                          <a:effectLst/>
                          <a:latin typeface="Calibri Light" panose="020F0302020204030204" pitchFamily="34" charset="0"/>
                        </a:rPr>
                        <a:t>72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800" u="none" strike="noStrike" dirty="0">
                          <a:solidFill>
                            <a:schemeClr val="tx1"/>
                          </a:solidFill>
                          <a:effectLst/>
                        </a:rPr>
                        <a:t>72%</a:t>
                      </a:r>
                      <a:endParaRPr lang="es-CO" sz="800" b="0" i="0" u="none" strike="noStrike" dirty="0">
                        <a:solidFill>
                          <a:schemeClr val="tx1"/>
                        </a:solidFill>
                        <a:effectLst/>
                        <a:latin typeface="Calibri Light" panose="020F03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0679497"/>
                  </a:ext>
                </a:extLst>
              </a:tr>
            </a:tbl>
          </a:graphicData>
        </a:graphic>
      </p:graphicFrame>
      <p:graphicFrame>
        <p:nvGraphicFramePr>
          <p:cNvPr id="9" name="Tabla 8"/>
          <p:cNvGraphicFramePr>
            <a:graphicFrameLocks noGrp="1"/>
          </p:cNvGraphicFramePr>
          <p:nvPr>
            <p:extLst>
              <p:ext uri="{D42A27DB-BD31-4B8C-83A1-F6EECF244321}">
                <p14:modId xmlns:p14="http://schemas.microsoft.com/office/powerpoint/2010/main" val="1699132958"/>
              </p:ext>
            </p:extLst>
          </p:nvPr>
        </p:nvGraphicFramePr>
        <p:xfrm>
          <a:off x="3522132" y="1514142"/>
          <a:ext cx="6659034" cy="206121"/>
        </p:xfrm>
        <a:graphic>
          <a:graphicData uri="http://schemas.openxmlformats.org/drawingml/2006/table">
            <a:tbl>
              <a:tblPr firstRow="1" firstCol="1" bandRow="1"/>
              <a:tblGrid>
                <a:gridCol w="1854200">
                  <a:extLst>
                    <a:ext uri="{9D8B030D-6E8A-4147-A177-3AD203B41FA5}">
                      <a16:colId xmlns:a16="http://schemas.microsoft.com/office/drawing/2014/main" val="325368306"/>
                    </a:ext>
                  </a:extLst>
                </a:gridCol>
                <a:gridCol w="1862667">
                  <a:extLst>
                    <a:ext uri="{9D8B030D-6E8A-4147-A177-3AD203B41FA5}">
                      <a16:colId xmlns:a16="http://schemas.microsoft.com/office/drawing/2014/main" val="3940555080"/>
                    </a:ext>
                  </a:extLst>
                </a:gridCol>
                <a:gridCol w="1383908">
                  <a:extLst>
                    <a:ext uri="{9D8B030D-6E8A-4147-A177-3AD203B41FA5}">
                      <a16:colId xmlns:a16="http://schemas.microsoft.com/office/drawing/2014/main" val="390071544"/>
                    </a:ext>
                  </a:extLst>
                </a:gridCol>
                <a:gridCol w="1558259">
                  <a:extLst>
                    <a:ext uri="{9D8B030D-6E8A-4147-A177-3AD203B41FA5}">
                      <a16:colId xmlns:a16="http://schemas.microsoft.com/office/drawing/2014/main" val="2108749774"/>
                    </a:ext>
                  </a:extLst>
                </a:gridCol>
              </a:tblGrid>
              <a:tr h="152077">
                <a:tc>
                  <a:txBody>
                    <a:bodyPr/>
                    <a:lstStyle/>
                    <a:p>
                      <a:pPr algn="ctr">
                        <a:lnSpc>
                          <a:spcPct val="107000"/>
                        </a:lnSpc>
                        <a:spcAft>
                          <a:spcPts val="0"/>
                        </a:spcAft>
                      </a:pPr>
                      <a:r>
                        <a:rPr lang="es-CO"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Indicador</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200" b="1" dirty="0">
                          <a:effectLst/>
                          <a:latin typeface="Calibri" panose="020F0502020204030204" pitchFamily="34" charset="0"/>
                          <a:ea typeface="Calibri" panose="020F0502020204030204" pitchFamily="34" charset="0"/>
                          <a:cs typeface="Calibri" panose="020F0502020204030204" pitchFamily="34" charset="0"/>
                        </a:rPr>
                        <a:t>Meta 2023</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200" b="1" dirty="0">
                          <a:effectLst/>
                          <a:latin typeface="Calibri" panose="020F0502020204030204" pitchFamily="34" charset="0"/>
                          <a:ea typeface="Calibri" panose="020F0502020204030204" pitchFamily="34" charset="0"/>
                          <a:cs typeface="Calibri" panose="020F0502020204030204" pitchFamily="34" charset="0"/>
                        </a:rPr>
                        <a:t>Avance Cuantitativo</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200" b="1"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Promedio</a:t>
                      </a:r>
                      <a:r>
                        <a:rPr lang="es-CO" sz="1200" b="1" baseline="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96 </a:t>
                      </a:r>
                      <a:r>
                        <a:rPr lang="es-CO" sz="1200" b="1" baseline="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extLst>
                  <a:ext uri="{0D108BD9-81ED-4DB2-BD59-A6C34878D82A}">
                    <a16:rowId xmlns:a16="http://schemas.microsoft.com/office/drawing/2014/main" val="14138221"/>
                  </a:ext>
                </a:extLst>
              </a:tr>
            </a:tbl>
          </a:graphicData>
        </a:graphic>
      </p:graphicFrame>
      <p:graphicFrame>
        <p:nvGraphicFramePr>
          <p:cNvPr id="10" name="Tabla 9"/>
          <p:cNvGraphicFramePr>
            <a:graphicFrameLocks noGrp="1"/>
          </p:cNvGraphicFramePr>
          <p:nvPr>
            <p:extLst>
              <p:ext uri="{D42A27DB-BD31-4B8C-83A1-F6EECF244321}">
                <p14:modId xmlns:p14="http://schemas.microsoft.com/office/powerpoint/2010/main" val="2407738138"/>
              </p:ext>
            </p:extLst>
          </p:nvPr>
        </p:nvGraphicFramePr>
        <p:xfrm>
          <a:off x="3522132" y="4045023"/>
          <a:ext cx="6659034" cy="206121"/>
        </p:xfrm>
        <a:graphic>
          <a:graphicData uri="http://schemas.openxmlformats.org/drawingml/2006/table">
            <a:tbl>
              <a:tblPr firstRow="1" firstCol="1" bandRow="1"/>
              <a:tblGrid>
                <a:gridCol w="1854200">
                  <a:extLst>
                    <a:ext uri="{9D8B030D-6E8A-4147-A177-3AD203B41FA5}">
                      <a16:colId xmlns:a16="http://schemas.microsoft.com/office/drawing/2014/main" val="325368306"/>
                    </a:ext>
                  </a:extLst>
                </a:gridCol>
                <a:gridCol w="1862667">
                  <a:extLst>
                    <a:ext uri="{9D8B030D-6E8A-4147-A177-3AD203B41FA5}">
                      <a16:colId xmlns:a16="http://schemas.microsoft.com/office/drawing/2014/main" val="3940555080"/>
                    </a:ext>
                  </a:extLst>
                </a:gridCol>
                <a:gridCol w="1383908">
                  <a:extLst>
                    <a:ext uri="{9D8B030D-6E8A-4147-A177-3AD203B41FA5}">
                      <a16:colId xmlns:a16="http://schemas.microsoft.com/office/drawing/2014/main" val="390071544"/>
                    </a:ext>
                  </a:extLst>
                </a:gridCol>
                <a:gridCol w="1558259">
                  <a:extLst>
                    <a:ext uri="{9D8B030D-6E8A-4147-A177-3AD203B41FA5}">
                      <a16:colId xmlns:a16="http://schemas.microsoft.com/office/drawing/2014/main" val="2108749774"/>
                    </a:ext>
                  </a:extLst>
                </a:gridCol>
              </a:tblGrid>
              <a:tr h="152077">
                <a:tc>
                  <a:txBody>
                    <a:bodyPr/>
                    <a:lstStyle/>
                    <a:p>
                      <a:pPr algn="ctr">
                        <a:lnSpc>
                          <a:spcPct val="107000"/>
                        </a:lnSpc>
                        <a:spcAft>
                          <a:spcPts val="0"/>
                        </a:spcAft>
                      </a:pPr>
                      <a:r>
                        <a:rPr lang="es-CO"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Indicador</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200" b="1" dirty="0">
                          <a:effectLst/>
                          <a:latin typeface="Calibri" panose="020F0502020204030204" pitchFamily="34" charset="0"/>
                          <a:ea typeface="Calibri" panose="020F0502020204030204" pitchFamily="34" charset="0"/>
                          <a:cs typeface="Calibri" panose="020F0502020204030204" pitchFamily="34" charset="0"/>
                        </a:rPr>
                        <a:t>Meta 2023</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200" b="1" dirty="0">
                          <a:effectLst/>
                          <a:latin typeface="Calibri" panose="020F0502020204030204" pitchFamily="34" charset="0"/>
                          <a:ea typeface="Calibri" panose="020F0502020204030204" pitchFamily="34" charset="0"/>
                          <a:cs typeface="Calibri" panose="020F0502020204030204" pitchFamily="34" charset="0"/>
                        </a:rPr>
                        <a:t>Avance Cuantitativo</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200" b="1"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Promedio</a:t>
                      </a:r>
                      <a:r>
                        <a:rPr lang="es-CO" sz="1200" b="1" baseline="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84 </a:t>
                      </a:r>
                      <a:r>
                        <a:rPr lang="es-CO" sz="1200" b="1" baseline="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FFFFFF"/>
                    </a:solidFill>
                  </a:tcPr>
                </a:tc>
                <a:extLst>
                  <a:ext uri="{0D108BD9-81ED-4DB2-BD59-A6C34878D82A}">
                    <a16:rowId xmlns:a16="http://schemas.microsoft.com/office/drawing/2014/main" val="14138221"/>
                  </a:ext>
                </a:extLst>
              </a:tr>
            </a:tbl>
          </a:graphicData>
        </a:graphic>
      </p:graphicFrame>
    </p:spTree>
    <p:extLst>
      <p:ext uri="{BB962C8B-B14F-4D97-AF65-F5344CB8AC3E}">
        <p14:creationId xmlns:p14="http://schemas.microsoft.com/office/powerpoint/2010/main" val="150563416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Marcador de contenido 10">
            <a:extLst>
              <a:ext uri="{FF2B5EF4-FFF2-40B4-BE49-F238E27FC236}">
                <a16:creationId xmlns:a16="http://schemas.microsoft.com/office/drawing/2014/main" id="{ECC426F2-3B3C-EF7B-BD5A-CB5B9796193B}"/>
              </a:ext>
            </a:extLst>
          </p:cNvPr>
          <p:cNvSpPr txBox="1">
            <a:spLocks/>
          </p:cNvSpPr>
          <p:nvPr/>
        </p:nvSpPr>
        <p:spPr>
          <a:xfrm>
            <a:off x="3239251" y="584277"/>
            <a:ext cx="11701246" cy="11617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200"/>
              </a:spcBef>
              <a:spcAft>
                <a:spcPts val="200"/>
              </a:spcAft>
              <a:buClrTx/>
              <a:buSzTx/>
              <a:buFont typeface="Arial" panose="020B0604020202020204" pitchFamily="34" charset="0"/>
              <a:buNone/>
              <a:tabLst/>
              <a:defRPr/>
            </a:pPr>
            <a:r>
              <a:rPr kumimoji="0" lang="es-CO" sz="1200" b="1" i="0" u="none" strike="noStrike" kern="1200" cap="none" spc="0" normalizeH="0" baseline="0" noProof="0" dirty="0">
                <a:ln>
                  <a:noFill/>
                </a:ln>
                <a:solidFill>
                  <a:prstClr val="black"/>
                </a:solidFill>
                <a:effectLst/>
                <a:uLnTx/>
                <a:uFillTx/>
                <a:latin typeface="Calibri" panose="020F0502020204030204"/>
                <a:ea typeface="+mn-ea"/>
                <a:cs typeface="+mn-cs"/>
              </a:rPr>
              <a:t>SEGUIMIENTO AL PLAN DE ACCIÓN </a:t>
            </a:r>
          </a:p>
          <a:p>
            <a:pPr marL="0" marR="0" lvl="0" indent="0" algn="ctr" defTabSz="914400" rtl="0" eaLnBrk="1" fontAlgn="auto" latinLnBrk="0" hangingPunct="1">
              <a:lnSpc>
                <a:spcPct val="100000"/>
              </a:lnSpc>
              <a:spcBef>
                <a:spcPts val="200"/>
              </a:spcBef>
              <a:spcAft>
                <a:spcPts val="200"/>
              </a:spcAft>
              <a:buClrTx/>
              <a:buSzTx/>
              <a:buFont typeface="Arial" panose="020B0604020202020204" pitchFamily="34" charset="0"/>
              <a:buNone/>
              <a:tabLst/>
              <a:defRPr/>
            </a:pPr>
            <a:r>
              <a:rPr kumimoji="0" lang="es-CO" sz="1200" b="1" i="0" u="none" strike="noStrike" kern="1200" cap="none" spc="0" normalizeH="0" baseline="0" noProof="0" dirty="0">
                <a:ln>
                  <a:noFill/>
                </a:ln>
                <a:solidFill>
                  <a:prstClr val="black"/>
                </a:solidFill>
                <a:effectLst/>
                <a:uLnTx/>
                <a:uFillTx/>
                <a:latin typeface="Calibri" panose="020F0502020204030204"/>
                <a:ea typeface="+mn-ea"/>
                <a:cs typeface="+mn-cs"/>
              </a:rPr>
              <a:t>INSTITUCIONAL IV TRIMESTRE</a:t>
            </a:r>
          </a:p>
        </p:txBody>
      </p:sp>
      <p:sp>
        <p:nvSpPr>
          <p:cNvPr id="4" name="Título 1">
            <a:extLst>
              <a:ext uri="{FF2B5EF4-FFF2-40B4-BE49-F238E27FC236}">
                <a16:creationId xmlns:a16="http://schemas.microsoft.com/office/drawing/2014/main" id="{EEC57A84-1333-64C4-6958-4E03EC951660}"/>
              </a:ext>
            </a:extLst>
          </p:cNvPr>
          <p:cNvSpPr txBox="1">
            <a:spLocks/>
          </p:cNvSpPr>
          <p:nvPr/>
        </p:nvSpPr>
        <p:spPr>
          <a:xfrm>
            <a:off x="3239251" y="750322"/>
            <a:ext cx="4314274" cy="49600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CO" sz="2400"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Recomendaciones </a:t>
            </a:r>
            <a:endParaRPr lang="es-CO" sz="2400" b="1" dirty="0"/>
          </a:p>
        </p:txBody>
      </p:sp>
      <p:sp>
        <p:nvSpPr>
          <p:cNvPr id="3" name="CuadroTexto 4">
            <a:extLst>
              <a:ext uri="{FF2B5EF4-FFF2-40B4-BE49-F238E27FC236}">
                <a16:creationId xmlns:a16="http://schemas.microsoft.com/office/drawing/2014/main" id="{C3FC73FF-7BA1-7D2C-1305-3BE628EF9185}"/>
              </a:ext>
            </a:extLst>
          </p:cNvPr>
          <p:cNvSpPr txBox="1"/>
          <p:nvPr/>
        </p:nvSpPr>
        <p:spPr>
          <a:xfrm>
            <a:off x="609599" y="1717020"/>
            <a:ext cx="10667999" cy="4955203"/>
          </a:xfrm>
          <a:prstGeom prst="rect">
            <a:avLst/>
          </a:prstGeom>
          <a:noFill/>
        </p:spPr>
        <p:txBody>
          <a:bodyPr wrap="square" lIns="91440" tIns="45720" rIns="91440" bIns="45720" anchor="t">
            <a:spAutoFit/>
          </a:bodyP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just">
              <a:buFont typeface="Arial" panose="020B0604020202020204" pitchFamily="34" charset="0"/>
              <a:buChar char="•"/>
            </a:pPr>
            <a:r>
              <a:rPr lang="es-ES" sz="1200" dirty="0">
                <a:latin typeface="+mj-lt"/>
              </a:rPr>
              <a:t>Se reitera la importancia de dar cumplimiento a los reportes dentro los primeros cinco(5) días del mes con el fin de realizar el seguimiento preciso para posteriormente elaborar el informe correspondiente.  Para la vigencia 2024 se sugiere que el aplicativo se cierre  a partir del 7 día, los reportes de avance  que no se suban en estas fechas se consideran extemporáneos y solo se podrán reportarse hasta el mes siguiente.</a:t>
            </a:r>
          </a:p>
          <a:p>
            <a:pPr marL="285750" indent="-285750" algn="just">
              <a:buFont typeface="Wingdings" panose="05000000000000000000" pitchFamily="2" charset="2"/>
              <a:buChar char="§"/>
            </a:pPr>
            <a:endParaRPr lang="es-ES" sz="1200" dirty="0">
              <a:latin typeface="+mj-lt"/>
            </a:endParaRPr>
          </a:p>
          <a:p>
            <a:pPr marL="171450" indent="-171450" algn="just">
              <a:buFont typeface="Arial" panose="020B0604020202020204" pitchFamily="34" charset="0"/>
              <a:buChar char="•"/>
            </a:pPr>
            <a:r>
              <a:rPr lang="es-ES" sz="1200" dirty="0">
                <a:latin typeface="+mj-lt"/>
              </a:rPr>
              <a:t>Se sugiere que se incorporen desarrollos a la aplicación SIGEG  que permitan una mejor consolidación, interpretación y análisis de los resultados  una vez subidos los avances cuantitativos y cualitativos de los indicadores a cargo de las dependencias en el plan de acción institucional de la entidad reportes mensuales  seguimiento del desarrollo de las actividades planeadas por cada una de las áreas y sus GIT.</a:t>
            </a:r>
          </a:p>
          <a:p>
            <a:pPr marL="285750" indent="-285750" algn="just">
              <a:buFont typeface="Wingdings" panose="05000000000000000000" pitchFamily="2" charset="2"/>
              <a:buChar char="§"/>
            </a:pPr>
            <a:endParaRPr lang="es-ES" sz="1200" dirty="0">
              <a:latin typeface="+mj-lt"/>
            </a:endParaRPr>
          </a:p>
          <a:p>
            <a:pPr marL="171450" indent="-171450" algn="just">
              <a:buFont typeface="Arial" panose="020B0604020202020204" pitchFamily="34" charset="0"/>
              <a:buChar char="•"/>
            </a:pPr>
            <a:r>
              <a:rPr lang="es-ES" sz="1200" dirty="0">
                <a:latin typeface="+mj-lt"/>
              </a:rPr>
              <a:t>Durante la vigencia 2023 se  evidencio que algunos indicadores están sobre ejecutados debido a que la meta programada por algunas de las dependencias fue estimada para cumplir rápidamente con la meta, por tal razón es importante que se tenga en cuenta la línea base o antecedentes de la(s) vigencias anteriores para realizar una programación adecuada que de cuenta del cumplimiento de las metas  durante la vigencia,  si los reportes  de los indicadores  rebasan la meta, se sugiere incluir en el procedimiento su modificación durante los primeros seis meses. </a:t>
            </a:r>
          </a:p>
          <a:p>
            <a:pPr algn="just"/>
            <a:endParaRPr lang="es-ES" sz="1200" dirty="0">
              <a:latin typeface="+mj-lt"/>
            </a:endParaRPr>
          </a:p>
          <a:p>
            <a:r>
              <a:rPr lang="es-ES" sz="1200" dirty="0">
                <a:latin typeface="+mj-lt"/>
              </a:rPr>
              <a:t>       </a:t>
            </a:r>
            <a:r>
              <a:rPr lang="es-ES" sz="1200" b="1" dirty="0">
                <a:latin typeface="+mj-lt"/>
              </a:rPr>
              <a:t>Nota:  </a:t>
            </a:r>
            <a:r>
              <a:rPr lang="es-ES" sz="1200" dirty="0">
                <a:latin typeface="+mj-lt"/>
              </a:rPr>
              <a:t>Las dependencias solo podrán solicitar modificación para aumentar las metas,  en ningún caso para su disminución o eliminación.     </a:t>
            </a:r>
          </a:p>
          <a:p>
            <a:endParaRPr lang="es-ES" sz="1200" dirty="0">
              <a:latin typeface="+mj-lt"/>
            </a:endParaRPr>
          </a:p>
          <a:p>
            <a:pPr marL="171450" indent="-171450" algn="just">
              <a:buFont typeface="Arial" panose="020B0604020202020204" pitchFamily="34" charset="0"/>
              <a:buChar char="•"/>
            </a:pPr>
            <a:r>
              <a:rPr lang="es-ES" sz="1200" dirty="0">
                <a:solidFill>
                  <a:srgbClr val="000000"/>
                </a:solidFill>
                <a:latin typeface="+mj-lt"/>
              </a:rPr>
              <a:t>Los enlaces encargados de los reportes cuantitativos trimestrales deben tener en cuenta  la ficha técnica de cada indicador en lo que respecta a su categorización y medición, No todos los indicadores se reportan de manera acumulativa, algunos son de flujo, de capacidad y de stock.  Por lo anterior, la forma de medición es diferente.  Se sugiere que los indicadores del plan de acción permitan medir resultados y/o productos </a:t>
            </a:r>
            <a:r>
              <a:rPr lang="es-ES" sz="1200" dirty="0">
                <a:latin typeface="+mj-lt"/>
              </a:rPr>
              <a:t>          </a:t>
            </a:r>
          </a:p>
          <a:p>
            <a:pPr algn="just" fontAlgn="base"/>
            <a:endParaRPr lang="es-ES" sz="1600" dirty="0"/>
          </a:p>
          <a:p>
            <a:pPr algn="just"/>
            <a:endParaRPr lang="es-ES" sz="1600" dirty="0">
              <a:solidFill>
                <a:srgbClr val="000000"/>
              </a:solidFill>
            </a:endParaRPr>
          </a:p>
          <a:p>
            <a:pPr algn="just"/>
            <a:endParaRPr lang="es-ES" sz="1600" dirty="0">
              <a:solidFill>
                <a:srgbClr val="000000"/>
              </a:solidFill>
            </a:endParaRPr>
          </a:p>
          <a:p>
            <a:pPr algn="just"/>
            <a:endParaRPr lang="es-ES" sz="1600" b="0" i="0" dirty="0">
              <a:solidFill>
                <a:srgbClr val="000000"/>
              </a:solidFill>
              <a:effectLst/>
            </a:endParaRPr>
          </a:p>
          <a:p>
            <a:pPr marL="285750" indent="-285750" algn="just">
              <a:buFont typeface="Arial" panose="020B0604020202020204" pitchFamily="34" charset="0"/>
              <a:buChar char="•"/>
            </a:pPr>
            <a:endParaRPr lang="es-ES" sz="1600" dirty="0">
              <a:solidFill>
                <a:srgbClr val="000000"/>
              </a:solidFill>
            </a:endParaRPr>
          </a:p>
          <a:p>
            <a:pPr algn="just"/>
            <a:endParaRPr lang="es-ES" sz="1600" b="0" i="0" dirty="0">
              <a:solidFill>
                <a:srgbClr val="000000"/>
              </a:solidFill>
              <a:effectLst/>
            </a:endParaRPr>
          </a:p>
        </p:txBody>
      </p:sp>
    </p:spTree>
    <p:extLst>
      <p:ext uri="{BB962C8B-B14F-4D97-AF65-F5344CB8AC3E}">
        <p14:creationId xmlns:p14="http://schemas.microsoft.com/office/powerpoint/2010/main" val="1263146598"/>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862ece11-524a-45f9-ac46-b06aa0342367">
      <Terms xmlns="http://schemas.microsoft.com/office/infopath/2007/PartnerControls"/>
    </lcf76f155ced4ddcb4097134ff3c332f>
    <TaxCatchAll xmlns="4dfccd31-e481-4e48-98e1-24100e0efc31"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o" ma:contentTypeID="0x010100EF58D6DC5327534EA63246CAFA2E0270" ma:contentTypeVersion="15" ma:contentTypeDescription="Crear nuevo documento." ma:contentTypeScope="" ma:versionID="80e817a1e2579b612928789bbf85ce7b">
  <xsd:schema xmlns:xsd="http://www.w3.org/2001/XMLSchema" xmlns:xs="http://www.w3.org/2001/XMLSchema" xmlns:p="http://schemas.microsoft.com/office/2006/metadata/properties" xmlns:ns2="862ece11-524a-45f9-ac46-b06aa0342367" xmlns:ns3="4dfccd31-e481-4e48-98e1-24100e0efc31" targetNamespace="http://schemas.microsoft.com/office/2006/metadata/properties" ma:root="true" ma:fieldsID="0be50e88a786a5524f0c1dcbdcf2f297" ns2:_="" ns3:_="">
    <xsd:import namespace="862ece11-524a-45f9-ac46-b06aa0342367"/>
    <xsd:import namespace="4dfccd31-e481-4e48-98e1-24100e0efc3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LengthInSeconds" minOccurs="0"/>
                <xsd:element ref="ns2:MediaServiceLocation" minOccurs="0"/>
                <xsd:element ref="ns2:lcf76f155ced4ddcb4097134ff3c332f" minOccurs="0"/>
                <xsd:element ref="ns3:TaxCatchAll"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62ece11-524a-45f9-ac46-b06aa034236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Location" ma:index="17" nillable="true" ma:displayName="Location" ma:internalName="MediaServiceLocation" ma:readOnly="true">
      <xsd:simpleType>
        <xsd:restriction base="dms:Text"/>
      </xsd:simpleType>
    </xsd:element>
    <xsd:element name="lcf76f155ced4ddcb4097134ff3c332f" ma:index="19" nillable="true" ma:taxonomy="true" ma:internalName="lcf76f155ced4ddcb4097134ff3c332f" ma:taxonomyFieldName="MediaServiceImageTags" ma:displayName="Etiquetas de imagen" ma:readOnly="false" ma:fieldId="{5cf76f15-5ced-4ddc-b409-7134ff3c332f}" ma:taxonomyMulti="true" ma:sspId="cdc278cb-22b4-41b4-a181-0adea2f178c5" ma:termSetId="09814cd3-568e-fe90-9814-8d621ff8fb84" ma:anchorId="fba54fb3-c3e1-fe81-a776-ca4b69148c4d" ma:open="true" ma:isKeyword="false">
      <xsd:complexType>
        <xsd:sequence>
          <xsd:element ref="pc:Terms" minOccurs="0" maxOccurs="1"/>
        </xsd:sequence>
      </xsd:complex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dfccd31-e481-4e48-98e1-24100e0efc31" elementFormDefault="qualified">
    <xsd:import namespace="http://schemas.microsoft.com/office/2006/documentManagement/types"/>
    <xsd:import namespace="http://schemas.microsoft.com/office/infopath/2007/PartnerControls"/>
    <xsd:element name="SharedWithUsers" ma:index="14"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Detalles de uso compartido" ma:internalName="SharedWithDetails" ma:readOnly="true">
      <xsd:simpleType>
        <xsd:restriction base="dms:Note">
          <xsd:maxLength value="255"/>
        </xsd:restriction>
      </xsd:simpleType>
    </xsd:element>
    <xsd:element name="TaxCatchAll" ma:index="20" nillable="true" ma:displayName="Taxonomy Catch All Column" ma:hidden="true" ma:list="{90f95d4e-41a6-4576-a509-100017f17c9b}" ma:internalName="TaxCatchAll" ma:showField="CatchAllData" ma:web="4dfccd31-e481-4e48-98e1-24100e0efc3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B0605B3-298D-46B9-AD17-F1554A5417E1}">
  <ds:schemaRefs>
    <ds:schemaRef ds:uri="http://schemas.microsoft.com/office/2006/documentManagement/types"/>
    <ds:schemaRef ds:uri="http://schemas.openxmlformats.org/package/2006/metadata/core-properties"/>
    <ds:schemaRef ds:uri="http://purl.org/dc/dcmitype/"/>
    <ds:schemaRef ds:uri="4dfccd31-e481-4e48-98e1-24100e0efc31"/>
    <ds:schemaRef ds:uri="http://purl.org/dc/elements/1.1/"/>
    <ds:schemaRef ds:uri="862ece11-524a-45f9-ac46-b06aa0342367"/>
    <ds:schemaRef ds:uri="http://www.w3.org/XML/1998/namespace"/>
    <ds:schemaRef ds:uri="http://schemas.microsoft.com/office/2006/metadata/properties"/>
    <ds:schemaRef ds:uri="http://schemas.microsoft.com/office/infopath/2007/PartnerControls"/>
    <ds:schemaRef ds:uri="http://purl.org/dc/terms/"/>
  </ds:schemaRefs>
</ds:datastoreItem>
</file>

<file path=customXml/itemProps2.xml><?xml version="1.0" encoding="utf-8"?>
<ds:datastoreItem xmlns:ds="http://schemas.openxmlformats.org/officeDocument/2006/customXml" ds:itemID="{7CFAE21B-6A4A-490D-A17D-B723488C8304}">
  <ds:schemaRefs>
    <ds:schemaRef ds:uri="http://schemas.microsoft.com/sharepoint/v3/contenttype/forms"/>
  </ds:schemaRefs>
</ds:datastoreItem>
</file>

<file path=customXml/itemProps3.xml><?xml version="1.0" encoding="utf-8"?>
<ds:datastoreItem xmlns:ds="http://schemas.openxmlformats.org/officeDocument/2006/customXml" ds:itemID="{D549329F-1A50-4DFC-AC94-8BF5E7B45B3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62ece11-524a-45f9-ac46-b06aa0342367"/>
    <ds:schemaRef ds:uri="4dfccd31-e481-4e48-98e1-24100e0efc3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13955</TotalTime>
  <Words>8082</Words>
  <Application>Microsoft Office PowerPoint</Application>
  <PresentationFormat>Panorámica</PresentationFormat>
  <Paragraphs>1288</Paragraphs>
  <Slides>44</Slides>
  <Notes>1</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44</vt:i4>
      </vt:variant>
    </vt:vector>
  </HeadingPairs>
  <TitlesOfParts>
    <vt:vector size="52" baseType="lpstr">
      <vt:lpstr>Arial</vt:lpstr>
      <vt:lpstr>Calibri</vt:lpstr>
      <vt:lpstr>Calibri Light</vt:lpstr>
      <vt:lpstr>Cambria Math</vt:lpstr>
      <vt:lpstr>Helvetica</vt:lpstr>
      <vt:lpstr>Times New Roman</vt:lpstr>
      <vt:lpstr>Wingdings</vt:lpstr>
      <vt:lpstr>1_Office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jose eduardo cetina pineda</dc:creator>
  <cp:lastModifiedBy>Yanneth Bibiana Perilla Triana</cp:lastModifiedBy>
  <cp:revision>260</cp:revision>
  <dcterms:created xsi:type="dcterms:W3CDTF">2022-08-21T22:49:05Z</dcterms:created>
  <dcterms:modified xsi:type="dcterms:W3CDTF">2024-05-06T22:11:45Z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0x010100EF58D6DC5327534EA63246CAFA2E0270</vt:lpwstr>
  </property>
</Properties>
</file>