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2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3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4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5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1" r:id="rId2"/>
    <p:sldMasterId id="2147483830" r:id="rId3"/>
    <p:sldMasterId id="2147483845" r:id="rId4"/>
    <p:sldMasterId id="2147483860" r:id="rId5"/>
    <p:sldMasterId id="2147483872" r:id="rId6"/>
  </p:sldMasterIdLst>
  <p:notesMasterIdLst>
    <p:notesMasterId r:id="rId19"/>
  </p:notesMasterIdLst>
  <p:sldIdLst>
    <p:sldId id="267" r:id="rId7"/>
    <p:sldId id="279" r:id="rId8"/>
    <p:sldId id="274" r:id="rId9"/>
    <p:sldId id="268" r:id="rId10"/>
    <p:sldId id="269" r:id="rId11"/>
    <p:sldId id="276" r:id="rId12"/>
    <p:sldId id="273" r:id="rId13"/>
    <p:sldId id="270" r:id="rId14"/>
    <p:sldId id="275" r:id="rId15"/>
    <p:sldId id="271" r:id="rId16"/>
    <p:sldId id="277" r:id="rId17"/>
    <p:sldId id="278" r:id="rId18"/>
  </p:sldIdLst>
  <p:sldSz cx="9144000" cy="6858000" type="screen4x3"/>
  <p:notesSz cx="6797675" cy="9928225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009999"/>
    <a:srgbClr val="CCFFFF"/>
    <a:srgbClr val="99FFCC"/>
    <a:srgbClr val="008080"/>
    <a:srgbClr val="4F89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09" autoAdjust="0"/>
    <p:restoredTop sz="94660"/>
  </p:normalViewPr>
  <p:slideViewPr>
    <p:cSldViewPr>
      <p:cViewPr varScale="1">
        <p:scale>
          <a:sx n="87" d="100"/>
          <a:sy n="87" d="100"/>
        </p:scale>
        <p:origin x="181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448A4-1754-4A54-9D1C-36D3F70AA421}" type="datetimeFigureOut">
              <a:rPr lang="es-CO" smtClean="0"/>
              <a:t>07/10/2016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8F4D7-7FEF-4018-B0F5-8068A36BD0D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9858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8F4D7-7FEF-4018-B0F5-8068A36BD0D1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4324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1284" y="777600"/>
            <a:ext cx="549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284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701004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9144" y="3000377"/>
            <a:ext cx="2286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646464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1284" y="777600"/>
            <a:ext cx="549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284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2273222" y="2405086"/>
            <a:ext cx="6870778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646464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65318" y="4047894"/>
            <a:ext cx="1785784" cy="1083374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600" b="1" dirty="0">
                <a:solidFill>
                  <a:srgbClr val="FFE600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103048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25600"/>
            <a:ext cx="8229600" cy="46980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  <a:lvl2pPr>
              <a:defRPr>
                <a:solidFill>
                  <a:srgbClr val="646464"/>
                </a:solidFill>
              </a:defRPr>
            </a:lvl2pPr>
            <a:lvl3pPr>
              <a:defRPr>
                <a:solidFill>
                  <a:srgbClr val="646464"/>
                </a:solidFill>
              </a:defRPr>
            </a:lvl3pPr>
            <a:lvl4pPr>
              <a:defRPr>
                <a:solidFill>
                  <a:srgbClr val="646464"/>
                </a:solidFill>
              </a:defRPr>
            </a:lvl4pPr>
            <a:lvl5pPr>
              <a:defRPr>
                <a:solidFill>
                  <a:srgbClr val="64646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355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64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8401" y="6415200"/>
            <a:ext cx="3434400" cy="2016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5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78002"/>
            <a:ext cx="40428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2"/>
            <a:ext cx="40428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25600"/>
            <a:ext cx="40428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25600"/>
            <a:ext cx="40428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76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5" y="1025527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rgbClr val="646464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84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646464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1" y="1039815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729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76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2049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800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488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84138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7523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96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309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226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515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463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1416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471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979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297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961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038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849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4167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924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998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5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389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901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10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564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63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843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601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2616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4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730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368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549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737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973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472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914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13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6429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882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168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318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723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815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26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3310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47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739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1284" y="777600"/>
            <a:ext cx="549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284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4300364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9144" y="3000377"/>
            <a:ext cx="2286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646464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1284" y="777600"/>
            <a:ext cx="5490000" cy="8604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284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646464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2273222" y="2405086"/>
            <a:ext cx="6870778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646464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65318" y="4047894"/>
            <a:ext cx="1785784" cy="1083374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600" b="1" dirty="0">
                <a:solidFill>
                  <a:srgbClr val="FFE600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35332077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25600"/>
            <a:ext cx="8229600" cy="46980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  <a:lvl2pPr>
              <a:defRPr>
                <a:solidFill>
                  <a:srgbClr val="646464"/>
                </a:solidFill>
              </a:defRPr>
            </a:lvl2pPr>
            <a:lvl3pPr>
              <a:defRPr>
                <a:solidFill>
                  <a:srgbClr val="646464"/>
                </a:solidFill>
              </a:defRPr>
            </a:lvl3pPr>
            <a:lvl4pPr>
              <a:defRPr>
                <a:solidFill>
                  <a:srgbClr val="646464"/>
                </a:solidFill>
              </a:defRPr>
            </a:lvl4pPr>
            <a:lvl5pPr>
              <a:defRPr>
                <a:solidFill>
                  <a:srgbClr val="64646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4554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852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8401" y="6415200"/>
            <a:ext cx="3434400" cy="2016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670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78002"/>
            <a:ext cx="40428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2"/>
            <a:ext cx="4042800" cy="3945599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25600"/>
            <a:ext cx="40428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25600"/>
            <a:ext cx="4042800" cy="6408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891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5" y="1025527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rgbClr val="646464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4437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646464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1" y="1039815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7273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945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46057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804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105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rgbClr val="646464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2805950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7076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726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859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382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159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490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672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456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186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2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1288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806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85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25600"/>
            <a:ext cx="8229600" cy="4698000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  <a:lvl2pPr>
              <a:defRPr>
                <a:solidFill>
                  <a:srgbClr val="646464"/>
                </a:solidFill>
              </a:defRPr>
            </a:lvl2pPr>
            <a:lvl3pPr>
              <a:defRPr>
                <a:solidFill>
                  <a:srgbClr val="646464"/>
                </a:solidFill>
              </a:defRPr>
            </a:lvl3pPr>
            <a:lvl4pPr>
              <a:defRPr>
                <a:solidFill>
                  <a:srgbClr val="646464"/>
                </a:solidFill>
              </a:defRPr>
            </a:lvl4pPr>
            <a:lvl5pPr>
              <a:defRPr>
                <a:solidFill>
                  <a:srgbClr val="64646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565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006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3390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685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107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978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7259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90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960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444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387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851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881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5716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244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333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722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88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537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432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4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795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30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414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488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639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301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44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556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223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734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128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161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770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444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405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45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390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040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989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366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988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881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650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43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3278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293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051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030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861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1057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789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988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386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765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51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6401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012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06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3922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960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40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943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415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116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471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978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457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848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56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566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682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820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283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879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122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825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042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434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419088"/>
          </a:xfrm>
        </p:spPr>
        <p:txBody>
          <a:bodyPr/>
          <a:lstStyle>
            <a:lvl1pPr>
              <a:defRPr>
                <a:solidFill>
                  <a:srgbClr val="6464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25599"/>
            <a:ext cx="4038600" cy="4698000"/>
          </a:xfrm>
        </p:spPr>
        <p:txBody>
          <a:bodyPr/>
          <a:lstStyle>
            <a:lvl1pPr>
              <a:defRPr sz="2400">
                <a:solidFill>
                  <a:srgbClr val="646464"/>
                </a:solidFill>
              </a:defRPr>
            </a:lvl1pPr>
            <a:lvl2pPr>
              <a:defRPr sz="2400">
                <a:solidFill>
                  <a:srgbClr val="646464"/>
                </a:solidFill>
              </a:defRPr>
            </a:lvl2pPr>
            <a:lvl3pPr>
              <a:defRPr sz="2000">
                <a:solidFill>
                  <a:srgbClr val="646464"/>
                </a:solidFill>
              </a:defRPr>
            </a:lvl3pPr>
            <a:lvl4pPr>
              <a:defRPr sz="1800">
                <a:solidFill>
                  <a:srgbClr val="646464"/>
                </a:solidFill>
              </a:defRPr>
            </a:lvl4pPr>
            <a:lvl5pPr>
              <a:defRPr sz="1800">
                <a:solidFill>
                  <a:srgbClr val="64646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57201" y="620688"/>
            <a:ext cx="8229600" cy="442800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903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1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1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56196514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9144" y="3000377"/>
            <a:ext cx="2286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1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1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2273222" y="2405086"/>
            <a:ext cx="6870778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65318" y="4047894"/>
            <a:ext cx="1785784" cy="1083374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600" b="1" dirty="0">
                <a:solidFill>
                  <a:srgbClr val="FFE600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26214683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31998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4688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8401" y="6323013"/>
            <a:ext cx="3434400" cy="201600"/>
          </a:xfrm>
        </p:spPr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68233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6002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6093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5" y="1025527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25093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1" y="1039815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82127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228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56993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515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17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2802393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1683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1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1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84944748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9144" y="3000377"/>
            <a:ext cx="2286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1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1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2273222" y="2405086"/>
            <a:ext cx="6870778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65318" y="4047894"/>
            <a:ext cx="1785784" cy="1083374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1600" b="1" dirty="0">
                <a:solidFill>
                  <a:srgbClr val="FFE600"/>
                </a:solidFill>
              </a:rPr>
              <a:t>Placeholder image — to replace this image, select View&gt;Notes Page</a:t>
            </a:r>
          </a:p>
        </p:txBody>
      </p:sp>
    </p:spTree>
    <p:extLst>
      <p:ext uri="{BB962C8B-B14F-4D97-AF65-F5344CB8AC3E}">
        <p14:creationId xmlns:p14="http://schemas.microsoft.com/office/powerpoint/2010/main" val="383998825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83260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33992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8401" y="6323013"/>
            <a:ext cx="3434400" cy="201600"/>
          </a:xfrm>
        </p:spPr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1012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6002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0"/>
            <a:ext cx="4042800" cy="3994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>
              <a:solidFill>
                <a:srgbClr val="808080"/>
              </a:solidFill>
            </a:endParaRP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1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90400"/>
            <a:ext cx="4042800" cy="640800"/>
          </a:xfrm>
        </p:spPr>
        <p:txBody>
          <a:bodyPr anchor="b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87248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5" y="1025527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1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30469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1" y="1039815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23933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896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50462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1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1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79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808080"/>
                </a:solidFill>
              </a:rPr>
              <a:t>Presentation title</a:t>
            </a:r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28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455613" y="6243638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723164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32184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>
            <a:spLocks noChangeAspect="1"/>
          </p:cNvSpPr>
          <p:nvPr userDrawn="1"/>
        </p:nvSpPr>
        <p:spPr>
          <a:xfrm>
            <a:off x="2888967" y="615950"/>
            <a:ext cx="5798848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rgbClr val="80808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111911" y="2240280"/>
            <a:ext cx="541500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111911" y="3218688"/>
            <a:ext cx="541500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127" y="5339038"/>
            <a:ext cx="740278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00026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8080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buSzPct val="70000"/>
              <a:defRPr>
                <a:solidFill>
                  <a:srgbClr val="808080"/>
                </a:solidFill>
                <a:latin typeface="+mj-lt"/>
              </a:defRPr>
            </a:lvl1pPr>
            <a:lvl2pPr>
              <a:buClr>
                <a:schemeClr val="accent2"/>
              </a:buClr>
              <a:buSzPct val="70000"/>
              <a:defRPr>
                <a:solidFill>
                  <a:srgbClr val="808080"/>
                </a:solidFill>
                <a:latin typeface="+mj-lt"/>
              </a:defRPr>
            </a:lvl2pPr>
            <a:lvl3pPr>
              <a:buClr>
                <a:schemeClr val="accent2"/>
              </a:buClr>
              <a:buSzPct val="70000"/>
              <a:defRPr>
                <a:solidFill>
                  <a:srgbClr val="808080"/>
                </a:solidFill>
                <a:latin typeface="+mj-lt"/>
              </a:defRPr>
            </a:lvl3pPr>
            <a:lvl4pPr marL="1081088" indent="-270000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  <a:latin typeface="+mj-lt"/>
              </a:defRPr>
            </a:lvl4pPr>
            <a:lvl5pPr marL="1350000" indent="-271463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Line 10"/>
          <p:cNvSpPr>
            <a:spLocks noChangeShapeType="1"/>
          </p:cNvSpPr>
          <p:nvPr userDrawn="1"/>
        </p:nvSpPr>
        <p:spPr bwMode="auto">
          <a:xfrm>
            <a:off x="455893" y="1042988"/>
            <a:ext cx="8229838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251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891" y="1412880"/>
            <a:ext cx="4060164" cy="4519613"/>
          </a:xfrm>
        </p:spPr>
        <p:txBody>
          <a:bodyPr/>
          <a:lstStyle>
            <a:lvl1pPr>
              <a:buClr>
                <a:srgbClr val="FFD200"/>
              </a:buClr>
              <a:buSzPct val="70000"/>
              <a:defRPr sz="1800">
                <a:solidFill>
                  <a:srgbClr val="808080"/>
                </a:solidFill>
              </a:defRPr>
            </a:lvl1pPr>
            <a:lvl2pPr>
              <a:buClr>
                <a:schemeClr val="accent2"/>
              </a:buClr>
              <a:buSzPct val="70000"/>
              <a:defRPr sz="1600">
                <a:solidFill>
                  <a:srgbClr val="808080"/>
                </a:solidFill>
              </a:defRPr>
            </a:lvl2pPr>
            <a:lvl3pPr marL="809625" indent="-271463">
              <a:buClr>
                <a:schemeClr val="accent2"/>
              </a:buClr>
              <a:buSzPct val="70000"/>
              <a:defRPr sz="1400">
                <a:solidFill>
                  <a:srgbClr val="808080"/>
                </a:solidFill>
              </a:defRPr>
            </a:lvl3pPr>
            <a:lvl4pPr marL="1081088" indent="-271463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4pPr>
            <a:lvl5pPr marL="1350963" indent="-271463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329" y="1412880"/>
            <a:ext cx="4060165" cy="4519613"/>
          </a:xfrm>
        </p:spPr>
        <p:txBody>
          <a:bodyPr/>
          <a:lstStyle>
            <a:lvl1pPr>
              <a:buClr>
                <a:srgbClr val="FFD200"/>
              </a:buClr>
              <a:buSzPct val="70000"/>
              <a:defRPr sz="1800">
                <a:solidFill>
                  <a:srgbClr val="808080"/>
                </a:solidFill>
              </a:defRPr>
            </a:lvl1pPr>
            <a:lvl2pPr>
              <a:buClr>
                <a:srgbClr val="FFD200"/>
              </a:buClr>
              <a:buSzPct val="70000"/>
              <a:defRPr sz="1600">
                <a:solidFill>
                  <a:srgbClr val="808080"/>
                </a:solidFill>
              </a:defRPr>
            </a:lvl2pPr>
            <a:lvl3pPr marL="809625" indent="-271463">
              <a:buClr>
                <a:srgbClr val="FFD200"/>
              </a:buClr>
              <a:buSzPct val="70000"/>
              <a:defRPr sz="1400">
                <a:solidFill>
                  <a:srgbClr val="808080"/>
                </a:solidFill>
              </a:defRPr>
            </a:lvl3pPr>
            <a:lvl4pPr marL="1081088" indent="-271463">
              <a:buClr>
                <a:srgbClr val="FFD200"/>
              </a:buClr>
              <a:buSzPct val="70000"/>
              <a:defRPr sz="1200">
                <a:solidFill>
                  <a:srgbClr val="808080"/>
                </a:solidFill>
              </a:defRPr>
            </a:lvl4pPr>
            <a:lvl5pPr marL="1350963" indent="-269875">
              <a:buClr>
                <a:srgbClr val="FFD200"/>
              </a:buClr>
              <a:buSzPct val="70000"/>
              <a:defRPr sz="1200">
                <a:solidFill>
                  <a:srgbClr val="80808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Line 10"/>
          <p:cNvSpPr>
            <a:spLocks noChangeShapeType="1"/>
          </p:cNvSpPr>
          <p:nvPr userDrawn="1"/>
        </p:nvSpPr>
        <p:spPr bwMode="auto">
          <a:xfrm>
            <a:off x="455893" y="1042988"/>
            <a:ext cx="8229838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94942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272" y="201168"/>
            <a:ext cx="8229838" cy="864000"/>
          </a:xfrm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081" y="1412452"/>
            <a:ext cx="4039929" cy="63976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rgbClr val="80808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081" y="2152573"/>
            <a:ext cx="4039929" cy="3780000"/>
          </a:xfrm>
        </p:spPr>
        <p:txBody>
          <a:bodyPr/>
          <a:lstStyle>
            <a:lvl1pPr>
              <a:buClr>
                <a:schemeClr val="accent2"/>
              </a:buClr>
              <a:buSzPct val="70000"/>
              <a:defRPr sz="1800">
                <a:solidFill>
                  <a:srgbClr val="808080"/>
                </a:solidFill>
              </a:defRPr>
            </a:lvl1pPr>
            <a:lvl2pPr>
              <a:buClr>
                <a:schemeClr val="accent2"/>
              </a:buClr>
              <a:buSzPct val="70000"/>
              <a:defRPr sz="1600">
                <a:solidFill>
                  <a:srgbClr val="808080"/>
                </a:solidFill>
              </a:defRPr>
            </a:lvl2pPr>
            <a:lvl3pPr>
              <a:buClr>
                <a:schemeClr val="accent2"/>
              </a:buClr>
              <a:buSzPct val="70000"/>
              <a:defRPr sz="1400">
                <a:solidFill>
                  <a:srgbClr val="808080"/>
                </a:solidFill>
              </a:defRPr>
            </a:lvl3pPr>
            <a:lvl4pPr marL="1080000" indent="-270000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4pPr>
            <a:lvl5pPr marL="1350000" indent="-270000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609" y="1412452"/>
            <a:ext cx="4042310" cy="63976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rgbClr val="80808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609" y="2152573"/>
            <a:ext cx="4042310" cy="3780000"/>
          </a:xfrm>
        </p:spPr>
        <p:txBody>
          <a:bodyPr/>
          <a:lstStyle>
            <a:lvl1pPr>
              <a:buClr>
                <a:schemeClr val="accent2"/>
              </a:buClr>
              <a:buSzPct val="70000"/>
              <a:defRPr sz="1800">
                <a:solidFill>
                  <a:srgbClr val="808080"/>
                </a:solidFill>
              </a:defRPr>
            </a:lvl1pPr>
            <a:lvl2pPr>
              <a:buClr>
                <a:schemeClr val="accent2"/>
              </a:buClr>
              <a:buSzPct val="70000"/>
              <a:defRPr sz="1600">
                <a:solidFill>
                  <a:srgbClr val="808080"/>
                </a:solidFill>
              </a:defRPr>
            </a:lvl2pPr>
            <a:lvl3pPr>
              <a:buClr>
                <a:schemeClr val="accent2"/>
              </a:buClr>
              <a:buSzPct val="70000"/>
              <a:defRPr sz="1400">
                <a:solidFill>
                  <a:srgbClr val="808080"/>
                </a:solidFill>
              </a:defRPr>
            </a:lvl3pPr>
            <a:lvl4pPr marL="1080000" indent="-270000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4pPr>
            <a:lvl5pPr marL="1350000" indent="-270000">
              <a:buClr>
                <a:schemeClr val="accent2"/>
              </a:buClr>
              <a:buSzPct val="70000"/>
              <a:defRPr sz="1200">
                <a:solidFill>
                  <a:srgbClr val="80808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5893" y="1042988"/>
            <a:ext cx="8229838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40016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44000" y="990600"/>
            <a:ext cx="8455998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808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9368" y="886968"/>
            <a:ext cx="8234314" cy="1453896"/>
          </a:xfrm>
        </p:spPr>
        <p:txBody>
          <a:bodyPr tIns="0"/>
          <a:lstStyle>
            <a:lvl1pPr>
              <a:lnSpc>
                <a:spcPct val="100000"/>
              </a:lnSpc>
              <a:defRPr sz="5000">
                <a:solidFill>
                  <a:srgbClr val="80808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77780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1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808080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102" name="Freeform 6"/>
          <p:cNvSpPr>
            <a:spLocks/>
          </p:cNvSpPr>
          <p:nvPr userDrawn="1"/>
        </p:nvSpPr>
        <p:spPr bwMode="gray">
          <a:xfrm>
            <a:off x="446985" y="1057275"/>
            <a:ext cx="8242434" cy="506235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6012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2 w 10002"/>
              <a:gd name="connsiteY0" fmla="*/ 0 h 9743"/>
              <a:gd name="connsiteX1" fmla="*/ 10002 w 10002"/>
              <a:gd name="connsiteY1" fmla="*/ 0 h 9743"/>
              <a:gd name="connsiteX2" fmla="*/ 10002 w 10002"/>
              <a:gd name="connsiteY2" fmla="*/ 6012 h 9743"/>
              <a:gd name="connsiteX3" fmla="*/ 0 w 10002"/>
              <a:gd name="connsiteY3" fmla="*/ 9743 h 9743"/>
              <a:gd name="connsiteX4" fmla="*/ 2 w 10002"/>
              <a:gd name="connsiteY4" fmla="*/ 0 h 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2" h="9743">
                <a:moveTo>
                  <a:pt x="2" y="0"/>
                </a:moveTo>
                <a:lnTo>
                  <a:pt x="10002" y="0"/>
                </a:lnTo>
                <a:lnTo>
                  <a:pt x="10002" y="6012"/>
                </a:lnTo>
                <a:lnTo>
                  <a:pt x="0" y="9743"/>
                </a:lnTo>
                <a:cubicBezTo>
                  <a:pt x="1" y="6495"/>
                  <a:pt x="1" y="3248"/>
                  <a:pt x="2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030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1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808080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6"/>
          <p:cNvSpPr>
            <a:spLocks/>
          </p:cNvSpPr>
          <p:nvPr userDrawn="1"/>
        </p:nvSpPr>
        <p:spPr bwMode="gray">
          <a:xfrm>
            <a:off x="446985" y="1057275"/>
            <a:ext cx="8242434" cy="506235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6012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2 w 10002"/>
              <a:gd name="connsiteY0" fmla="*/ 0 h 9743"/>
              <a:gd name="connsiteX1" fmla="*/ 10002 w 10002"/>
              <a:gd name="connsiteY1" fmla="*/ 0 h 9743"/>
              <a:gd name="connsiteX2" fmla="*/ 10002 w 10002"/>
              <a:gd name="connsiteY2" fmla="*/ 6012 h 9743"/>
              <a:gd name="connsiteX3" fmla="*/ 0 w 10002"/>
              <a:gd name="connsiteY3" fmla="*/ 9743 h 9743"/>
              <a:gd name="connsiteX4" fmla="*/ 2 w 10002"/>
              <a:gd name="connsiteY4" fmla="*/ 0 h 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2" h="9743">
                <a:moveTo>
                  <a:pt x="2" y="0"/>
                </a:moveTo>
                <a:lnTo>
                  <a:pt x="10002" y="0"/>
                </a:lnTo>
                <a:lnTo>
                  <a:pt x="10002" y="6012"/>
                </a:lnTo>
                <a:lnTo>
                  <a:pt x="0" y="9743"/>
                </a:lnTo>
                <a:cubicBezTo>
                  <a:pt x="1" y="6495"/>
                  <a:pt x="1" y="3248"/>
                  <a:pt x="2" y="0"/>
                </a:cubicBezTo>
                <a:close/>
              </a:path>
            </a:pathLst>
          </a:cu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38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1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808080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01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443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1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808080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6"/>
          <p:cNvSpPr>
            <a:spLocks/>
          </p:cNvSpPr>
          <p:nvPr userDrawn="1"/>
        </p:nvSpPr>
        <p:spPr bwMode="gray">
          <a:xfrm>
            <a:off x="446985" y="1057275"/>
            <a:ext cx="8242434" cy="506235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6012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2 w 10002"/>
              <a:gd name="connsiteY0" fmla="*/ 0 h 9743"/>
              <a:gd name="connsiteX1" fmla="*/ 10002 w 10002"/>
              <a:gd name="connsiteY1" fmla="*/ 0 h 9743"/>
              <a:gd name="connsiteX2" fmla="*/ 10002 w 10002"/>
              <a:gd name="connsiteY2" fmla="*/ 6012 h 9743"/>
              <a:gd name="connsiteX3" fmla="*/ 0 w 10002"/>
              <a:gd name="connsiteY3" fmla="*/ 9743 h 9743"/>
              <a:gd name="connsiteX4" fmla="*/ 2 w 10002"/>
              <a:gd name="connsiteY4" fmla="*/ 0 h 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2" h="9743">
                <a:moveTo>
                  <a:pt x="2" y="0"/>
                </a:moveTo>
                <a:lnTo>
                  <a:pt x="10002" y="0"/>
                </a:lnTo>
                <a:lnTo>
                  <a:pt x="10002" y="6012"/>
                </a:lnTo>
                <a:lnTo>
                  <a:pt x="0" y="9743"/>
                </a:lnTo>
                <a:cubicBezTo>
                  <a:pt x="1" y="6495"/>
                  <a:pt x="1" y="3248"/>
                  <a:pt x="2" y="0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888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Doubl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1" y="1411293"/>
            <a:ext cx="4006849" cy="4503737"/>
          </a:xfrm>
        </p:spPr>
        <p:txBody>
          <a:bodyPr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 smtClean="0"/>
              <a:t>Body text – Arial 24 point</a:t>
            </a:r>
          </a:p>
          <a:p>
            <a:pPr lvl="1"/>
            <a:r>
              <a:rPr lang="en-US" dirty="0" smtClean="0"/>
              <a:t>Heading – Arial 24 point bold</a:t>
            </a:r>
          </a:p>
          <a:p>
            <a:pPr lvl="2"/>
            <a:r>
              <a:rPr lang="en-US" dirty="0" smtClean="0"/>
              <a:t>Bullet 1 – Arial 24 point</a:t>
            </a:r>
          </a:p>
          <a:p>
            <a:pPr lvl="3"/>
            <a:r>
              <a:rPr lang="en-US" dirty="0" smtClean="0"/>
              <a:t>Bullet 2 – Arial 20 point</a:t>
            </a:r>
          </a:p>
          <a:p>
            <a:pPr lvl="4"/>
            <a:r>
              <a:rPr lang="en-US" dirty="0" smtClean="0"/>
              <a:t>Bullet 3 – Arial 18 point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04449" y="6432725"/>
            <a:ext cx="1477328" cy="159259"/>
          </a:xfrm>
          <a:prstGeom prst="rect">
            <a:avLst/>
          </a:prstGeom>
        </p:spPr>
        <p:txBody>
          <a:bodyPr/>
          <a:lstStyle/>
          <a:p>
            <a:fld id="{B7802A38-856D-45EA-87FD-7B600B0C071F}" type="datetime4">
              <a:rPr lang="en-GB">
                <a:solidFill>
                  <a:srgbClr val="808080"/>
                </a:solidFill>
              </a:rPr>
              <a:pPr/>
              <a:t>07 October 2016</a:t>
            </a:fld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3375" y="6432725"/>
            <a:ext cx="3384550" cy="159259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rgbClr val="808080"/>
                </a:solidFill>
              </a:rPr>
              <a:t>GSB Finance Hub – Strategy &amp; Plan Jan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8316" y="6432725"/>
            <a:ext cx="744537" cy="159259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rgbClr val="808080"/>
                </a:solidFill>
              </a:rPr>
              <a:t>Page </a:t>
            </a:r>
            <a:fld id="{E5A1EDF7-6110-42C0-A4FC-CB56AF1E2FBC}" type="slidenum">
              <a:rPr lang="en-GB">
                <a:solidFill>
                  <a:srgbClr val="808080"/>
                </a:solidFill>
              </a:rPr>
              <a:pPr/>
              <a:t>‹Nº›</a:t>
            </a:fld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679951" y="1411293"/>
            <a:ext cx="4006849" cy="4503737"/>
          </a:xfrm>
        </p:spPr>
        <p:txBody>
          <a:bodyPr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 smtClean="0"/>
              <a:t>Body text – Arial 24 point</a:t>
            </a:r>
          </a:p>
          <a:p>
            <a:pPr lvl="1"/>
            <a:r>
              <a:rPr lang="en-US" dirty="0" smtClean="0"/>
              <a:t>Heading – Arial 24 point bold</a:t>
            </a:r>
          </a:p>
          <a:p>
            <a:pPr lvl="2"/>
            <a:r>
              <a:rPr lang="en-US" dirty="0" smtClean="0"/>
              <a:t>Bullet 1 – Arial 24 point</a:t>
            </a:r>
          </a:p>
          <a:p>
            <a:pPr lvl="3"/>
            <a:r>
              <a:rPr lang="en-US" dirty="0" smtClean="0"/>
              <a:t>Bullet 2 – Arial 20 point</a:t>
            </a:r>
          </a:p>
          <a:p>
            <a:pPr lvl="4"/>
            <a:r>
              <a:rPr lang="en-US" dirty="0" smtClean="0"/>
              <a:t>Bullet 3 – Arial 18 point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0513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54D08-DD52-41B0-B591-F478E9BF9AAA}" type="datetimeFigureOut">
              <a:rPr lang="es-ES" altLang="es-CO"/>
              <a:pPr>
                <a:defRPr/>
              </a:pPr>
              <a:t>07/10/2016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A4A03-69C1-4C81-80A4-69F272945E8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80812426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B12EC-3BBD-4F8A-A05F-0E90ED7EFF23}" type="datetimeFigureOut">
              <a:rPr lang="es-ES" altLang="es-CO"/>
              <a:pPr>
                <a:defRPr/>
              </a:pPr>
              <a:t>07/10/2016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10239-CBD8-4670-B39B-AD159DC6082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5598155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AE4D4-CBF1-40A9-ACA6-D6634A0CE9CB}" type="datetimeFigureOut">
              <a:rPr lang="es-ES" altLang="es-CO"/>
              <a:pPr>
                <a:defRPr/>
              </a:pPr>
              <a:t>07/10/2016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AD2A0-3391-49D2-8CFB-03A4A505E226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86035150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5BB39-66C0-4A75-8BEB-C47F7C218A9E}" type="datetimeFigureOut">
              <a:rPr lang="es-ES" altLang="es-CO"/>
              <a:pPr>
                <a:defRPr/>
              </a:pPr>
              <a:t>07/10/2016</a:t>
            </a:fld>
            <a:endParaRPr lang="es-ES" alt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D7125-457E-4BAC-88C0-4D9BD19E127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9362428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D29C4-4FE6-42BD-B117-5E9543C42B86}" type="datetimeFigureOut">
              <a:rPr lang="es-ES" altLang="es-CO"/>
              <a:pPr>
                <a:defRPr/>
              </a:pPr>
              <a:t>07/10/2016</a:t>
            </a:fld>
            <a:endParaRPr lang="es-ES" altLang="es-CO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F16E2-28C1-48CB-B6B0-337612BDA4F9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5869463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D2A7A-110E-42F1-B8A9-8BE2F28075E5}" type="datetimeFigureOut">
              <a:rPr lang="es-ES" altLang="es-CO"/>
              <a:pPr>
                <a:defRPr/>
              </a:pPr>
              <a:t>07/10/2016</a:t>
            </a:fld>
            <a:endParaRPr lang="es-ES" altLang="es-CO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C9A22-36AF-42C2-ACA0-D83E774B0BFF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79367741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A1E32-DA83-41B3-AFA8-B377FAA7D69D}" type="datetimeFigureOut">
              <a:rPr lang="es-ES" altLang="es-CO"/>
              <a:pPr>
                <a:defRPr/>
              </a:pPr>
              <a:t>07/10/2016</a:t>
            </a:fld>
            <a:endParaRPr lang="es-ES" altLang="es-CO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75B73-C147-417F-83F8-9CF287DBCCA7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08696974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15E7B-E4D1-4CFF-9CBA-2CC242C0D966}" type="datetimeFigureOut">
              <a:rPr lang="es-ES" altLang="es-CO"/>
              <a:pPr>
                <a:defRPr/>
              </a:pPr>
              <a:t>07/10/2016</a:t>
            </a:fld>
            <a:endParaRPr lang="es-ES" alt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2ED89-16DB-4606-8E93-6A0FCE4FDC38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91356056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DF109-8F11-424E-9727-B491EC366B54}" type="datetimeFigureOut">
              <a:rPr lang="es-ES" altLang="es-CO"/>
              <a:pPr>
                <a:defRPr/>
              </a:pPr>
              <a:t>07/10/2016</a:t>
            </a:fld>
            <a:endParaRPr lang="es-ES" alt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16C88-E17D-4868-B7A1-1B86369DB6B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66849285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B39A8-6211-491E-B6A0-0D6C9AC8148E}" type="datetimeFigureOut">
              <a:rPr lang="es-ES" altLang="es-CO"/>
              <a:pPr>
                <a:defRPr/>
              </a:pPr>
              <a:t>07/10/2016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1F409-A01B-4405-9D4B-3269C790E6A1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02188170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203B9-1977-43D1-BB76-ECE942F87978}" type="datetimeFigureOut">
              <a:rPr lang="es-ES" altLang="es-CO"/>
              <a:pPr>
                <a:defRPr/>
              </a:pPr>
              <a:t>07/10/2016</a:t>
            </a:fld>
            <a:endParaRPr lang="es-ES" alt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6E772-A4D5-42CB-80F5-13411ED4990A}" type="slidenum">
              <a:rPr lang="es-ES" altLang="es-CO"/>
              <a:pPr>
                <a:defRPr/>
              </a:pPr>
              <a:t>‹Nº›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35466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78.xml"/><Relationship Id="rId42" Type="http://schemas.openxmlformats.org/officeDocument/2006/relationships/slideLayout" Target="../slideLayouts/slideLayout99.xml"/><Relationship Id="rId47" Type="http://schemas.openxmlformats.org/officeDocument/2006/relationships/slideLayout" Target="../slideLayouts/slideLayout104.xml"/><Relationship Id="rId63" Type="http://schemas.openxmlformats.org/officeDocument/2006/relationships/slideLayout" Target="../slideLayouts/slideLayout120.xml"/><Relationship Id="rId68" Type="http://schemas.openxmlformats.org/officeDocument/2006/relationships/slideLayout" Target="../slideLayouts/slideLayout125.xml"/><Relationship Id="rId84" Type="http://schemas.openxmlformats.org/officeDocument/2006/relationships/slideLayout" Target="../slideLayouts/slideLayout141.xml"/><Relationship Id="rId89" Type="http://schemas.openxmlformats.org/officeDocument/2006/relationships/slideLayout" Target="../slideLayouts/slideLayout146.xml"/><Relationship Id="rId16" Type="http://schemas.openxmlformats.org/officeDocument/2006/relationships/slideLayout" Target="../slideLayouts/slideLayout73.xml"/><Relationship Id="rId107" Type="http://schemas.openxmlformats.org/officeDocument/2006/relationships/theme" Target="../theme/theme2.xml"/><Relationship Id="rId11" Type="http://schemas.openxmlformats.org/officeDocument/2006/relationships/slideLayout" Target="../slideLayouts/slideLayout68.xml"/><Relationship Id="rId32" Type="http://schemas.openxmlformats.org/officeDocument/2006/relationships/slideLayout" Target="../slideLayouts/slideLayout89.xml"/><Relationship Id="rId37" Type="http://schemas.openxmlformats.org/officeDocument/2006/relationships/slideLayout" Target="../slideLayouts/slideLayout94.xml"/><Relationship Id="rId53" Type="http://schemas.openxmlformats.org/officeDocument/2006/relationships/slideLayout" Target="../slideLayouts/slideLayout110.xml"/><Relationship Id="rId58" Type="http://schemas.openxmlformats.org/officeDocument/2006/relationships/slideLayout" Target="../slideLayouts/slideLayout115.xml"/><Relationship Id="rId74" Type="http://schemas.openxmlformats.org/officeDocument/2006/relationships/slideLayout" Target="../slideLayouts/slideLayout131.xml"/><Relationship Id="rId79" Type="http://schemas.openxmlformats.org/officeDocument/2006/relationships/slideLayout" Target="../slideLayouts/slideLayout136.xml"/><Relationship Id="rId102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62.xml"/><Relationship Id="rId90" Type="http://schemas.openxmlformats.org/officeDocument/2006/relationships/slideLayout" Target="../slideLayouts/slideLayout147.xml"/><Relationship Id="rId95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43" Type="http://schemas.openxmlformats.org/officeDocument/2006/relationships/slideLayout" Target="../slideLayouts/slideLayout100.xml"/><Relationship Id="rId48" Type="http://schemas.openxmlformats.org/officeDocument/2006/relationships/slideLayout" Target="../slideLayouts/slideLayout105.xml"/><Relationship Id="rId64" Type="http://schemas.openxmlformats.org/officeDocument/2006/relationships/slideLayout" Target="../slideLayouts/slideLayout121.xml"/><Relationship Id="rId69" Type="http://schemas.openxmlformats.org/officeDocument/2006/relationships/slideLayout" Target="../slideLayouts/slideLayout126.xml"/><Relationship Id="rId80" Type="http://schemas.openxmlformats.org/officeDocument/2006/relationships/slideLayout" Target="../slideLayouts/slideLayout137.xml"/><Relationship Id="rId85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90.xml"/><Relationship Id="rId38" Type="http://schemas.openxmlformats.org/officeDocument/2006/relationships/slideLayout" Target="../slideLayouts/slideLayout95.xml"/><Relationship Id="rId59" Type="http://schemas.openxmlformats.org/officeDocument/2006/relationships/slideLayout" Target="../slideLayouts/slideLayout116.xml"/><Relationship Id="rId103" Type="http://schemas.openxmlformats.org/officeDocument/2006/relationships/slideLayout" Target="../slideLayouts/slideLayout160.xml"/><Relationship Id="rId20" Type="http://schemas.openxmlformats.org/officeDocument/2006/relationships/slideLayout" Target="../slideLayouts/slideLayout77.xml"/><Relationship Id="rId41" Type="http://schemas.openxmlformats.org/officeDocument/2006/relationships/slideLayout" Target="../slideLayouts/slideLayout98.xml"/><Relationship Id="rId54" Type="http://schemas.openxmlformats.org/officeDocument/2006/relationships/slideLayout" Target="../slideLayouts/slideLayout111.xml"/><Relationship Id="rId62" Type="http://schemas.openxmlformats.org/officeDocument/2006/relationships/slideLayout" Target="../slideLayouts/slideLayout119.xml"/><Relationship Id="rId70" Type="http://schemas.openxmlformats.org/officeDocument/2006/relationships/slideLayout" Target="../slideLayouts/slideLayout127.xml"/><Relationship Id="rId75" Type="http://schemas.openxmlformats.org/officeDocument/2006/relationships/slideLayout" Target="../slideLayouts/slideLayout132.xml"/><Relationship Id="rId83" Type="http://schemas.openxmlformats.org/officeDocument/2006/relationships/slideLayout" Target="../slideLayouts/slideLayout140.xml"/><Relationship Id="rId88" Type="http://schemas.openxmlformats.org/officeDocument/2006/relationships/slideLayout" Target="../slideLayouts/slideLayout145.xml"/><Relationship Id="rId91" Type="http://schemas.openxmlformats.org/officeDocument/2006/relationships/slideLayout" Target="../slideLayouts/slideLayout148.xml"/><Relationship Id="rId96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slideLayout" Target="../slideLayouts/slideLayout93.xml"/><Relationship Id="rId49" Type="http://schemas.openxmlformats.org/officeDocument/2006/relationships/slideLayout" Target="../slideLayouts/slideLayout106.xml"/><Relationship Id="rId57" Type="http://schemas.openxmlformats.org/officeDocument/2006/relationships/slideLayout" Target="../slideLayouts/slideLayout114.xml"/><Relationship Id="rId106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88.xml"/><Relationship Id="rId44" Type="http://schemas.openxmlformats.org/officeDocument/2006/relationships/slideLayout" Target="../slideLayouts/slideLayout101.xml"/><Relationship Id="rId52" Type="http://schemas.openxmlformats.org/officeDocument/2006/relationships/slideLayout" Target="../slideLayouts/slideLayout109.xml"/><Relationship Id="rId60" Type="http://schemas.openxmlformats.org/officeDocument/2006/relationships/slideLayout" Target="../slideLayouts/slideLayout117.xml"/><Relationship Id="rId65" Type="http://schemas.openxmlformats.org/officeDocument/2006/relationships/slideLayout" Target="../slideLayouts/slideLayout122.xml"/><Relationship Id="rId73" Type="http://schemas.openxmlformats.org/officeDocument/2006/relationships/slideLayout" Target="../slideLayouts/slideLayout130.xml"/><Relationship Id="rId78" Type="http://schemas.openxmlformats.org/officeDocument/2006/relationships/slideLayout" Target="../slideLayouts/slideLayout135.xml"/><Relationship Id="rId81" Type="http://schemas.openxmlformats.org/officeDocument/2006/relationships/slideLayout" Target="../slideLayouts/slideLayout138.xml"/><Relationship Id="rId86" Type="http://schemas.openxmlformats.org/officeDocument/2006/relationships/slideLayout" Target="../slideLayouts/slideLayout143.xml"/><Relationship Id="rId94" Type="http://schemas.openxmlformats.org/officeDocument/2006/relationships/slideLayout" Target="../slideLayouts/slideLayout151.xml"/><Relationship Id="rId99" Type="http://schemas.openxmlformats.org/officeDocument/2006/relationships/slideLayout" Target="../slideLayouts/slideLayout156.xml"/><Relationship Id="rId101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9" Type="http://schemas.openxmlformats.org/officeDocument/2006/relationships/slideLayout" Target="../slideLayouts/slideLayout96.xml"/><Relationship Id="rId34" Type="http://schemas.openxmlformats.org/officeDocument/2006/relationships/slideLayout" Target="../slideLayouts/slideLayout91.xml"/><Relationship Id="rId50" Type="http://schemas.openxmlformats.org/officeDocument/2006/relationships/slideLayout" Target="../slideLayouts/slideLayout107.xml"/><Relationship Id="rId55" Type="http://schemas.openxmlformats.org/officeDocument/2006/relationships/slideLayout" Target="../slideLayouts/slideLayout112.xml"/><Relationship Id="rId76" Type="http://schemas.openxmlformats.org/officeDocument/2006/relationships/slideLayout" Target="../slideLayouts/slideLayout133.xml"/><Relationship Id="rId97" Type="http://schemas.openxmlformats.org/officeDocument/2006/relationships/slideLayout" Target="../slideLayouts/slideLayout154.xml"/><Relationship Id="rId104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64.xml"/><Relationship Id="rId71" Type="http://schemas.openxmlformats.org/officeDocument/2006/relationships/slideLayout" Target="../slideLayouts/slideLayout128.xml"/><Relationship Id="rId92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59.xml"/><Relationship Id="rId29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81.xml"/><Relationship Id="rId40" Type="http://schemas.openxmlformats.org/officeDocument/2006/relationships/slideLayout" Target="../slideLayouts/slideLayout97.xml"/><Relationship Id="rId45" Type="http://schemas.openxmlformats.org/officeDocument/2006/relationships/slideLayout" Target="../slideLayouts/slideLayout102.xml"/><Relationship Id="rId66" Type="http://schemas.openxmlformats.org/officeDocument/2006/relationships/slideLayout" Target="../slideLayouts/slideLayout123.xml"/><Relationship Id="rId87" Type="http://schemas.openxmlformats.org/officeDocument/2006/relationships/slideLayout" Target="../slideLayouts/slideLayout144.xml"/><Relationship Id="rId61" Type="http://schemas.openxmlformats.org/officeDocument/2006/relationships/slideLayout" Target="../slideLayouts/slideLayout118.xml"/><Relationship Id="rId82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71.xml"/><Relationship Id="rId30" Type="http://schemas.openxmlformats.org/officeDocument/2006/relationships/slideLayout" Target="../slideLayouts/slideLayout87.xml"/><Relationship Id="rId35" Type="http://schemas.openxmlformats.org/officeDocument/2006/relationships/slideLayout" Target="../slideLayouts/slideLayout92.xml"/><Relationship Id="rId56" Type="http://schemas.openxmlformats.org/officeDocument/2006/relationships/slideLayout" Target="../slideLayouts/slideLayout113.xml"/><Relationship Id="rId77" Type="http://schemas.openxmlformats.org/officeDocument/2006/relationships/slideLayout" Target="../slideLayouts/slideLayout134.xml"/><Relationship Id="rId100" Type="http://schemas.openxmlformats.org/officeDocument/2006/relationships/slideLayout" Target="../slideLayouts/slideLayout157.xml"/><Relationship Id="rId105" Type="http://schemas.openxmlformats.org/officeDocument/2006/relationships/slideLayout" Target="../slideLayouts/slideLayout162.xml"/><Relationship Id="rId8" Type="http://schemas.openxmlformats.org/officeDocument/2006/relationships/slideLayout" Target="../slideLayouts/slideLayout65.xml"/><Relationship Id="rId51" Type="http://schemas.openxmlformats.org/officeDocument/2006/relationships/slideLayout" Target="../slideLayouts/slideLayout108.xml"/><Relationship Id="rId72" Type="http://schemas.openxmlformats.org/officeDocument/2006/relationships/slideLayout" Target="../slideLayouts/slideLayout129.xml"/><Relationship Id="rId93" Type="http://schemas.openxmlformats.org/officeDocument/2006/relationships/slideLayout" Target="../slideLayouts/slideLayout150.xml"/><Relationship Id="rId9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82.xml"/><Relationship Id="rId46" Type="http://schemas.openxmlformats.org/officeDocument/2006/relationships/slideLayout" Target="../slideLayouts/slideLayout103.xml"/><Relationship Id="rId67" Type="http://schemas.openxmlformats.org/officeDocument/2006/relationships/slideLayout" Target="../slideLayouts/slideLayout1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slideLayout" Target="../slideLayouts/slideLayout19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6.wmf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1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dirty="0">
                <a:solidFill>
                  <a:srgbClr val="646464"/>
                </a:solidFill>
              </a:rPr>
              <a:t>Page </a:t>
            </a:r>
            <a:fld id="{9AE4D82F-B047-469B-AC52-A46321747EAF}" type="slidenum">
              <a:rPr lang="en-GB" sz="1100">
                <a:solidFill>
                  <a:srgbClr val="646464"/>
                </a:solidFill>
              </a:rPr>
              <a:pPr/>
              <a:t>‹Nº›</a:t>
            </a:fld>
            <a:endParaRPr lang="en-GB" sz="1100" dirty="0">
              <a:solidFill>
                <a:srgbClr val="6464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5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054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7" r:id="rId55"/>
    <p:sldLayoutId id="2147483718" r:id="rId56"/>
    <p:sldLayoutId id="2147483720" r:id="rId57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rgbClr val="646464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rgbClr val="646464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rgbClr val="646464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rgbClr val="646464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1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rgbClr val="646464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dirty="0">
                <a:solidFill>
                  <a:srgbClr val="646464"/>
                </a:solidFill>
              </a:rPr>
              <a:t>Page </a:t>
            </a:r>
            <a:fld id="{9AE4D82F-B047-469B-AC52-A46321747EAF}" type="slidenum">
              <a:rPr lang="en-GB" sz="1100">
                <a:solidFill>
                  <a:srgbClr val="646464"/>
                </a:solidFill>
              </a:rPr>
              <a:pPr/>
              <a:t>‹Nº›</a:t>
            </a:fld>
            <a:endParaRPr lang="en-GB" sz="1100" dirty="0">
              <a:solidFill>
                <a:srgbClr val="6464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5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64646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817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  <p:sldLayoutId id="2147483745" r:id="rId24"/>
    <p:sldLayoutId id="2147483746" r:id="rId25"/>
    <p:sldLayoutId id="2147483747" r:id="rId26"/>
    <p:sldLayoutId id="2147483748" r:id="rId27"/>
    <p:sldLayoutId id="2147483749" r:id="rId28"/>
    <p:sldLayoutId id="2147483750" r:id="rId29"/>
    <p:sldLayoutId id="2147483751" r:id="rId30"/>
    <p:sldLayoutId id="2147483752" r:id="rId31"/>
    <p:sldLayoutId id="2147483753" r:id="rId32"/>
    <p:sldLayoutId id="2147483754" r:id="rId33"/>
    <p:sldLayoutId id="2147483755" r:id="rId34"/>
    <p:sldLayoutId id="2147483756" r:id="rId35"/>
    <p:sldLayoutId id="2147483757" r:id="rId36"/>
    <p:sldLayoutId id="2147483758" r:id="rId37"/>
    <p:sldLayoutId id="2147483759" r:id="rId38"/>
    <p:sldLayoutId id="2147483760" r:id="rId39"/>
    <p:sldLayoutId id="2147483761" r:id="rId40"/>
    <p:sldLayoutId id="2147483762" r:id="rId41"/>
    <p:sldLayoutId id="2147483763" r:id="rId42"/>
    <p:sldLayoutId id="2147483764" r:id="rId43"/>
    <p:sldLayoutId id="2147483765" r:id="rId44"/>
    <p:sldLayoutId id="2147483766" r:id="rId45"/>
    <p:sldLayoutId id="2147483767" r:id="rId46"/>
    <p:sldLayoutId id="2147483768" r:id="rId47"/>
    <p:sldLayoutId id="2147483769" r:id="rId48"/>
    <p:sldLayoutId id="2147483770" r:id="rId49"/>
    <p:sldLayoutId id="2147483771" r:id="rId50"/>
    <p:sldLayoutId id="2147483772" r:id="rId51"/>
    <p:sldLayoutId id="2147483773" r:id="rId52"/>
    <p:sldLayoutId id="2147483774" r:id="rId53"/>
    <p:sldLayoutId id="2147483775" r:id="rId54"/>
    <p:sldLayoutId id="2147483776" r:id="rId55"/>
    <p:sldLayoutId id="2147483777" r:id="rId56"/>
    <p:sldLayoutId id="2147483778" r:id="rId57"/>
    <p:sldLayoutId id="2147483779" r:id="rId58"/>
    <p:sldLayoutId id="2147483780" r:id="rId59"/>
    <p:sldLayoutId id="2147483781" r:id="rId60"/>
    <p:sldLayoutId id="2147483782" r:id="rId61"/>
    <p:sldLayoutId id="2147483783" r:id="rId62"/>
    <p:sldLayoutId id="2147483784" r:id="rId63"/>
    <p:sldLayoutId id="2147483786" r:id="rId64"/>
    <p:sldLayoutId id="2147483787" r:id="rId65"/>
    <p:sldLayoutId id="2147483788" r:id="rId66"/>
    <p:sldLayoutId id="2147483789" r:id="rId67"/>
    <p:sldLayoutId id="2147483790" r:id="rId68"/>
    <p:sldLayoutId id="2147483791" r:id="rId69"/>
    <p:sldLayoutId id="2147483792" r:id="rId70"/>
    <p:sldLayoutId id="2147483793" r:id="rId71"/>
    <p:sldLayoutId id="2147483794" r:id="rId72"/>
    <p:sldLayoutId id="2147483795" r:id="rId73"/>
    <p:sldLayoutId id="2147483796" r:id="rId74"/>
    <p:sldLayoutId id="2147483798" r:id="rId75"/>
    <p:sldLayoutId id="2147483799" r:id="rId76"/>
    <p:sldLayoutId id="2147483800" r:id="rId77"/>
    <p:sldLayoutId id="2147483801" r:id="rId78"/>
    <p:sldLayoutId id="2147483802" r:id="rId79"/>
    <p:sldLayoutId id="2147483803" r:id="rId80"/>
    <p:sldLayoutId id="2147483804" r:id="rId81"/>
    <p:sldLayoutId id="2147483805" r:id="rId82"/>
    <p:sldLayoutId id="2147483806" r:id="rId83"/>
    <p:sldLayoutId id="2147483807" r:id="rId84"/>
    <p:sldLayoutId id="2147483808" r:id="rId85"/>
    <p:sldLayoutId id="2147483809" r:id="rId86"/>
    <p:sldLayoutId id="2147483810" r:id="rId87"/>
    <p:sldLayoutId id="2147483811" r:id="rId88"/>
    <p:sldLayoutId id="2147483812" r:id="rId89"/>
    <p:sldLayoutId id="2147483813" r:id="rId90"/>
    <p:sldLayoutId id="2147483814" r:id="rId91"/>
    <p:sldLayoutId id="2147483815" r:id="rId92"/>
    <p:sldLayoutId id="2147483816" r:id="rId93"/>
    <p:sldLayoutId id="2147483817" r:id="rId94"/>
    <p:sldLayoutId id="2147483818" r:id="rId95"/>
    <p:sldLayoutId id="2147483819" r:id="rId96"/>
    <p:sldLayoutId id="2147483820" r:id="rId97"/>
    <p:sldLayoutId id="2147483821" r:id="rId98"/>
    <p:sldLayoutId id="2147483822" r:id="rId99"/>
    <p:sldLayoutId id="2147483823" r:id="rId100"/>
    <p:sldLayoutId id="2147483824" r:id="rId101"/>
    <p:sldLayoutId id="2147483825" r:id="rId102"/>
    <p:sldLayoutId id="2147483826" r:id="rId103"/>
    <p:sldLayoutId id="2147483827" r:id="rId104"/>
    <p:sldLayoutId id="2147483828" r:id="rId105"/>
    <p:sldLayoutId id="2147483829" r:id="rId106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rgbClr val="646464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rgbClr val="646464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rgbClr val="646464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rgbClr val="646464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rgbClr val="6464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1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dirty="0">
                <a:solidFill>
                  <a:srgbClr val="808080"/>
                </a:solidFill>
              </a:rPr>
              <a:t>Page </a:t>
            </a:r>
            <a:fld id="{9AE4D82F-B047-469B-AC52-A46321747EAF}" type="slidenum">
              <a:rPr lang="en-GB" sz="1100">
                <a:solidFill>
                  <a:srgbClr val="808080"/>
                </a:solidFill>
              </a:rPr>
              <a:pPr/>
              <a:t>‹Nº›</a:t>
            </a:fld>
            <a:endParaRPr lang="en-GB" sz="1100" dirty="0">
              <a:solidFill>
                <a:srgbClr val="80808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5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821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425600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401" y="6415200"/>
            <a:ext cx="3434400" cy="201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 smtClean="0">
                <a:solidFill>
                  <a:srgbClr val="808080"/>
                </a:solidFill>
              </a:rPr>
              <a:t>Presentation title</a:t>
            </a:r>
            <a:endParaRPr lang="en-GB" dirty="0">
              <a:solidFill>
                <a:srgbClr val="80808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dirty="0">
                <a:solidFill>
                  <a:srgbClr val="808080"/>
                </a:solidFill>
              </a:rPr>
              <a:t>Page </a:t>
            </a:r>
            <a:fld id="{9AE4D82F-B047-469B-AC52-A46321747EAF}" type="slidenum">
              <a:rPr lang="en-GB" sz="1100">
                <a:solidFill>
                  <a:srgbClr val="808080"/>
                </a:solidFill>
              </a:rPr>
              <a:pPr/>
              <a:t>‹Nº›</a:t>
            </a:fld>
            <a:endParaRPr lang="en-GB" sz="1100" dirty="0">
              <a:solidFill>
                <a:srgbClr val="80808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5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3734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081" y="200025"/>
            <a:ext cx="823341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892" y="1412880"/>
            <a:ext cx="8234599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784149" y="6419850"/>
            <a:ext cx="367757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r>
              <a:rPr lang="en-IN" sz="900" dirty="0">
                <a:solidFill>
                  <a:srgbClr val="808080"/>
                </a:solidFill>
                <a:cs typeface="Arial" charset="0"/>
              </a:rPr>
              <a:t>The Relevance of Sustainability for the Financial Sector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58272" y="6419850"/>
            <a:ext cx="664196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r>
              <a:rPr lang="en-US" sz="900" dirty="0">
                <a:solidFill>
                  <a:srgbClr val="808080"/>
                </a:solidFill>
                <a:cs typeface="Arial" charset="0"/>
              </a:rPr>
              <a:t>Page </a:t>
            </a:r>
            <a:fld id="{4A043031-EA06-4A59-90FF-7A4B0F58F2D3}" type="slidenum">
              <a:rPr lang="en-US" sz="900">
                <a:solidFill>
                  <a:srgbClr val="808080"/>
                </a:solidFill>
                <a:cs typeface="Arial" charset="0"/>
              </a:rPr>
              <a:pPr/>
              <a:t>‹Nº›</a:t>
            </a:fld>
            <a:endParaRPr lang="en-US" sz="900" dirty="0">
              <a:solidFill>
                <a:srgbClr val="808080"/>
              </a:solidFill>
              <a:cs typeface="Arial" charset="0"/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455892" y="6243638"/>
            <a:ext cx="8229838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80808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710" y="6327648"/>
            <a:ext cx="299783" cy="40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1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rgbClr val="80808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Arial" charset="0"/>
        <a:buChar char="►"/>
        <a:defRPr sz="1800">
          <a:solidFill>
            <a:srgbClr val="808080"/>
          </a:solidFill>
          <a:latin typeface="+mn-lt"/>
          <a:ea typeface="+mn-ea"/>
          <a:cs typeface="+mn-cs"/>
        </a:defRPr>
      </a:lvl1pPr>
      <a:lvl2pPr marL="541338" indent="-2714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Arial" charset="0"/>
        <a:buChar char="►"/>
        <a:defRPr sz="1600">
          <a:solidFill>
            <a:srgbClr val="808080"/>
          </a:solidFill>
          <a:latin typeface="+mn-lt"/>
        </a:defRPr>
      </a:lvl2pPr>
      <a:lvl3pPr marL="809625" indent="-2714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Arial" charset="0"/>
        <a:buChar char="►"/>
        <a:defRPr sz="1400">
          <a:solidFill>
            <a:srgbClr val="808080"/>
          </a:solidFill>
          <a:latin typeface="+mn-lt"/>
        </a:defRPr>
      </a:lvl3pPr>
      <a:lvl4pPr marL="1441450" indent="-358775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4pPr>
      <a:lvl5pPr marL="1800225" indent="-357188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5pPr>
      <a:lvl6pPr marL="2257425" indent="-357188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6pPr>
      <a:lvl7pPr marL="2714625" indent="-357188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7pPr>
      <a:lvl8pPr marL="3171825" indent="-357188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8pPr>
      <a:lvl9pPr marL="3629025" indent="-357188" algn="l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CO" smtClean="0"/>
              <a:t>Clic para editar título</a:t>
            </a:r>
            <a:endParaRPr lang="es-ES" altLang="es-CO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CO" smtClean="0"/>
              <a:t>Haga clic para modificar el estilo de texto del patrón</a:t>
            </a:r>
          </a:p>
          <a:p>
            <a:pPr lvl="1"/>
            <a:r>
              <a:rPr lang="es-ES_tradnl" altLang="es-CO" smtClean="0"/>
              <a:t>Segundo nivel</a:t>
            </a:r>
          </a:p>
          <a:p>
            <a:pPr lvl="2"/>
            <a:r>
              <a:rPr lang="es-ES_tradnl" altLang="es-CO" smtClean="0"/>
              <a:t>Tercer nivel</a:t>
            </a:r>
          </a:p>
          <a:p>
            <a:pPr lvl="3"/>
            <a:r>
              <a:rPr lang="es-ES_tradnl" altLang="es-CO" smtClean="0"/>
              <a:t>Cuarto nivel</a:t>
            </a:r>
          </a:p>
          <a:p>
            <a:pPr lvl="4"/>
            <a:r>
              <a:rPr lang="es-ES_tradnl" altLang="es-CO" smtClean="0"/>
              <a:t>Quinto nivel</a:t>
            </a:r>
            <a:endParaRPr lang="es-ES" altLang="es-CO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1530B8B6-0782-49DC-934B-25D2B19A15B4}" type="datetimeFigureOut">
              <a:rPr lang="es-ES" altLang="es-CO"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07/10/2016</a:t>
            </a:fld>
            <a:endParaRPr lang="es-ES" altLang="es-CO">
              <a:ea typeface="MS PGothic" pitchFamily="34" charset="-128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defTabSz="457200"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EAEC14B-D51F-42E2-8E22-21FB6ABBAF0B}" type="slidenum">
              <a:rPr lang="es-ES" altLang="es-CO"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CO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662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0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9.png"/><Relationship Id="rId7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20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9.png"/><Relationship Id="rId7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20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emf"/><Relationship Id="rId5" Type="http://schemas.openxmlformats.org/officeDocument/2006/relationships/package" Target="../embeddings/Microsoft_Excel_Worksheet4.xlsx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835696" y="2348880"/>
            <a:ext cx="577671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400" b="1" dirty="0" smtClean="0"/>
              <a:t>COMITÉ DE DESARROLLO ADMINISTRATIVO </a:t>
            </a:r>
          </a:p>
          <a:p>
            <a:pPr algn="ctr"/>
            <a:endParaRPr lang="es-CO" sz="2400" b="1" dirty="0" smtClean="0"/>
          </a:p>
          <a:p>
            <a:pPr algn="ctr"/>
            <a:r>
              <a:rPr lang="es-CO" sz="2400" b="1" dirty="0" smtClean="0"/>
              <a:t>INFORME DE SEGUIMIENTO </a:t>
            </a:r>
          </a:p>
          <a:p>
            <a:pPr algn="ctr"/>
            <a:endParaRPr lang="es-CO" sz="2400" b="1" dirty="0" smtClean="0"/>
          </a:p>
          <a:p>
            <a:pPr algn="ctr"/>
            <a:r>
              <a:rPr lang="es-CO" sz="2400" b="1" dirty="0" smtClean="0"/>
              <a:t>OFICINA DE CONTROL INTERNO </a:t>
            </a:r>
          </a:p>
          <a:p>
            <a:pPr algn="ctr"/>
            <a:endParaRPr lang="es-CO" sz="2400" b="1" dirty="0" smtClean="0"/>
          </a:p>
          <a:p>
            <a:pPr algn="ctr"/>
            <a:r>
              <a:rPr lang="es-CO" sz="2400" b="1" dirty="0" smtClean="0"/>
              <a:t>Con corte a 30 de  Agosto de 2016</a:t>
            </a:r>
            <a:endParaRPr lang="es-CO" sz="2400" b="1" dirty="0"/>
          </a:p>
        </p:txBody>
      </p:sp>
    </p:spTree>
    <p:extLst>
      <p:ext uri="{BB962C8B-B14F-4D97-AF65-F5344CB8AC3E}">
        <p14:creationId xmlns:p14="http://schemas.microsoft.com/office/powerpoint/2010/main" val="15892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115616" y="2276872"/>
            <a:ext cx="79381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 smtClean="0"/>
              <a:t>INFORME DE MONITOREO – Corte al 31 de agosto de 2016 </a:t>
            </a:r>
          </a:p>
          <a:p>
            <a:endParaRPr lang="es-CO" sz="2400" b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2400" b="1" dirty="0" smtClean="0"/>
              <a:t>MAPA DE RIESGOS DE CORRUPCIÓN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O" sz="2400" b="1" dirty="0" smtClean="0"/>
              <a:t>PLAN ANTICORRUPCIÓN Y ATENCIÓN AL CIUDADANO </a:t>
            </a:r>
            <a:endParaRPr lang="es-CO" sz="2400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1271191" y="4077072"/>
            <a:ext cx="3533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 smtClean="0"/>
              <a:t>OFICINA DE CONTROL INTERNO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5097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16865" y="648216"/>
            <a:ext cx="3546475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dirty="0" smtClean="0">
                <a:solidFill>
                  <a:prstClr val="black"/>
                </a:solidFill>
                <a:ea typeface="MS PGothic" pitchFamily="34" charset="-128"/>
              </a:rPr>
              <a:t>CONTENIDO</a:t>
            </a:r>
            <a:endParaRPr lang="es-CO" sz="3200" b="1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23" name="Pentagon 36"/>
          <p:cNvSpPr/>
          <p:nvPr/>
        </p:nvSpPr>
        <p:spPr>
          <a:xfrm flipH="1">
            <a:off x="755576" y="2456284"/>
            <a:ext cx="3744412" cy="540668"/>
          </a:xfrm>
          <a:prstGeom prst="homePlate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algn="ctr">
              <a:defRPr/>
            </a:pPr>
            <a:endParaRPr lang="en-IN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Pentagon 35"/>
          <p:cNvSpPr/>
          <p:nvPr/>
        </p:nvSpPr>
        <p:spPr>
          <a:xfrm>
            <a:off x="4786709" y="3516756"/>
            <a:ext cx="3601715" cy="488308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algn="ctr">
              <a:defRPr/>
            </a:pPr>
            <a:endParaRPr lang="en-IN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entagon 37"/>
          <p:cNvSpPr/>
          <p:nvPr/>
        </p:nvSpPr>
        <p:spPr>
          <a:xfrm>
            <a:off x="4788024" y="1501616"/>
            <a:ext cx="3600400" cy="592562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algn="ctr">
              <a:defRPr/>
            </a:pPr>
            <a:endParaRPr lang="en-IN" sz="12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Pentagon 34"/>
          <p:cNvSpPr/>
          <p:nvPr/>
        </p:nvSpPr>
        <p:spPr>
          <a:xfrm flipH="1">
            <a:off x="755576" y="4509120"/>
            <a:ext cx="3744416" cy="501769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algn="ctr">
              <a:defRPr/>
            </a:pPr>
            <a:endParaRPr lang="en-IN" sz="1200" kern="0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18" name="Group 31"/>
          <p:cNvGrpSpPr/>
          <p:nvPr/>
        </p:nvGrpSpPr>
        <p:grpSpPr>
          <a:xfrm>
            <a:off x="4381732" y="1268760"/>
            <a:ext cx="478300" cy="4894298"/>
            <a:chOff x="3788216" y="1447800"/>
            <a:chExt cx="478300" cy="4597400"/>
          </a:xfrm>
          <a:solidFill>
            <a:schemeClr val="accent1">
              <a:lumMod val="75000"/>
            </a:schemeClr>
          </a:solidFill>
        </p:grpSpPr>
        <p:sp>
          <p:nvSpPr>
            <p:cNvPr id="19" name="Oval 32"/>
            <p:cNvSpPr/>
            <p:nvPr/>
          </p:nvSpPr>
          <p:spPr>
            <a:xfrm>
              <a:off x="3788216" y="5795473"/>
              <a:ext cx="478300" cy="249727"/>
            </a:xfrm>
            <a:prstGeom prst="ellipse">
              <a:avLst/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t" anchorCtr="0"/>
            <a:lstStyle/>
            <a:p>
              <a:pPr algn="ctr">
                <a:defRPr/>
              </a:pPr>
              <a:endParaRPr lang="en-IN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" name="Rectangle 33"/>
            <p:cNvSpPr/>
            <p:nvPr/>
          </p:nvSpPr>
          <p:spPr>
            <a:xfrm>
              <a:off x="3834468" y="1447800"/>
              <a:ext cx="358725" cy="4411840"/>
            </a:xfrm>
            <a:prstGeom prst="rect">
              <a:avLst/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t" anchorCtr="0"/>
            <a:lstStyle/>
            <a:p>
              <a:pPr algn="ctr">
                <a:defRPr/>
              </a:pPr>
              <a:endParaRPr lang="en-IN" sz="12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5" name="TextBox 38"/>
          <p:cNvSpPr txBox="1"/>
          <p:nvPr/>
        </p:nvSpPr>
        <p:spPr>
          <a:xfrm>
            <a:off x="4858763" y="1556792"/>
            <a:ext cx="205185" cy="350865"/>
          </a:xfrm>
          <a:prstGeom prst="rect">
            <a:avLst/>
          </a:prstGeom>
          <a:solidFill>
            <a:schemeClr val="bg1"/>
          </a:solidFill>
        </p:spPr>
        <p:txBody>
          <a:bodyPr wrap="non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2400" b="1" dirty="0" smtClean="0">
                <a:solidFill>
                  <a:srgbClr val="EEECE1">
                    <a:lumMod val="25000"/>
                  </a:srgbClr>
                </a:solidFill>
                <a:latin typeface="Arial"/>
              </a:rPr>
              <a:t>P</a:t>
            </a:r>
            <a:endParaRPr lang="en-IN" sz="2400" b="1" dirty="0">
              <a:solidFill>
                <a:srgbClr val="EEECE1">
                  <a:lumMod val="25000"/>
                </a:srgbClr>
              </a:solidFill>
              <a:latin typeface="Arial"/>
            </a:endParaRPr>
          </a:p>
        </p:txBody>
      </p:sp>
      <p:sp>
        <p:nvSpPr>
          <p:cNvPr id="26" name="TextBox 39"/>
          <p:cNvSpPr txBox="1"/>
          <p:nvPr/>
        </p:nvSpPr>
        <p:spPr>
          <a:xfrm>
            <a:off x="4158914" y="2561691"/>
            <a:ext cx="222818" cy="350865"/>
          </a:xfrm>
          <a:prstGeom prst="rect">
            <a:avLst/>
          </a:prstGeom>
          <a:solidFill>
            <a:schemeClr val="bg1"/>
          </a:solidFill>
        </p:spPr>
        <p:txBody>
          <a:bodyPr wrap="non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2400" b="1" dirty="0">
                <a:solidFill>
                  <a:srgbClr val="EEECE1">
                    <a:lumMod val="25000"/>
                  </a:srgbClr>
                </a:solidFill>
                <a:latin typeface="Arial"/>
              </a:rPr>
              <a:t>H</a:t>
            </a:r>
            <a:endParaRPr lang="en-IN" sz="2400" b="1" dirty="0">
              <a:solidFill>
                <a:srgbClr val="EEECE1">
                  <a:lumMod val="25000"/>
                </a:srgbClr>
              </a:solidFill>
              <a:latin typeface="Arial"/>
            </a:endParaRPr>
          </a:p>
        </p:txBody>
      </p:sp>
      <p:sp>
        <p:nvSpPr>
          <p:cNvPr id="27" name="TextBox 40"/>
          <p:cNvSpPr txBox="1"/>
          <p:nvPr/>
        </p:nvSpPr>
        <p:spPr>
          <a:xfrm>
            <a:off x="4858762" y="3582191"/>
            <a:ext cx="210987" cy="350865"/>
          </a:xfrm>
          <a:prstGeom prst="rect">
            <a:avLst/>
          </a:prstGeom>
          <a:solidFill>
            <a:schemeClr val="bg1"/>
          </a:solidFill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2400" b="1" dirty="0" smtClean="0">
                <a:solidFill>
                  <a:srgbClr val="EEECE1">
                    <a:lumMod val="25000"/>
                  </a:srgbClr>
                </a:solidFill>
                <a:latin typeface="Arial"/>
              </a:rPr>
              <a:t>V</a:t>
            </a:r>
            <a:endParaRPr lang="en-IN" sz="2400" b="1" dirty="0">
              <a:solidFill>
                <a:srgbClr val="EEECE1">
                  <a:lumMod val="25000"/>
                </a:srgbClr>
              </a:solidFill>
              <a:latin typeface="Arial"/>
            </a:endParaRPr>
          </a:p>
        </p:txBody>
      </p:sp>
      <p:sp>
        <p:nvSpPr>
          <p:cNvPr id="28" name="TextBox 41"/>
          <p:cNvSpPr txBox="1"/>
          <p:nvPr/>
        </p:nvSpPr>
        <p:spPr>
          <a:xfrm>
            <a:off x="4136410" y="4572285"/>
            <a:ext cx="222818" cy="350865"/>
          </a:xfrm>
          <a:prstGeom prst="rect">
            <a:avLst/>
          </a:prstGeom>
          <a:solidFill>
            <a:schemeClr val="bg1"/>
          </a:solidFill>
        </p:spPr>
        <p:txBody>
          <a:bodyPr wrap="non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rgbClr val="FFE600"/>
              </a:buClr>
              <a:buSzPct val="70000"/>
            </a:pPr>
            <a:r>
              <a:rPr lang="en-US" sz="2400" b="1" dirty="0" smtClean="0">
                <a:solidFill>
                  <a:srgbClr val="EEECE1">
                    <a:lumMod val="25000"/>
                  </a:srgbClr>
                </a:solidFill>
                <a:latin typeface="Arial"/>
              </a:rPr>
              <a:t>A</a:t>
            </a:r>
            <a:endParaRPr lang="en-IN" sz="2400" b="1" dirty="0">
              <a:solidFill>
                <a:srgbClr val="EEECE1">
                  <a:lumMod val="25000"/>
                </a:srgbClr>
              </a:solidFill>
              <a:latin typeface="Arial"/>
            </a:endParaRPr>
          </a:p>
        </p:txBody>
      </p:sp>
      <p:sp>
        <p:nvSpPr>
          <p:cNvPr id="29" name="Rechteck 65"/>
          <p:cNvSpPr/>
          <p:nvPr/>
        </p:nvSpPr>
        <p:spPr bwMode="gray">
          <a:xfrm>
            <a:off x="5069750" y="1527487"/>
            <a:ext cx="3174658" cy="5309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en-US" sz="15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La planificación del control </a:t>
            </a:r>
            <a:r>
              <a:rPr 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de </a:t>
            </a:r>
            <a:r>
              <a:rPr lang="en-US" sz="15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los riesgos </a:t>
            </a:r>
            <a:r>
              <a:rPr 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de </a:t>
            </a:r>
            <a:r>
              <a:rPr lang="en-US" sz="15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corrupción</a:t>
            </a:r>
            <a:r>
              <a:rPr lang="en-US" sz="15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</a:p>
        </p:txBody>
      </p:sp>
      <p:sp>
        <p:nvSpPr>
          <p:cNvPr id="30" name="Rechteck 65"/>
          <p:cNvSpPr/>
          <p:nvPr/>
        </p:nvSpPr>
        <p:spPr bwMode="gray">
          <a:xfrm>
            <a:off x="5069750" y="3519254"/>
            <a:ext cx="3174658" cy="5309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en-US" sz="15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La verificación de la Oficina de ControI Interno</a:t>
            </a:r>
          </a:p>
        </p:txBody>
      </p:sp>
      <p:sp>
        <p:nvSpPr>
          <p:cNvPr id="31" name="Rechteck 65"/>
          <p:cNvSpPr/>
          <p:nvPr/>
        </p:nvSpPr>
        <p:spPr bwMode="gray">
          <a:xfrm>
            <a:off x="899592" y="2492896"/>
            <a:ext cx="3236818" cy="5309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  <a:spcAft>
                <a:spcPts val="800"/>
              </a:spcAft>
              <a:defRPr/>
            </a:pPr>
            <a:r>
              <a:rPr lang="en-US" sz="15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Lo hecho por las dependencias de nuestra entidad </a:t>
            </a:r>
            <a:endParaRPr lang="en-US" sz="1500" b="1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  <p:sp>
        <p:nvSpPr>
          <p:cNvPr id="32" name="Rechteck 65"/>
          <p:cNvSpPr/>
          <p:nvPr/>
        </p:nvSpPr>
        <p:spPr bwMode="gray">
          <a:xfrm>
            <a:off x="827584" y="4482261"/>
            <a:ext cx="3187046" cy="5309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  <a:spcAft>
                <a:spcPts val="800"/>
              </a:spcAft>
              <a:defRPr/>
            </a:pPr>
            <a:r>
              <a:rPr lang="en-US" sz="15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Las acciones que debemos continuar</a:t>
            </a:r>
            <a:endParaRPr lang="en-US" sz="15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875127" y="2132856"/>
            <a:ext cx="3801329" cy="575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Guía  </a:t>
            </a:r>
            <a:r>
              <a:rPr 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metodológica</a:t>
            </a:r>
            <a:endParaRPr lang="en-US" sz="1300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  <a:p>
            <a:pPr marL="285750" indent="-285750">
              <a:lnSpc>
                <a:spcPct val="9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Mapa de Riesgos y Plan </a:t>
            </a:r>
            <a:r>
              <a:rPr 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Anticorrupción</a:t>
            </a:r>
            <a:endParaRPr lang="es-CO" sz="1300" dirty="0">
              <a:solidFill>
                <a:prstClr val="black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860032" y="4032071"/>
            <a:ext cx="3585714" cy="86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Ejecución de las acciones de </a:t>
            </a:r>
            <a:r>
              <a:rPr 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control</a:t>
            </a:r>
            <a:endParaRPr lang="en-US" sz="1300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  <a:p>
            <a:pPr marL="285750" indent="-285750">
              <a:lnSpc>
                <a:spcPct val="9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Aspectos </a:t>
            </a:r>
            <a:r>
              <a:rPr 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 resaltar y a fortalecer</a:t>
            </a:r>
            <a:endParaRPr lang="es-CO" sz="1300" dirty="0">
              <a:solidFill>
                <a:prstClr val="black"/>
              </a:solidFill>
            </a:endParaRPr>
          </a:p>
          <a:p>
            <a:pPr>
              <a:lnSpc>
                <a:spcPct val="95000"/>
              </a:lnSpc>
              <a:spcAft>
                <a:spcPts val="800"/>
              </a:spcAft>
              <a:defRPr/>
            </a:pPr>
            <a:endParaRPr lang="es-CO" sz="1300" dirty="0">
              <a:solidFill>
                <a:prstClr val="black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32388" y="3088177"/>
            <a:ext cx="3777715" cy="721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lnSpc>
                <a:spcPct val="9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Nuestros logros en el </a:t>
            </a:r>
            <a:r>
              <a:rPr 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autocontrol</a:t>
            </a:r>
          </a:p>
          <a:p>
            <a:pPr algn="r">
              <a:lnSpc>
                <a:spcPct val="95000"/>
              </a:lnSpc>
              <a:spcAft>
                <a:spcPts val="800"/>
              </a:spcAft>
              <a:defRPr/>
            </a:pPr>
            <a:r>
              <a:rPr 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</a:t>
            </a:r>
            <a:r>
              <a:rPr 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Mapa de Riesgos y Plan Anticorrupción y de Atención al Ciudadano</a:t>
            </a:r>
            <a:endParaRPr lang="en-US" sz="1000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204497" y="5009599"/>
            <a:ext cx="3127779" cy="867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r">
              <a:lnSpc>
                <a:spcPct val="9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Superar puntos </a:t>
            </a:r>
            <a:r>
              <a:rPr 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críticos</a:t>
            </a:r>
            <a:endParaRPr lang="en-US" sz="1300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  <a:p>
            <a:pPr marL="285750" indent="-285750" algn="r">
              <a:lnSpc>
                <a:spcPct val="9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Cumplir </a:t>
            </a:r>
            <a:r>
              <a:rPr 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metas y objetivos al 100%</a:t>
            </a:r>
            <a:endParaRPr lang="en-US" sz="1300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  <a:p>
            <a:pPr marL="285750" indent="-285750" algn="r">
              <a:lnSpc>
                <a:spcPct val="9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Seguimiento por la </a:t>
            </a:r>
            <a:r>
              <a:rPr lang="en-US" sz="1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OCI</a:t>
            </a:r>
            <a:endParaRPr lang="es-CO" sz="13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50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 Grupo"/>
          <p:cNvGrpSpPr/>
          <p:nvPr/>
        </p:nvGrpSpPr>
        <p:grpSpPr>
          <a:xfrm>
            <a:off x="186069" y="188640"/>
            <a:ext cx="3953884" cy="729916"/>
            <a:chOff x="113811" y="162769"/>
            <a:chExt cx="3378726" cy="687959"/>
          </a:xfrm>
        </p:grpSpPr>
        <p:sp>
          <p:nvSpPr>
            <p:cNvPr id="24" name="Pentagon 37"/>
            <p:cNvSpPr/>
            <p:nvPr/>
          </p:nvSpPr>
          <p:spPr>
            <a:xfrm>
              <a:off x="113811" y="162769"/>
              <a:ext cx="3240222" cy="687959"/>
            </a:xfrm>
            <a:prstGeom prst="homePlat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t" anchorCtr="0"/>
            <a:lstStyle/>
            <a:p>
              <a:pPr algn="ctr"/>
              <a:endParaRPr lang="en-IN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" name="TextBox 38"/>
            <p:cNvSpPr txBox="1"/>
            <p:nvPr/>
          </p:nvSpPr>
          <p:spPr>
            <a:xfrm>
              <a:off x="151443" y="322123"/>
              <a:ext cx="202898" cy="28138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36576" rIns="0" bIns="0" rtlCol="0">
              <a:spAutoFit/>
            </a:bodyPr>
            <a:lstStyle/>
            <a:p>
              <a:pPr algn="ctr">
                <a:lnSpc>
                  <a:spcPct val="85000"/>
                </a:lnSpc>
                <a:spcAft>
                  <a:spcPts val="600"/>
                </a:spcAft>
                <a:buClr>
                  <a:srgbClr val="FFE600"/>
                </a:buClr>
                <a:buSzPct val="70000"/>
              </a:pPr>
              <a:r>
                <a:rPr lang="en-US" sz="2000" b="1" dirty="0" smtClean="0">
                  <a:solidFill>
                    <a:srgbClr val="EEECE1">
                      <a:lumMod val="25000"/>
                    </a:srgbClr>
                  </a:solidFill>
                  <a:latin typeface="Arial"/>
                </a:rPr>
                <a:t>P </a:t>
              </a:r>
              <a:endParaRPr lang="en-IN" sz="2000" b="1" dirty="0">
                <a:solidFill>
                  <a:srgbClr val="EEECE1">
                    <a:lumMod val="25000"/>
                  </a:srgbClr>
                </a:solidFill>
                <a:latin typeface="Arial"/>
              </a:endParaRPr>
            </a:p>
          </p:txBody>
        </p:sp>
        <p:sp>
          <p:nvSpPr>
            <p:cNvPr id="29" name="Rechteck 65"/>
            <p:cNvSpPr/>
            <p:nvPr/>
          </p:nvSpPr>
          <p:spPr bwMode="gray">
            <a:xfrm>
              <a:off x="317879" y="184501"/>
              <a:ext cx="3174658" cy="65244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5000"/>
                </a:lnSpc>
                <a:spcAft>
                  <a:spcPts val="800"/>
                </a:spcAft>
                <a:defRPr/>
              </a:pPr>
              <a:r>
                <a:rPr 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La planificación del control de los riesgos de </a:t>
              </a:r>
              <a:r>
                <a:rPr 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corrupción:</a:t>
              </a:r>
              <a:r>
                <a:rPr 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 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87313" indent="-87313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Guía Metodológica</a:t>
              </a:r>
            </a:p>
            <a:p>
              <a:pPr marL="87313" indent="-87313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Mapa de Riesgos y Plan Anticorrupción </a:t>
              </a:r>
              <a:endParaRPr lang="en-U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</p:txBody>
        </p:sp>
      </p:grpSp>
      <p:sp>
        <p:nvSpPr>
          <p:cNvPr id="37" name="AutoShape 4"/>
          <p:cNvSpPr>
            <a:spLocks noChangeArrowheads="1"/>
          </p:cNvSpPr>
          <p:nvPr/>
        </p:nvSpPr>
        <p:spPr bwMode="gray">
          <a:xfrm>
            <a:off x="6978760" y="2439616"/>
            <a:ext cx="2273760" cy="456528"/>
          </a:xfrm>
          <a:prstGeom prst="roundRect">
            <a:avLst>
              <a:gd name="adj" fmla="val 315"/>
            </a:avLst>
          </a:prstGeom>
          <a:noFill/>
          <a:ln w="9525">
            <a:noFill/>
            <a:round/>
            <a:headEnd type="triangle" w="med" len="med"/>
            <a:tailEnd type="triangle" w="med" len="med"/>
          </a:ln>
          <a:effectLst/>
        </p:spPr>
        <p:txBody>
          <a:bodyPr wrap="none" lIns="82945" tIns="41473" rIns="82945" bIns="41473" anchor="ctr"/>
          <a:lstStyle/>
          <a:p>
            <a:endParaRPr lang="en-US" noProof="1">
              <a:solidFill>
                <a:srgbClr val="646464"/>
              </a:solidFill>
              <a:latin typeface="Arial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17726" y="1450301"/>
            <a:ext cx="8861590" cy="5242477"/>
            <a:chOff x="117726" y="1450301"/>
            <a:chExt cx="8861590" cy="5242477"/>
          </a:xfrm>
        </p:grpSpPr>
        <p:grpSp>
          <p:nvGrpSpPr>
            <p:cNvPr id="4" name="3 Grupo"/>
            <p:cNvGrpSpPr/>
            <p:nvPr/>
          </p:nvGrpSpPr>
          <p:grpSpPr>
            <a:xfrm rot="1262783">
              <a:off x="381440" y="1749176"/>
              <a:ext cx="1602779" cy="1258301"/>
              <a:chOff x="380376" y="1743710"/>
              <a:chExt cx="1602779" cy="1258301"/>
            </a:xfrm>
          </p:grpSpPr>
          <p:sp>
            <p:nvSpPr>
              <p:cNvPr id="30" name="Freeform 6"/>
              <p:cNvSpPr>
                <a:spLocks/>
              </p:cNvSpPr>
              <p:nvPr/>
            </p:nvSpPr>
            <p:spPr bwMode="gray">
              <a:xfrm rot="19448787">
                <a:off x="380376" y="2345290"/>
                <a:ext cx="345096" cy="656721"/>
              </a:xfrm>
              <a:custGeom>
                <a:avLst/>
                <a:gdLst/>
                <a:ahLst/>
                <a:cxnLst>
                  <a:cxn ang="0">
                    <a:pos x="159" y="0"/>
                  </a:cxn>
                  <a:cxn ang="0">
                    <a:pos x="0" y="131"/>
                  </a:cxn>
                  <a:cxn ang="0">
                    <a:pos x="159" y="263"/>
                  </a:cxn>
                  <a:cxn ang="0">
                    <a:pos x="198" y="259"/>
                  </a:cxn>
                  <a:cxn ang="0">
                    <a:pos x="198" y="203"/>
                  </a:cxn>
                  <a:cxn ang="0">
                    <a:pos x="198" y="22"/>
                  </a:cxn>
                  <a:cxn ang="0">
                    <a:pos x="198" y="4"/>
                  </a:cxn>
                  <a:cxn ang="0">
                    <a:pos x="159" y="0"/>
                  </a:cxn>
                </a:cxnLst>
                <a:rect l="0" t="0" r="r" b="b"/>
                <a:pathLst>
                  <a:path w="198" h="263">
                    <a:moveTo>
                      <a:pt x="159" y="0"/>
                    </a:moveTo>
                    <a:cubicBezTo>
                      <a:pt x="71" y="0"/>
                      <a:pt x="0" y="59"/>
                      <a:pt x="0" y="131"/>
                    </a:cubicBezTo>
                    <a:cubicBezTo>
                      <a:pt x="0" y="204"/>
                      <a:pt x="71" y="263"/>
                      <a:pt x="159" y="263"/>
                    </a:cubicBezTo>
                    <a:cubicBezTo>
                      <a:pt x="173" y="263"/>
                      <a:pt x="186" y="262"/>
                      <a:pt x="198" y="259"/>
                    </a:cubicBezTo>
                    <a:cubicBezTo>
                      <a:pt x="198" y="203"/>
                      <a:pt x="198" y="203"/>
                      <a:pt x="198" y="203"/>
                    </a:cubicBez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4"/>
                      <a:pt x="198" y="4"/>
                      <a:pt x="198" y="4"/>
                    </a:cubicBezTo>
                    <a:cubicBezTo>
                      <a:pt x="186" y="1"/>
                      <a:pt x="173" y="0"/>
                      <a:pt x="159" y="0"/>
                    </a:cubicBezTo>
                    <a:close/>
                  </a:path>
                </a:pathLst>
              </a:custGeom>
              <a:solidFill>
                <a:srgbClr val="00999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08000" tIns="45720" rIns="91440" bIns="7200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600" dirty="0" smtClean="0">
                    <a:solidFill>
                      <a:srgbClr val="FFFFFF"/>
                    </a:solidFill>
                  </a:rPr>
                  <a:t>1</a:t>
                </a:r>
                <a:endParaRPr lang="en-US" sz="4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Freeform 7"/>
              <p:cNvSpPr>
                <a:spLocks/>
              </p:cNvSpPr>
              <p:nvPr/>
            </p:nvSpPr>
            <p:spPr bwMode="gray">
              <a:xfrm rot="19448787">
                <a:off x="624515" y="1743710"/>
                <a:ext cx="1358640" cy="785746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0" y="37"/>
                  </a:cxn>
                  <a:cxn ang="0">
                    <a:pos x="0" y="130"/>
                  </a:cxn>
                  <a:cxn ang="0">
                    <a:pos x="0" y="272"/>
                  </a:cxn>
                  <a:cxn ang="0">
                    <a:pos x="0" y="328"/>
                  </a:cxn>
                  <a:cxn ang="0">
                    <a:pos x="213" y="365"/>
                  </a:cxn>
                  <a:cxn ang="0">
                    <a:pos x="569" y="182"/>
                  </a:cxn>
                  <a:cxn ang="0">
                    <a:pos x="213" y="0"/>
                  </a:cxn>
                </a:cxnLst>
                <a:rect l="0" t="0" r="r" b="b"/>
                <a:pathLst>
                  <a:path w="569" h="365">
                    <a:moveTo>
                      <a:pt x="213" y="0"/>
                    </a:moveTo>
                    <a:cubicBezTo>
                      <a:pt x="133" y="0"/>
                      <a:pt x="59" y="14"/>
                      <a:pt x="0" y="3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59" y="351"/>
                      <a:pt x="133" y="365"/>
                      <a:pt x="213" y="365"/>
                    </a:cubicBezTo>
                    <a:cubicBezTo>
                      <a:pt x="410" y="365"/>
                      <a:pt x="569" y="283"/>
                      <a:pt x="569" y="182"/>
                    </a:cubicBezTo>
                    <a:cubicBezTo>
                      <a:pt x="569" y="82"/>
                      <a:pt x="410" y="0"/>
                      <a:pt x="213" y="0"/>
                    </a:cubicBez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144000" tIns="0" rIns="91440" bIns="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  <a:defRPr/>
                </a:pPr>
                <a:r>
                  <a:rPr lang="en-US" sz="1200" b="1" dirty="0" smtClean="0">
                    <a:solidFill>
                      <a:srgbClr val="FFFFFF"/>
                    </a:solidFill>
                  </a:rPr>
                  <a:t>Entendimiento del marco normativo</a:t>
                </a:r>
                <a:endParaRPr lang="en-US" sz="12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2" name="Gruppieren 61"/>
            <p:cNvGrpSpPr/>
            <p:nvPr/>
          </p:nvGrpSpPr>
          <p:grpSpPr bwMode="gray">
            <a:xfrm rot="658908">
              <a:off x="2648094" y="2070521"/>
              <a:ext cx="1636540" cy="1165103"/>
              <a:chOff x="451407" y="1298036"/>
              <a:chExt cx="3628435" cy="2583201"/>
            </a:xfrm>
            <a:effectLst/>
          </p:grpSpPr>
          <p:sp>
            <p:nvSpPr>
              <p:cNvPr id="40" name="Freeform 6"/>
              <p:cNvSpPr>
                <a:spLocks/>
              </p:cNvSpPr>
              <p:nvPr/>
            </p:nvSpPr>
            <p:spPr bwMode="gray">
              <a:xfrm rot="19800000">
                <a:off x="451407" y="2444774"/>
                <a:ext cx="783386" cy="1436463"/>
              </a:xfrm>
              <a:custGeom>
                <a:avLst/>
                <a:gdLst/>
                <a:ahLst/>
                <a:cxnLst>
                  <a:cxn ang="0">
                    <a:pos x="159" y="0"/>
                  </a:cxn>
                  <a:cxn ang="0">
                    <a:pos x="0" y="131"/>
                  </a:cxn>
                  <a:cxn ang="0">
                    <a:pos x="159" y="263"/>
                  </a:cxn>
                  <a:cxn ang="0">
                    <a:pos x="198" y="259"/>
                  </a:cxn>
                  <a:cxn ang="0">
                    <a:pos x="198" y="203"/>
                  </a:cxn>
                  <a:cxn ang="0">
                    <a:pos x="198" y="22"/>
                  </a:cxn>
                  <a:cxn ang="0">
                    <a:pos x="198" y="4"/>
                  </a:cxn>
                  <a:cxn ang="0">
                    <a:pos x="159" y="0"/>
                  </a:cxn>
                </a:cxnLst>
                <a:rect l="0" t="0" r="r" b="b"/>
                <a:pathLst>
                  <a:path w="198" h="263">
                    <a:moveTo>
                      <a:pt x="159" y="0"/>
                    </a:moveTo>
                    <a:cubicBezTo>
                      <a:pt x="71" y="0"/>
                      <a:pt x="0" y="59"/>
                      <a:pt x="0" y="131"/>
                    </a:cubicBezTo>
                    <a:cubicBezTo>
                      <a:pt x="0" y="204"/>
                      <a:pt x="71" y="263"/>
                      <a:pt x="159" y="263"/>
                    </a:cubicBezTo>
                    <a:cubicBezTo>
                      <a:pt x="173" y="263"/>
                      <a:pt x="186" y="262"/>
                      <a:pt x="198" y="259"/>
                    </a:cubicBezTo>
                    <a:cubicBezTo>
                      <a:pt x="198" y="203"/>
                      <a:pt x="198" y="203"/>
                      <a:pt x="198" y="203"/>
                    </a:cubicBez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4"/>
                      <a:pt x="198" y="4"/>
                      <a:pt x="198" y="4"/>
                    </a:cubicBezTo>
                    <a:cubicBezTo>
                      <a:pt x="186" y="1"/>
                      <a:pt x="173" y="0"/>
                      <a:pt x="159" y="0"/>
                    </a:cubicBezTo>
                    <a:close/>
                  </a:path>
                </a:pathLst>
              </a:custGeom>
              <a:solidFill>
                <a:srgbClr val="00999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08000" tIns="45720" rIns="91440" bIns="7200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600" dirty="0">
                    <a:solidFill>
                      <a:srgbClr val="FFFFFF"/>
                    </a:solidFill>
                  </a:rPr>
                  <a:t>2</a:t>
                </a:r>
                <a:endParaRPr lang="en-US" sz="4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Freeform 7"/>
              <p:cNvSpPr>
                <a:spLocks/>
              </p:cNvSpPr>
              <p:nvPr/>
            </p:nvSpPr>
            <p:spPr bwMode="gray">
              <a:xfrm rot="19800000">
                <a:off x="1110717" y="1298036"/>
                <a:ext cx="2969125" cy="1785429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0" y="37"/>
                  </a:cxn>
                  <a:cxn ang="0">
                    <a:pos x="0" y="130"/>
                  </a:cxn>
                  <a:cxn ang="0">
                    <a:pos x="0" y="272"/>
                  </a:cxn>
                  <a:cxn ang="0">
                    <a:pos x="0" y="328"/>
                  </a:cxn>
                  <a:cxn ang="0">
                    <a:pos x="213" y="365"/>
                  </a:cxn>
                  <a:cxn ang="0">
                    <a:pos x="569" y="182"/>
                  </a:cxn>
                  <a:cxn ang="0">
                    <a:pos x="213" y="0"/>
                  </a:cxn>
                </a:cxnLst>
                <a:rect l="0" t="0" r="r" b="b"/>
                <a:pathLst>
                  <a:path w="569" h="365">
                    <a:moveTo>
                      <a:pt x="213" y="0"/>
                    </a:moveTo>
                    <a:cubicBezTo>
                      <a:pt x="133" y="0"/>
                      <a:pt x="59" y="14"/>
                      <a:pt x="0" y="3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59" y="351"/>
                      <a:pt x="133" y="365"/>
                      <a:pt x="213" y="365"/>
                    </a:cubicBezTo>
                    <a:cubicBezTo>
                      <a:pt x="410" y="365"/>
                      <a:pt x="569" y="283"/>
                      <a:pt x="569" y="182"/>
                    </a:cubicBezTo>
                    <a:cubicBezTo>
                      <a:pt x="569" y="82"/>
                      <a:pt x="410" y="0"/>
                      <a:pt x="213" y="0"/>
                    </a:cubicBezTo>
                    <a:close/>
                  </a:path>
                </a:pathLst>
              </a:custGeom>
              <a:solidFill>
                <a:srgbClr val="00999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44000" tIns="0" rIns="91440" bIns="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  <a:defRPr/>
                </a:pPr>
                <a:r>
                  <a:rPr lang="en-US" sz="1200" b="1" dirty="0" smtClean="0">
                    <a:solidFill>
                      <a:srgbClr val="FFFFFF"/>
                    </a:solidFill>
                  </a:rPr>
                  <a:t>Construcción de documentos institucionales</a:t>
                </a:r>
                <a:endParaRPr lang="en-US" sz="12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8" name="Gruppieren 61"/>
            <p:cNvGrpSpPr/>
            <p:nvPr/>
          </p:nvGrpSpPr>
          <p:grpSpPr bwMode="gray">
            <a:xfrm rot="1947171">
              <a:off x="4963257" y="1486481"/>
              <a:ext cx="1569373" cy="1109844"/>
              <a:chOff x="465532" y="1566612"/>
              <a:chExt cx="3479518" cy="2460680"/>
            </a:xfrm>
            <a:effectLst/>
          </p:grpSpPr>
          <p:sp>
            <p:nvSpPr>
              <p:cNvPr id="59" name="Freeform 6"/>
              <p:cNvSpPr>
                <a:spLocks/>
              </p:cNvSpPr>
              <p:nvPr/>
            </p:nvSpPr>
            <p:spPr bwMode="gray">
              <a:xfrm rot="19800000">
                <a:off x="465532" y="2766909"/>
                <a:ext cx="873080" cy="1260383"/>
              </a:xfrm>
              <a:custGeom>
                <a:avLst/>
                <a:gdLst/>
                <a:ahLst/>
                <a:cxnLst>
                  <a:cxn ang="0">
                    <a:pos x="159" y="0"/>
                  </a:cxn>
                  <a:cxn ang="0">
                    <a:pos x="0" y="131"/>
                  </a:cxn>
                  <a:cxn ang="0">
                    <a:pos x="159" y="263"/>
                  </a:cxn>
                  <a:cxn ang="0">
                    <a:pos x="198" y="259"/>
                  </a:cxn>
                  <a:cxn ang="0">
                    <a:pos x="198" y="203"/>
                  </a:cxn>
                  <a:cxn ang="0">
                    <a:pos x="198" y="22"/>
                  </a:cxn>
                  <a:cxn ang="0">
                    <a:pos x="198" y="4"/>
                  </a:cxn>
                  <a:cxn ang="0">
                    <a:pos x="159" y="0"/>
                  </a:cxn>
                </a:cxnLst>
                <a:rect l="0" t="0" r="r" b="b"/>
                <a:pathLst>
                  <a:path w="198" h="263">
                    <a:moveTo>
                      <a:pt x="159" y="0"/>
                    </a:moveTo>
                    <a:cubicBezTo>
                      <a:pt x="71" y="0"/>
                      <a:pt x="0" y="59"/>
                      <a:pt x="0" y="131"/>
                    </a:cubicBezTo>
                    <a:cubicBezTo>
                      <a:pt x="0" y="204"/>
                      <a:pt x="71" y="263"/>
                      <a:pt x="159" y="263"/>
                    </a:cubicBezTo>
                    <a:cubicBezTo>
                      <a:pt x="173" y="263"/>
                      <a:pt x="186" y="262"/>
                      <a:pt x="198" y="259"/>
                    </a:cubicBezTo>
                    <a:cubicBezTo>
                      <a:pt x="198" y="203"/>
                      <a:pt x="198" y="203"/>
                      <a:pt x="198" y="203"/>
                    </a:cubicBez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4"/>
                      <a:pt x="198" y="4"/>
                      <a:pt x="198" y="4"/>
                    </a:cubicBezTo>
                    <a:cubicBezTo>
                      <a:pt x="186" y="1"/>
                      <a:pt x="173" y="0"/>
                      <a:pt x="159" y="0"/>
                    </a:cubicBezTo>
                    <a:close/>
                  </a:path>
                </a:pathLst>
              </a:custGeom>
              <a:solidFill>
                <a:srgbClr val="00999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08000" tIns="45720" rIns="91440" bIns="7200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600" dirty="0">
                    <a:solidFill>
                      <a:srgbClr val="FFFFFF"/>
                    </a:solidFill>
                  </a:rPr>
                  <a:t>3</a:t>
                </a:r>
                <a:endParaRPr lang="en-US" sz="4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Freeform 7"/>
              <p:cNvSpPr>
                <a:spLocks/>
              </p:cNvSpPr>
              <p:nvPr/>
            </p:nvSpPr>
            <p:spPr bwMode="gray">
              <a:xfrm rot="19800000">
                <a:off x="1198862" y="1566612"/>
                <a:ext cx="2746188" cy="1694143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0" y="37"/>
                  </a:cxn>
                  <a:cxn ang="0">
                    <a:pos x="0" y="130"/>
                  </a:cxn>
                  <a:cxn ang="0">
                    <a:pos x="0" y="272"/>
                  </a:cxn>
                  <a:cxn ang="0">
                    <a:pos x="0" y="328"/>
                  </a:cxn>
                  <a:cxn ang="0">
                    <a:pos x="213" y="365"/>
                  </a:cxn>
                  <a:cxn ang="0">
                    <a:pos x="569" y="182"/>
                  </a:cxn>
                  <a:cxn ang="0">
                    <a:pos x="213" y="0"/>
                  </a:cxn>
                </a:cxnLst>
                <a:rect l="0" t="0" r="r" b="b"/>
                <a:pathLst>
                  <a:path w="569" h="365">
                    <a:moveTo>
                      <a:pt x="213" y="0"/>
                    </a:moveTo>
                    <a:cubicBezTo>
                      <a:pt x="133" y="0"/>
                      <a:pt x="59" y="14"/>
                      <a:pt x="0" y="3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59" y="351"/>
                      <a:pt x="133" y="365"/>
                      <a:pt x="213" y="365"/>
                    </a:cubicBezTo>
                    <a:cubicBezTo>
                      <a:pt x="410" y="365"/>
                      <a:pt x="569" y="283"/>
                      <a:pt x="569" y="182"/>
                    </a:cubicBezTo>
                    <a:cubicBezTo>
                      <a:pt x="569" y="82"/>
                      <a:pt x="410" y="0"/>
                      <a:pt x="213" y="0"/>
                    </a:cubicBezTo>
                    <a:close/>
                  </a:path>
                </a:pathLst>
              </a:custGeom>
              <a:solidFill>
                <a:srgbClr val="00999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44000" tIns="0" rIns="91440" bIns="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  <a:defRPr/>
                </a:pPr>
                <a:r>
                  <a:rPr lang="en-US" sz="1200" b="1" dirty="0" smtClean="0">
                    <a:solidFill>
                      <a:srgbClr val="FFFFFF"/>
                    </a:solidFill>
                  </a:rPr>
                  <a:t>Asignación de responsables  </a:t>
                </a:r>
                <a:r>
                  <a:rPr lang="es-ES" sz="1200" b="1" dirty="0" smtClean="0">
                    <a:solidFill>
                      <a:srgbClr val="FFFFFF"/>
                    </a:solidFill>
                  </a:rPr>
                  <a:t>líderes</a:t>
                </a:r>
                <a:endParaRPr lang="es-ES" sz="12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1" name="Gruppieren 61"/>
            <p:cNvGrpSpPr/>
            <p:nvPr/>
          </p:nvGrpSpPr>
          <p:grpSpPr bwMode="gray">
            <a:xfrm rot="882997">
              <a:off x="7394975" y="1450301"/>
              <a:ext cx="1570916" cy="1097110"/>
              <a:chOff x="451803" y="1693711"/>
              <a:chExt cx="3482939" cy="2432448"/>
            </a:xfrm>
            <a:effectLst/>
          </p:grpSpPr>
          <p:sp>
            <p:nvSpPr>
              <p:cNvPr id="62" name="Freeform 6"/>
              <p:cNvSpPr>
                <a:spLocks/>
              </p:cNvSpPr>
              <p:nvPr/>
            </p:nvSpPr>
            <p:spPr bwMode="gray">
              <a:xfrm rot="19800000">
                <a:off x="451803" y="2835989"/>
                <a:ext cx="873081" cy="1290170"/>
              </a:xfrm>
              <a:custGeom>
                <a:avLst/>
                <a:gdLst/>
                <a:ahLst/>
                <a:cxnLst>
                  <a:cxn ang="0">
                    <a:pos x="159" y="0"/>
                  </a:cxn>
                  <a:cxn ang="0">
                    <a:pos x="0" y="131"/>
                  </a:cxn>
                  <a:cxn ang="0">
                    <a:pos x="159" y="263"/>
                  </a:cxn>
                  <a:cxn ang="0">
                    <a:pos x="198" y="259"/>
                  </a:cxn>
                  <a:cxn ang="0">
                    <a:pos x="198" y="203"/>
                  </a:cxn>
                  <a:cxn ang="0">
                    <a:pos x="198" y="22"/>
                  </a:cxn>
                  <a:cxn ang="0">
                    <a:pos x="198" y="4"/>
                  </a:cxn>
                  <a:cxn ang="0">
                    <a:pos x="159" y="0"/>
                  </a:cxn>
                </a:cxnLst>
                <a:rect l="0" t="0" r="r" b="b"/>
                <a:pathLst>
                  <a:path w="198" h="263">
                    <a:moveTo>
                      <a:pt x="159" y="0"/>
                    </a:moveTo>
                    <a:cubicBezTo>
                      <a:pt x="71" y="0"/>
                      <a:pt x="0" y="59"/>
                      <a:pt x="0" y="131"/>
                    </a:cubicBezTo>
                    <a:cubicBezTo>
                      <a:pt x="0" y="204"/>
                      <a:pt x="71" y="263"/>
                      <a:pt x="159" y="263"/>
                    </a:cubicBezTo>
                    <a:cubicBezTo>
                      <a:pt x="173" y="263"/>
                      <a:pt x="186" y="262"/>
                      <a:pt x="198" y="259"/>
                    </a:cubicBezTo>
                    <a:cubicBezTo>
                      <a:pt x="198" y="203"/>
                      <a:pt x="198" y="203"/>
                      <a:pt x="198" y="203"/>
                    </a:cubicBez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4"/>
                      <a:pt x="198" y="4"/>
                      <a:pt x="198" y="4"/>
                    </a:cubicBezTo>
                    <a:cubicBezTo>
                      <a:pt x="186" y="1"/>
                      <a:pt x="173" y="0"/>
                      <a:pt x="159" y="0"/>
                    </a:cubicBezTo>
                    <a:close/>
                  </a:path>
                </a:pathLst>
              </a:custGeom>
              <a:solidFill>
                <a:srgbClr val="00999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08000" tIns="45720" rIns="91440" bIns="7200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600" dirty="0">
                    <a:solidFill>
                      <a:srgbClr val="FFFFFF"/>
                    </a:solidFill>
                  </a:rPr>
                  <a:t>4</a:t>
                </a:r>
                <a:endParaRPr lang="en-US" sz="4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Freeform 7"/>
              <p:cNvSpPr>
                <a:spLocks/>
              </p:cNvSpPr>
              <p:nvPr/>
            </p:nvSpPr>
            <p:spPr bwMode="gray">
              <a:xfrm rot="19800000">
                <a:off x="1201634" y="1693711"/>
                <a:ext cx="2733108" cy="1608108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0" y="37"/>
                  </a:cxn>
                  <a:cxn ang="0">
                    <a:pos x="0" y="130"/>
                  </a:cxn>
                  <a:cxn ang="0">
                    <a:pos x="0" y="272"/>
                  </a:cxn>
                  <a:cxn ang="0">
                    <a:pos x="0" y="328"/>
                  </a:cxn>
                  <a:cxn ang="0">
                    <a:pos x="213" y="365"/>
                  </a:cxn>
                  <a:cxn ang="0">
                    <a:pos x="569" y="182"/>
                  </a:cxn>
                  <a:cxn ang="0">
                    <a:pos x="213" y="0"/>
                  </a:cxn>
                </a:cxnLst>
                <a:rect l="0" t="0" r="r" b="b"/>
                <a:pathLst>
                  <a:path w="569" h="365">
                    <a:moveTo>
                      <a:pt x="213" y="0"/>
                    </a:moveTo>
                    <a:cubicBezTo>
                      <a:pt x="133" y="0"/>
                      <a:pt x="59" y="14"/>
                      <a:pt x="0" y="3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59" y="351"/>
                      <a:pt x="133" y="365"/>
                      <a:pt x="213" y="365"/>
                    </a:cubicBezTo>
                    <a:cubicBezTo>
                      <a:pt x="410" y="365"/>
                      <a:pt x="569" y="283"/>
                      <a:pt x="569" y="182"/>
                    </a:cubicBezTo>
                    <a:cubicBezTo>
                      <a:pt x="569" y="82"/>
                      <a:pt x="410" y="0"/>
                      <a:pt x="213" y="0"/>
                    </a:cubicBezTo>
                    <a:close/>
                  </a:path>
                </a:pathLst>
              </a:custGeom>
              <a:solidFill>
                <a:srgbClr val="00999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44000" tIns="0" rIns="91440" bIns="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  <a:defRPr/>
                </a:pPr>
                <a:r>
                  <a:rPr lang="en-US" sz="1200" b="1" dirty="0" smtClean="0">
                    <a:solidFill>
                      <a:srgbClr val="FFFFFF"/>
                    </a:solidFill>
                  </a:rPr>
                  <a:t>Acciones que </a:t>
                </a:r>
                <a:r>
                  <a:rPr lang="es-CO" sz="1200" b="1" dirty="0" smtClean="0">
                    <a:solidFill>
                      <a:srgbClr val="FFFFFF"/>
                    </a:solidFill>
                  </a:rPr>
                  <a:t>continúan</a:t>
                </a:r>
                <a:endParaRPr lang="es-CO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9" name="Rechteck 66"/>
            <p:cNvSpPr/>
            <p:nvPr/>
          </p:nvSpPr>
          <p:spPr bwMode="gray">
            <a:xfrm>
              <a:off x="117726" y="3148513"/>
              <a:ext cx="2164688" cy="280076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87313" indent="-87313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Ley 1474 de 2001</a:t>
              </a:r>
              <a:r>
                <a:rPr lang="en-US" sz="11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, </a:t>
              </a:r>
              <a:r>
                <a:rPr lang="en-US" sz="1100" i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“…Cada entidad del orden nacional, departamental y municipal deberá elaborar anualmente una estrategia de lucha contra la corrupción y de atención al ciudadano</a:t>
              </a:r>
              <a:r>
                <a:rPr lang="en-US" sz="1100" i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…).</a:t>
              </a:r>
            </a:p>
            <a:p>
              <a:pPr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87313" indent="-87313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Organismos líderes: </a:t>
              </a:r>
            </a:p>
            <a:p>
              <a:pPr marL="174625" indent="-87313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Secretaría de Transparencia.</a:t>
              </a:r>
            </a:p>
            <a:p>
              <a:pPr marL="258763" indent="-171450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DAFP</a:t>
              </a:r>
            </a:p>
            <a:p>
              <a:pPr marL="87313"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87313" indent="-87313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 </a:t>
              </a:r>
              <a:r>
                <a:rPr lang="en-US" sz="11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Estrategías</a:t>
              </a:r>
              <a:r>
                <a:rPr lang="en-US" sz="11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 para la construcción del plan anticorrupción y de atención al ciudadano, del </a:t>
              </a:r>
              <a:r>
                <a:rPr lang="en-US" sz="11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DAFP.</a:t>
              </a:r>
              <a:endParaRPr lang="en-US" sz="11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</p:txBody>
        </p:sp>
        <p:sp>
          <p:nvSpPr>
            <p:cNvPr id="2" name="1 CuadroTexto"/>
            <p:cNvSpPr txBox="1"/>
            <p:nvPr/>
          </p:nvSpPr>
          <p:spPr>
            <a:xfrm>
              <a:off x="117726" y="6402190"/>
              <a:ext cx="2911374" cy="2308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CO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DAFP: </a:t>
              </a:r>
              <a:r>
                <a:rPr lang="es-CO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Departamento Administrativo de la Función Pública</a:t>
              </a:r>
              <a:endParaRPr lang="es-CO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6" name="Rechteck 66"/>
            <p:cNvSpPr/>
            <p:nvPr/>
          </p:nvSpPr>
          <p:spPr bwMode="gray">
            <a:xfrm>
              <a:off x="2411760" y="3317790"/>
              <a:ext cx="2060868" cy="263149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87313" indent="-87313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Acción participativa:</a:t>
              </a:r>
            </a:p>
            <a:p>
              <a:pPr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87313"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Con los diferentes </a:t>
              </a:r>
              <a:r>
                <a:rPr lang="en-US" sz="11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GIT</a:t>
              </a: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 y con la aplicación de la guía metodológica del DAFP, se construyeron:</a:t>
              </a:r>
            </a:p>
            <a:p>
              <a:pPr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i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El Mapa de Riesgos de Corrupción.</a:t>
              </a:r>
            </a:p>
            <a:p>
              <a:pPr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i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El Plan Anticorrupción 2016</a:t>
              </a:r>
            </a:p>
            <a:p>
              <a:pPr marL="171450" indent="-171450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</p:txBody>
        </p:sp>
        <p:sp>
          <p:nvSpPr>
            <p:cNvPr id="77" name="Rechteck 66"/>
            <p:cNvSpPr/>
            <p:nvPr/>
          </p:nvSpPr>
          <p:spPr bwMode="gray">
            <a:xfrm>
              <a:off x="4572000" y="2529569"/>
              <a:ext cx="2335546" cy="34778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Liderazgo compartido:</a:t>
              </a:r>
            </a:p>
            <a:p>
              <a:pPr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Plan Anticorrupción y A. al C:</a:t>
              </a:r>
            </a:p>
            <a:p>
              <a:pPr marL="171450" indent="-171450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i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Gestión del riesgo: </a:t>
              </a:r>
            </a:p>
            <a:p>
              <a:pPr marL="346075" indent="-171450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OCI</a:t>
              </a:r>
            </a:p>
            <a:p>
              <a:pPr marL="171450" indent="-171450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i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Racionalización de Trámites</a:t>
              </a: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: </a:t>
              </a:r>
            </a:p>
            <a:p>
              <a:pPr marL="273050" indent="-98425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OAP, y </a:t>
              </a:r>
            </a:p>
            <a:p>
              <a:pPr marL="273050" indent="-98425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GIT TICss</a:t>
              </a:r>
            </a:p>
            <a:p>
              <a:pPr marL="171450" indent="-171450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i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Rendición de Cuentas: </a:t>
              </a:r>
            </a:p>
            <a:p>
              <a:pPr marL="273050" indent="-98425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GIT Comunicaciones</a:t>
              </a:r>
            </a:p>
            <a:p>
              <a:pPr marL="171450" indent="-171450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Mecanismos para mejorar la Transparencia y acceso a la Información: </a:t>
              </a:r>
            </a:p>
            <a:p>
              <a:pPr marL="273050" indent="-98425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OAP, </a:t>
              </a:r>
            </a:p>
            <a:p>
              <a:pPr marL="273050" indent="-98425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GIT Comunicaciones, y</a:t>
              </a:r>
            </a:p>
            <a:p>
              <a:pPr marL="273050" indent="-98425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GIT Adva</a:t>
              </a:r>
            </a:p>
            <a:p>
              <a:pPr marL="171450" indent="-171450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i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Mecanismos para mejorar la Atención al Ciudadano</a:t>
              </a: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: </a:t>
              </a:r>
            </a:p>
            <a:p>
              <a:pPr marL="273050" indent="-98425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GIT Atención al Ciudadano</a:t>
              </a:r>
            </a:p>
            <a:p>
              <a:pPr marL="171450" indent="-171450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i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Iniciativas Adicionales: </a:t>
              </a:r>
            </a:p>
            <a:p>
              <a:pPr marL="273050" indent="-98425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Comité de D. Administrativo</a:t>
              </a:r>
              <a:endParaRPr lang="en-US" sz="11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</p:txBody>
        </p:sp>
        <p:sp>
          <p:nvSpPr>
            <p:cNvPr id="78" name="Rechteck 66"/>
            <p:cNvSpPr/>
            <p:nvPr/>
          </p:nvSpPr>
          <p:spPr bwMode="gray">
            <a:xfrm>
              <a:off x="6978760" y="2531673"/>
              <a:ext cx="2000556" cy="34778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87313" indent="-87313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La ejecución:</a:t>
              </a:r>
            </a:p>
            <a:p>
              <a:pPr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Del Plan Anticorrupción</a:t>
              </a:r>
            </a:p>
            <a:p>
              <a:pPr marL="171450" indent="-171450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El autocontrol del mapa de riesgos de corrupción.</a:t>
              </a:r>
            </a:p>
            <a:p>
              <a:pPr marL="171450" indent="-171450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La autoevaluación por cada GIT.</a:t>
              </a:r>
            </a:p>
            <a:p>
              <a:pPr marL="171450" indent="-171450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i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El monitoreo y la Evaluación general:</a:t>
              </a:r>
            </a:p>
            <a:p>
              <a:pPr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Por la OCI</a:t>
              </a:r>
            </a:p>
            <a:p>
              <a:pPr marL="171450" indent="-171450">
                <a:buFont typeface="Wingdings" panose="05000000000000000000" pitchFamily="2" charset="2"/>
                <a:buChar char="§"/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Presentación de informe y balance de logros y debilidades:</a:t>
              </a:r>
            </a:p>
            <a:p>
              <a:pPr>
                <a:tabLst>
                  <a:tab pos="656650" algn="l"/>
                  <a:tab pos="1313299" algn="l"/>
                  <a:tab pos="1969949" algn="l"/>
                </a:tabLst>
              </a:pPr>
              <a:endParaRPr lang="en-US" sz="11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  <a:p>
              <a:pPr marL="174625"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A 30 de abril</a:t>
              </a:r>
            </a:p>
            <a:p>
              <a:pPr marL="174625"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A 31 de agosto</a:t>
              </a:r>
            </a:p>
            <a:p>
              <a:pPr marL="174625">
                <a:tabLst>
                  <a:tab pos="656650" algn="l"/>
                  <a:tab pos="1313299" algn="l"/>
                  <a:tab pos="1969949" algn="l"/>
                </a:tabLst>
              </a:pPr>
              <a:r>
                <a:rPr lang="en-US" sz="11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</a:rPr>
                <a:t>A 31 de diciembre</a:t>
              </a:r>
              <a:endParaRPr lang="en-US" sz="11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endParaRPr>
            </a:p>
          </p:txBody>
        </p:sp>
        <p:sp>
          <p:nvSpPr>
            <p:cNvPr id="79" name="78 CuadroTexto"/>
            <p:cNvSpPr txBox="1"/>
            <p:nvPr/>
          </p:nvSpPr>
          <p:spPr>
            <a:xfrm>
              <a:off x="4809870" y="6323446"/>
              <a:ext cx="1859805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CO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OCI: </a:t>
              </a:r>
              <a:r>
                <a:rPr lang="es-CO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Oficina de Control Interno</a:t>
              </a:r>
            </a:p>
            <a:p>
              <a:r>
                <a:rPr lang="es-CO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OAP: </a:t>
              </a:r>
              <a:r>
                <a:rPr lang="es-CO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Oficina Asesora de Planeación</a:t>
              </a:r>
              <a:endParaRPr lang="es-CO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7" name="26 Flecha derecha"/>
          <p:cNvSpPr/>
          <p:nvPr/>
        </p:nvSpPr>
        <p:spPr>
          <a:xfrm>
            <a:off x="213591" y="1107398"/>
            <a:ext cx="3638329" cy="484632"/>
          </a:xfrm>
          <a:prstGeom prst="rightArrow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white"/>
                </a:solidFill>
              </a:rPr>
              <a:t>Pasos importantes dados por Coldeportes</a:t>
            </a:r>
            <a:endParaRPr lang="es-CO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41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281328" y="239797"/>
            <a:ext cx="3282560" cy="812940"/>
            <a:chOff x="611559" y="223844"/>
            <a:chExt cx="3063827" cy="838435"/>
          </a:xfrm>
        </p:grpSpPr>
        <p:sp>
          <p:nvSpPr>
            <p:cNvPr id="23" name="Pentagon 36"/>
            <p:cNvSpPr/>
            <p:nvPr/>
          </p:nvSpPr>
          <p:spPr>
            <a:xfrm flipH="1">
              <a:off x="768153" y="223844"/>
              <a:ext cx="2907233" cy="838435"/>
            </a:xfrm>
            <a:prstGeom prst="homePlat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t" anchorCtr="0"/>
            <a:lstStyle/>
            <a:p>
              <a:pPr algn="ctr"/>
              <a:endParaRPr lang="en-IN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" name="TextBox 39"/>
            <p:cNvSpPr txBox="1"/>
            <p:nvPr/>
          </p:nvSpPr>
          <p:spPr>
            <a:xfrm>
              <a:off x="3413435" y="378201"/>
              <a:ext cx="185948" cy="29854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36576" rIns="0" bIns="0" rtlCol="0">
              <a:spAutoFit/>
            </a:bodyPr>
            <a:lstStyle/>
            <a:p>
              <a:pPr algn="ctr">
                <a:lnSpc>
                  <a:spcPct val="85000"/>
                </a:lnSpc>
                <a:spcAft>
                  <a:spcPts val="600"/>
                </a:spcAft>
                <a:buClr>
                  <a:srgbClr val="FFE600"/>
                </a:buClr>
                <a:buSzPct val="70000"/>
              </a:pPr>
              <a:r>
                <a:rPr lang="en-US" sz="2000" b="1" dirty="0">
                  <a:solidFill>
                    <a:srgbClr val="EEECE1">
                      <a:lumMod val="25000"/>
                    </a:srgbClr>
                  </a:solidFill>
                  <a:latin typeface="Arial"/>
                </a:rPr>
                <a:t>H</a:t>
              </a:r>
              <a:endParaRPr lang="en-IN" sz="2000" b="1" dirty="0">
                <a:solidFill>
                  <a:srgbClr val="EEECE1">
                    <a:lumMod val="25000"/>
                  </a:srgbClr>
                </a:solidFill>
                <a:latin typeface="Arial"/>
              </a:endParaRPr>
            </a:p>
          </p:txBody>
        </p:sp>
        <p:sp>
          <p:nvSpPr>
            <p:cNvPr id="31" name="Rechteck 65"/>
            <p:cNvSpPr/>
            <p:nvPr/>
          </p:nvSpPr>
          <p:spPr bwMode="gray">
            <a:xfrm>
              <a:off x="611559" y="223844"/>
              <a:ext cx="2772257" cy="63211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r">
                <a:lnSpc>
                  <a:spcPct val="95000"/>
                </a:lnSpc>
                <a:spcAft>
                  <a:spcPts val="800"/>
                </a:spcAft>
                <a:defRPr/>
              </a:pPr>
              <a:r>
                <a:rPr lang="en-US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Lo hecho por las </a:t>
              </a:r>
              <a:r>
                <a:rPr lang="en-US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dependencias</a:t>
              </a:r>
            </a:p>
            <a:p>
              <a:pPr marL="87313" indent="-87313" algn="r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Nuestros logros en el </a:t>
              </a: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autocontrol </a:t>
              </a:r>
            </a:p>
            <a:p>
              <a:pPr algn="r">
                <a:lnSpc>
                  <a:spcPct val="95000"/>
                </a:lnSpc>
                <a:spcAft>
                  <a:spcPts val="800"/>
                </a:spcAft>
                <a:defRPr/>
              </a:pP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Mapa de riesgos y Plan Anticorrupción y A. al C.</a:t>
              </a:r>
              <a:endParaRPr lang="en-U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</p:txBody>
        </p:sp>
      </p:grpSp>
      <p:sp>
        <p:nvSpPr>
          <p:cNvPr id="6" name="5 Flecha derecha"/>
          <p:cNvSpPr/>
          <p:nvPr/>
        </p:nvSpPr>
        <p:spPr>
          <a:xfrm>
            <a:off x="467544" y="1268760"/>
            <a:ext cx="3850752" cy="484632"/>
          </a:xfrm>
          <a:prstGeom prst="rightArrow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/>
              <a:t>Autocontrol del Mapa de Riesgos de Corrupción</a:t>
            </a:r>
            <a:endParaRPr lang="es-CO" sz="1400" b="1" dirty="0"/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830221"/>
              </p:ext>
            </p:extLst>
          </p:nvPr>
        </p:nvGraphicFramePr>
        <p:xfrm>
          <a:off x="5796137" y="1482482"/>
          <a:ext cx="2664295" cy="1154430"/>
        </p:xfrm>
        <a:graphic>
          <a:graphicData uri="http://schemas.openxmlformats.org/drawingml/2006/table">
            <a:tbl>
              <a:tblPr/>
              <a:tblGrid>
                <a:gridCol w="949084"/>
                <a:gridCol w="949084"/>
                <a:gridCol w="766127"/>
              </a:tblGrid>
              <a:tr h="15150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Resumen del avance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26557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Rangos de % de cumplimiento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Cant Riesgos en cada 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16576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0 - 50%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6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51- 80%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6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81 - 100%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42" name="Picture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5038669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4816227"/>
              </p:ext>
            </p:extLst>
          </p:nvPr>
        </p:nvGraphicFramePr>
        <p:xfrm>
          <a:off x="5479504" y="2814544"/>
          <a:ext cx="3412976" cy="3350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Hoja de cálculo" r:id="rId5" imgW="3657600" imgH="3591000" progId="Excel.Sheet.12">
                  <p:embed/>
                </p:oleObj>
              </mc:Choice>
              <mc:Fallback>
                <p:oleObj name="Hoja de cálculo" r:id="rId5" imgW="3657600" imgH="35910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79504" y="2814544"/>
                        <a:ext cx="3412976" cy="3350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609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lecha derecha"/>
          <p:cNvSpPr/>
          <p:nvPr/>
        </p:nvSpPr>
        <p:spPr>
          <a:xfrm>
            <a:off x="156593" y="1177369"/>
            <a:ext cx="4884927" cy="484632"/>
          </a:xfrm>
          <a:prstGeom prst="rightArrow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white"/>
                </a:solidFill>
              </a:rPr>
              <a:t>Autocontrol del  Plan Anticorrupción y Atención al Ciudadano</a:t>
            </a:r>
            <a:endParaRPr lang="es-CO" sz="1400" b="1" dirty="0">
              <a:solidFill>
                <a:prstClr val="white"/>
              </a:solidFill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251520" y="239797"/>
            <a:ext cx="3384376" cy="812940"/>
            <a:chOff x="611559" y="223844"/>
            <a:chExt cx="3063827" cy="838435"/>
          </a:xfrm>
        </p:grpSpPr>
        <p:sp>
          <p:nvSpPr>
            <p:cNvPr id="12" name="Pentagon 36"/>
            <p:cNvSpPr/>
            <p:nvPr/>
          </p:nvSpPr>
          <p:spPr>
            <a:xfrm flipH="1">
              <a:off x="768153" y="223844"/>
              <a:ext cx="2907233" cy="838435"/>
            </a:xfrm>
            <a:prstGeom prst="homePlat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t" anchorCtr="0"/>
            <a:lstStyle/>
            <a:p>
              <a:pPr algn="ctr"/>
              <a:endParaRPr lang="en-IN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TextBox 39"/>
            <p:cNvSpPr txBox="1"/>
            <p:nvPr/>
          </p:nvSpPr>
          <p:spPr>
            <a:xfrm>
              <a:off x="3413435" y="378201"/>
              <a:ext cx="185948" cy="29854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36576" rIns="0" bIns="0" rtlCol="0">
              <a:spAutoFit/>
            </a:bodyPr>
            <a:lstStyle/>
            <a:p>
              <a:pPr algn="ctr">
                <a:lnSpc>
                  <a:spcPct val="85000"/>
                </a:lnSpc>
                <a:spcAft>
                  <a:spcPts val="600"/>
                </a:spcAft>
                <a:buClr>
                  <a:srgbClr val="FFE600"/>
                </a:buClr>
                <a:buSzPct val="70000"/>
              </a:pPr>
              <a:r>
                <a:rPr lang="en-US" sz="2000" b="1" dirty="0">
                  <a:solidFill>
                    <a:srgbClr val="EEECE1">
                      <a:lumMod val="25000"/>
                    </a:srgbClr>
                  </a:solidFill>
                  <a:latin typeface="Arial"/>
                </a:rPr>
                <a:t>H</a:t>
              </a:r>
              <a:endParaRPr lang="en-IN" sz="2000" b="1" dirty="0">
                <a:solidFill>
                  <a:srgbClr val="EEECE1">
                    <a:lumMod val="25000"/>
                  </a:srgbClr>
                </a:solidFill>
                <a:latin typeface="Arial"/>
              </a:endParaRPr>
            </a:p>
          </p:txBody>
        </p:sp>
        <p:sp>
          <p:nvSpPr>
            <p:cNvPr id="14" name="Rechteck 65"/>
            <p:cNvSpPr/>
            <p:nvPr/>
          </p:nvSpPr>
          <p:spPr bwMode="gray">
            <a:xfrm>
              <a:off x="611559" y="223844"/>
              <a:ext cx="2772257" cy="63211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r">
                <a:lnSpc>
                  <a:spcPct val="95000"/>
                </a:lnSpc>
                <a:spcAft>
                  <a:spcPts val="800"/>
                </a:spcAft>
                <a:defRPr/>
              </a:pPr>
              <a:r>
                <a:rPr lang="en-US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Lo hecho por las </a:t>
              </a:r>
              <a:r>
                <a:rPr lang="en-US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dependencias</a:t>
              </a:r>
            </a:p>
            <a:p>
              <a:pPr marL="87313" indent="-87313" algn="r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Nuestros logros en el </a:t>
              </a: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autocontrol </a:t>
              </a:r>
            </a:p>
            <a:p>
              <a:pPr algn="r">
                <a:lnSpc>
                  <a:spcPct val="95000"/>
                </a:lnSpc>
                <a:spcAft>
                  <a:spcPts val="800"/>
                </a:spcAft>
                <a:defRPr/>
              </a:pP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Mapa de riesgos y Plan Anticorrupción y A. al C.</a:t>
              </a:r>
              <a:endParaRPr lang="en-U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611" y="5914603"/>
            <a:ext cx="2364733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9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378787"/>
              </p:ext>
            </p:extLst>
          </p:nvPr>
        </p:nvGraphicFramePr>
        <p:xfrm>
          <a:off x="251520" y="1724811"/>
          <a:ext cx="4896544" cy="4800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Hoja de cálculo" r:id="rId5" imgW="7791551" imgH="7991468" progId="Excel.Sheet.12">
                  <p:embed/>
                </p:oleObj>
              </mc:Choice>
              <mc:Fallback>
                <p:oleObj name="Hoja de cálculo" r:id="rId5" imgW="7791551" imgH="799146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520" y="1724811"/>
                        <a:ext cx="4896544" cy="4800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1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695189"/>
              </p:ext>
            </p:extLst>
          </p:nvPr>
        </p:nvGraphicFramePr>
        <p:xfrm>
          <a:off x="5364088" y="2204864"/>
          <a:ext cx="3528392" cy="2370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Hoja de cálculo" r:id="rId7" imgW="4629184" imgH="2581327" progId="Excel.Sheet.12">
                  <p:embed/>
                </p:oleObj>
              </mc:Choice>
              <mc:Fallback>
                <p:oleObj name="Hoja de cálculo" r:id="rId7" imgW="4629184" imgH="258132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64088" y="2204864"/>
                        <a:ext cx="3528392" cy="23707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107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Flecha derecha"/>
          <p:cNvSpPr/>
          <p:nvPr/>
        </p:nvSpPr>
        <p:spPr>
          <a:xfrm>
            <a:off x="156593" y="1177368"/>
            <a:ext cx="4884927" cy="739464"/>
          </a:xfrm>
          <a:prstGeom prst="rightArrow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00" b="1" dirty="0" smtClean="0">
                <a:solidFill>
                  <a:prstClr val="white"/>
                </a:solidFill>
              </a:rPr>
              <a:t>Estado general de avance institucional en el autocontrol del  Plan Anticorrupción y Atención al Ciudadano </a:t>
            </a:r>
            <a:endParaRPr lang="es-CO" sz="1300" b="1" dirty="0">
              <a:solidFill>
                <a:prstClr val="white"/>
              </a:solidFill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251520" y="239797"/>
            <a:ext cx="3384376" cy="812940"/>
            <a:chOff x="611559" y="223844"/>
            <a:chExt cx="3063827" cy="838435"/>
          </a:xfrm>
        </p:grpSpPr>
        <p:sp>
          <p:nvSpPr>
            <p:cNvPr id="12" name="Pentagon 36"/>
            <p:cNvSpPr/>
            <p:nvPr/>
          </p:nvSpPr>
          <p:spPr>
            <a:xfrm flipH="1">
              <a:off x="768153" y="223844"/>
              <a:ext cx="2907233" cy="838435"/>
            </a:xfrm>
            <a:prstGeom prst="homePlat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t" anchorCtr="0"/>
            <a:lstStyle/>
            <a:p>
              <a:pPr algn="ctr"/>
              <a:endParaRPr lang="en-IN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TextBox 39"/>
            <p:cNvSpPr txBox="1"/>
            <p:nvPr/>
          </p:nvSpPr>
          <p:spPr>
            <a:xfrm>
              <a:off x="3413435" y="378201"/>
              <a:ext cx="185948" cy="29854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36576" rIns="0" bIns="0" rtlCol="0">
              <a:spAutoFit/>
            </a:bodyPr>
            <a:lstStyle/>
            <a:p>
              <a:pPr algn="ctr">
                <a:lnSpc>
                  <a:spcPct val="85000"/>
                </a:lnSpc>
                <a:spcAft>
                  <a:spcPts val="600"/>
                </a:spcAft>
                <a:buClr>
                  <a:srgbClr val="FFE600"/>
                </a:buClr>
                <a:buSzPct val="70000"/>
              </a:pPr>
              <a:r>
                <a:rPr lang="en-US" sz="2000" b="1" dirty="0">
                  <a:solidFill>
                    <a:srgbClr val="EEECE1">
                      <a:lumMod val="25000"/>
                    </a:srgbClr>
                  </a:solidFill>
                  <a:latin typeface="Arial"/>
                </a:rPr>
                <a:t>H</a:t>
              </a:r>
              <a:endParaRPr lang="en-IN" sz="2000" b="1" dirty="0">
                <a:solidFill>
                  <a:srgbClr val="EEECE1">
                    <a:lumMod val="25000"/>
                  </a:srgbClr>
                </a:solidFill>
                <a:latin typeface="Arial"/>
              </a:endParaRPr>
            </a:p>
          </p:txBody>
        </p:sp>
        <p:sp>
          <p:nvSpPr>
            <p:cNvPr id="14" name="Rechteck 65"/>
            <p:cNvSpPr/>
            <p:nvPr/>
          </p:nvSpPr>
          <p:spPr bwMode="gray">
            <a:xfrm>
              <a:off x="611559" y="223844"/>
              <a:ext cx="2772257" cy="63211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r">
                <a:lnSpc>
                  <a:spcPct val="95000"/>
                </a:lnSpc>
                <a:spcAft>
                  <a:spcPts val="800"/>
                </a:spcAft>
                <a:defRPr/>
              </a:pPr>
              <a:r>
                <a:rPr lang="en-US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Lo hecho por las </a:t>
              </a:r>
              <a:r>
                <a:rPr lang="en-US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dependencias</a:t>
              </a:r>
            </a:p>
            <a:p>
              <a:pPr marL="87313" indent="-87313" algn="r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Nuestros logros en el </a:t>
              </a: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autocontrol </a:t>
              </a:r>
            </a:p>
            <a:p>
              <a:pPr algn="r">
                <a:lnSpc>
                  <a:spcPct val="95000"/>
                </a:lnSpc>
                <a:spcAft>
                  <a:spcPts val="800"/>
                </a:spcAft>
                <a:defRPr/>
              </a:pP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Mapa de riesgos y Plan Anticorrupción y A. al C.</a:t>
              </a:r>
              <a:endParaRPr lang="en-U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</p:txBody>
        </p:sp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301208"/>
            <a:ext cx="1850684" cy="44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4629991"/>
              </p:ext>
            </p:extLst>
          </p:nvPr>
        </p:nvGraphicFramePr>
        <p:xfrm>
          <a:off x="6012160" y="3068960"/>
          <a:ext cx="2733675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" name="Hoja de cálculo" r:id="rId5" imgW="2733759" imgH="1343079" progId="Excel.Sheet.12">
                  <p:embed/>
                </p:oleObj>
              </mc:Choice>
              <mc:Fallback>
                <p:oleObj name="Hoja de cálculo" r:id="rId5" imgW="2733759" imgH="134307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12160" y="3068960"/>
                        <a:ext cx="2733675" cy="134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106011"/>
              </p:ext>
            </p:extLst>
          </p:nvPr>
        </p:nvGraphicFramePr>
        <p:xfrm>
          <a:off x="683569" y="2059922"/>
          <a:ext cx="4752528" cy="4537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" name="Hoja de cálculo" r:id="rId7" imgW="5924449" imgH="6210422" progId="Excel.Sheet.12">
                  <p:embed/>
                </p:oleObj>
              </mc:Choice>
              <mc:Fallback>
                <p:oleObj name="Hoja de cálculo" r:id="rId7" imgW="5924449" imgH="62104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3569" y="2059922"/>
                        <a:ext cx="4752528" cy="4537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925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23528" y="332656"/>
            <a:ext cx="3456384" cy="724908"/>
            <a:chOff x="4786709" y="3410952"/>
            <a:chExt cx="3103965" cy="724908"/>
          </a:xfrm>
        </p:grpSpPr>
        <p:sp>
          <p:nvSpPr>
            <p:cNvPr id="22" name="Pentagon 35"/>
            <p:cNvSpPr/>
            <p:nvPr/>
          </p:nvSpPr>
          <p:spPr>
            <a:xfrm>
              <a:off x="4786709" y="3410952"/>
              <a:ext cx="3103965" cy="724908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t" anchorCtr="0"/>
            <a:lstStyle/>
            <a:p>
              <a:pPr algn="ctr"/>
              <a:endParaRPr lang="en-IN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" name="TextBox 40"/>
            <p:cNvSpPr txBox="1"/>
            <p:nvPr/>
          </p:nvSpPr>
          <p:spPr>
            <a:xfrm>
              <a:off x="4851375" y="3616465"/>
              <a:ext cx="142668" cy="29854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36576" rIns="0" bIns="0" rtlCol="0">
              <a:spAutoFit/>
            </a:bodyPr>
            <a:lstStyle/>
            <a:p>
              <a:pPr algn="ctr">
                <a:lnSpc>
                  <a:spcPct val="85000"/>
                </a:lnSpc>
                <a:spcAft>
                  <a:spcPts val="600"/>
                </a:spcAft>
                <a:buClr>
                  <a:srgbClr val="FFE600"/>
                </a:buClr>
                <a:buSzPct val="70000"/>
              </a:pPr>
              <a:r>
                <a:rPr lang="en-US" sz="2000" b="1" dirty="0" smtClean="0">
                  <a:solidFill>
                    <a:srgbClr val="EEECE1">
                      <a:lumMod val="25000"/>
                    </a:srgbClr>
                  </a:solidFill>
                  <a:latin typeface="Arial"/>
                </a:rPr>
                <a:t>v</a:t>
              </a:r>
              <a:endParaRPr lang="en-IN" sz="2000" b="1" dirty="0">
                <a:solidFill>
                  <a:srgbClr val="EEECE1">
                    <a:lumMod val="25000"/>
                  </a:srgbClr>
                </a:solidFill>
                <a:latin typeface="Arial"/>
              </a:endParaRPr>
            </a:p>
          </p:txBody>
        </p:sp>
        <p:sp>
          <p:nvSpPr>
            <p:cNvPr id="30" name="Rechteck 65"/>
            <p:cNvSpPr/>
            <p:nvPr/>
          </p:nvSpPr>
          <p:spPr bwMode="gray">
            <a:xfrm>
              <a:off x="4930419" y="3429000"/>
              <a:ext cx="2958634" cy="70686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5000"/>
                </a:lnSpc>
                <a:spcAft>
                  <a:spcPts val="800"/>
                </a:spcAft>
                <a:defRPr/>
              </a:pPr>
              <a:r>
                <a:rPr lang="en-US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La verificación de la Oficina de ControI Interno</a:t>
              </a:r>
            </a:p>
            <a:p>
              <a:pPr marL="87313" indent="-87313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Ejecución </a:t>
              </a:r>
              <a:r>
                <a:rPr 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de las acciones de control</a:t>
              </a:r>
            </a:p>
            <a:p>
              <a:pPr marL="87313" indent="-87313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Aspectos a resaltar y fortalecer</a:t>
              </a:r>
              <a:endPara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367084" y="2010326"/>
            <a:ext cx="8237364" cy="4010962"/>
            <a:chOff x="169657" y="2010326"/>
            <a:chExt cx="8237364" cy="4010962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gray">
            <a:xfrm>
              <a:off x="492578" y="2467497"/>
              <a:ext cx="3935406" cy="529455"/>
            </a:xfrm>
            <a:prstGeom prst="roundRect">
              <a:avLst>
                <a:gd name="adj" fmla="val 338"/>
              </a:avLst>
            </a:prstGeom>
            <a:solidFill>
              <a:schemeClr val="tx1">
                <a:lumMod val="75000"/>
                <a:lumOff val="25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72000" tIns="0" rIns="7200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969696"/>
                </a:buClr>
                <a:buSzTx/>
                <a:buFontTx/>
                <a:buNone/>
                <a:tabLst>
                  <a:tab pos="656650" algn="l"/>
                  <a:tab pos="1313299" algn="l"/>
                </a:tabLst>
                <a:defRPr/>
              </a:pPr>
              <a:r>
                <a:rPr kumimoji="0" lang="en-US" sz="1400" b="1" i="0" u="none" strike="noStrike" kern="1200" cap="none" spc="0" normalizeH="0" baseline="0" noProof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 charset="0"/>
                </a:rPr>
                <a:t>Mapa de Riesgos de Corrupción</a:t>
              </a:r>
              <a:endParaRPr kumimoji="0" lang="en-US" sz="14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 charset="0"/>
              </a:endParaRPr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gray">
            <a:xfrm>
              <a:off x="473601" y="3108197"/>
              <a:ext cx="3935406" cy="2265019"/>
            </a:xfrm>
            <a:prstGeom prst="roundRect">
              <a:avLst>
                <a:gd name="adj" fmla="val 88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lIns="72000" tIns="252000" rIns="7200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marR="0" lvl="0" indent="-285750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q"/>
                <a:tabLst>
                  <a:tab pos="656650" algn="l"/>
                  <a:tab pos="1313299" algn="l"/>
                </a:tabLst>
                <a:defRPr/>
              </a:pPr>
              <a:r>
                <a:rPr kumimoji="0" lang="en-US" sz="1400" b="0" i="0" u="none" strike="noStrike" kern="1200" cap="none" spc="0" normalizeH="0" baseline="0" noProof="1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 charset="0"/>
                </a:rPr>
                <a:t>Entendimiento y apropiación del Mapa</a:t>
              </a:r>
            </a:p>
            <a:p>
              <a:pPr marL="285750" marR="0" lvl="0" indent="-285750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q"/>
                <a:tabLst>
                  <a:tab pos="656650" algn="l"/>
                  <a:tab pos="1313299" algn="l"/>
                </a:tabLst>
                <a:defRPr/>
              </a:pPr>
              <a:r>
                <a:rPr lang="en-US" sz="1400" noProof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cs typeface="Arial" charset="0"/>
                </a:rPr>
                <a:t>Aplicación de controles</a:t>
              </a:r>
            </a:p>
            <a:p>
              <a:pPr marL="285750" marR="0" lvl="0" indent="-285750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q"/>
                <a:tabLst>
                  <a:tab pos="656650" algn="l"/>
                  <a:tab pos="1313299" algn="l"/>
                </a:tabLst>
                <a:defRPr/>
              </a:pPr>
              <a:r>
                <a:rPr kumimoji="0" lang="en-US" sz="1400" b="0" i="0" u="none" strike="noStrike" kern="1200" cap="none" spc="0" normalizeH="0" baseline="0" noProof="1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 charset="0"/>
                </a:rPr>
                <a:t>Entendimiento</a:t>
              </a:r>
              <a:r>
                <a:rPr kumimoji="0" lang="en-US" sz="1400" b="0" i="0" u="none" strike="noStrike" kern="1200" cap="none" spc="0" normalizeH="0" noProof="1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 charset="0"/>
                </a:rPr>
                <a:t> y manejo de indicadores</a:t>
              </a:r>
            </a:p>
            <a:p>
              <a:pPr marL="285750" marR="0" lvl="0" indent="-285750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q"/>
                <a:tabLst>
                  <a:tab pos="656650" algn="l"/>
                  <a:tab pos="1313299" algn="l"/>
                </a:tabLst>
                <a:defRPr/>
              </a:pPr>
              <a:r>
                <a:rPr lang="en-US" sz="1400" baseline="0" noProof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cs typeface="Arial" charset="0"/>
                </a:rPr>
                <a:t>Efectividad</a:t>
              </a:r>
              <a:r>
                <a:rPr lang="en-US" sz="1400" noProof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cs typeface="Arial" charset="0"/>
                </a:rPr>
                <a:t> de controles e indicadores</a:t>
              </a:r>
            </a:p>
            <a:p>
              <a:pPr marL="285750" marR="0" lvl="0" indent="-285750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q"/>
                <a:tabLst>
                  <a:tab pos="656650" algn="l"/>
                  <a:tab pos="1313299" algn="l"/>
                </a:tabLst>
                <a:defRPr/>
              </a:pPr>
              <a:r>
                <a:rPr kumimoji="0" lang="en-US" sz="1400" b="0" i="0" u="none" strike="noStrike" kern="1200" cap="none" spc="0" normalizeH="0" baseline="0" noProof="1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 charset="0"/>
                </a:rPr>
                <a:t>Evidencias</a:t>
              </a:r>
              <a:r>
                <a:rPr kumimoji="0" lang="en-US" sz="1400" b="0" i="0" u="none" strike="noStrike" kern="1200" cap="none" spc="0" normalizeH="0" noProof="1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 charset="0"/>
                </a:rPr>
                <a:t> de la ejecución de los controles</a:t>
              </a:r>
              <a:endPara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cs typeface="Arial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gray">
            <a:xfrm>
              <a:off x="4725381" y="2465634"/>
              <a:ext cx="3681639" cy="531318"/>
            </a:xfrm>
            <a:prstGeom prst="roundRect">
              <a:avLst>
                <a:gd name="adj" fmla="val 338"/>
              </a:avLst>
            </a:prstGeom>
            <a:solidFill>
              <a:schemeClr val="tx2">
                <a:lumMod val="75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72000" tIns="0" rIns="7200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969696"/>
                </a:buClr>
                <a:buSzTx/>
                <a:buFontTx/>
                <a:buNone/>
                <a:tabLst>
                  <a:tab pos="656650" algn="l"/>
                  <a:tab pos="1313299" algn="l"/>
                </a:tabLst>
                <a:defRPr/>
              </a:pPr>
              <a:r>
                <a:rPr kumimoji="0" lang="en-US" sz="1400" b="1" i="0" u="none" strike="noStrike" kern="1200" cap="none" spc="0" normalizeH="0" baseline="0" noProof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 charset="0"/>
                </a:rPr>
                <a:t>Plan Anticorrupción y de Atención</a:t>
              </a:r>
              <a:r>
                <a:rPr kumimoji="0" lang="en-US" sz="1400" b="1" i="0" u="none" strike="noStrike" kern="1200" cap="none" spc="0" normalizeH="0" noProof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 charset="0"/>
                </a:rPr>
                <a:t> al Ciudadano</a:t>
              </a:r>
              <a:endParaRPr kumimoji="0" lang="en-US" sz="14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 charset="0"/>
              </a:endParaRPr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gray">
            <a:xfrm>
              <a:off x="4725382" y="3108196"/>
              <a:ext cx="3681639" cy="2265019"/>
            </a:xfrm>
            <a:prstGeom prst="roundRect">
              <a:avLst>
                <a:gd name="adj" fmla="val 88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lIns="72000" tIns="252000" rIns="7200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marR="0" lvl="0" indent="-285750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4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q"/>
                <a:tabLst>
                  <a:tab pos="656650" algn="l"/>
                  <a:tab pos="1313299" algn="l"/>
                </a:tabLst>
                <a:defRPr/>
              </a:pPr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cs typeface="Arial" charset="0"/>
                </a:rPr>
                <a:t>Entendimiento</a:t>
              </a:r>
              <a:r>
                <a:rPr kumimoji="0" lang="en-US" sz="1600" b="0" i="0" u="none" strike="noStrike" kern="1200" cap="none" spc="0" normalizeH="0" baseline="0" noProof="1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cs typeface="Arial" charset="0"/>
                </a:rPr>
                <a:t> </a:t>
              </a:r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cs typeface="Arial" charset="0"/>
                </a:rPr>
                <a:t>del Plan</a:t>
              </a:r>
            </a:p>
            <a:p>
              <a:pPr marL="285750" marR="0" lvl="0" indent="-285750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4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q"/>
                <a:tabLst>
                  <a:tab pos="656650" algn="l"/>
                  <a:tab pos="1313299" algn="l"/>
                </a:tabLst>
                <a:defRPr/>
              </a:pPr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cs typeface="Arial" charset="0"/>
                </a:rPr>
                <a:t>Apropiación de los responsables</a:t>
              </a:r>
            </a:p>
            <a:p>
              <a:pPr marL="285750" marR="0" lvl="0" indent="-285750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4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q"/>
                <a:tabLst>
                  <a:tab pos="656650" algn="l"/>
                  <a:tab pos="1313299" algn="l"/>
                </a:tabLst>
                <a:defRPr/>
              </a:pPr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cs typeface="Arial" charset="0"/>
                </a:rPr>
                <a:t>Niveles de comunicación</a:t>
              </a:r>
            </a:p>
            <a:p>
              <a:pPr marL="285750" marR="0" lvl="0" indent="-285750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4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q"/>
                <a:tabLst>
                  <a:tab pos="656650" algn="l"/>
                  <a:tab pos="1313299" algn="l"/>
                </a:tabLst>
                <a:defRPr/>
              </a:pPr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cs typeface="Arial" charset="0"/>
                </a:rPr>
                <a:t>Ejecución de actividades </a:t>
              </a:r>
              <a:r>
                <a:rPr lang="en-US" sz="1400" noProof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cs typeface="Arial" charset="0"/>
                </a:rPr>
                <a:t>propuestas</a:t>
              </a:r>
              <a:endParaRPr lang="en-US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 charset="0"/>
              </a:endParaRPr>
            </a:p>
            <a:p>
              <a:pPr marL="285750" marR="0" lvl="0" indent="-285750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4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q"/>
                <a:tabLst>
                  <a:tab pos="656650" algn="l"/>
                  <a:tab pos="1313299" algn="l"/>
                </a:tabLst>
                <a:defRPr/>
              </a:pPr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cs typeface="Arial" charset="0"/>
                </a:rPr>
                <a:t>Evidencias</a:t>
              </a:r>
            </a:p>
            <a:p>
              <a:pPr marL="285750" marR="0" lvl="0" indent="-285750" defTabSz="801688" rtl="0" eaLnBrk="0" fontAlgn="auto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4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q"/>
                <a:tabLst>
                  <a:tab pos="656650" algn="l"/>
                  <a:tab pos="1313299" algn="l"/>
                </a:tabLst>
                <a:defRPr/>
              </a:pPr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cs typeface="Arial" charset="0"/>
                </a:rPr>
                <a:t>Apropiación de los GIT</a:t>
              </a:r>
            </a:p>
          </p:txBody>
        </p:sp>
        <p:grpSp>
          <p:nvGrpSpPr>
            <p:cNvPr id="4" name="Grupo 3"/>
            <p:cNvGrpSpPr/>
            <p:nvPr/>
          </p:nvGrpSpPr>
          <p:grpSpPr>
            <a:xfrm>
              <a:off x="467545" y="2010326"/>
              <a:ext cx="7775598" cy="338554"/>
              <a:chOff x="1317091" y="1693746"/>
              <a:chExt cx="7488086" cy="338554"/>
            </a:xfrm>
          </p:grpSpPr>
          <p:sp>
            <p:nvSpPr>
              <p:cNvPr id="17" name="Textfeld 21"/>
              <p:cNvSpPr txBox="1"/>
              <p:nvPr/>
            </p:nvSpPr>
            <p:spPr bwMode="gray">
              <a:xfrm>
                <a:off x="1802508" y="1693746"/>
                <a:ext cx="6781023" cy="338554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1" smtClean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Arial"/>
                  </a:rPr>
                  <a:t> </a:t>
                </a:r>
                <a:r>
                  <a:rPr kumimoji="0" lang="en-US" sz="1600" b="1" i="0" u="none" strike="noStrike" kern="1200" cap="none" spc="0" normalizeH="0" baseline="0" noProof="1" smtClean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Arial"/>
                  </a:rPr>
                  <a:t>Cumplimiento normativo</a:t>
                </a:r>
                <a:r>
                  <a:rPr kumimoji="0" lang="en-US" sz="1600" b="1" i="0" u="none" strike="noStrike" kern="1200" cap="none" spc="0" normalizeH="0" noProof="1" smtClean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Arial"/>
                  </a:rPr>
                  <a:t> general y del buen gobierno institucional </a:t>
                </a:r>
                <a:endParaRPr kumimoji="0" lang="en-US" sz="1600" b="1" i="0" u="none" strike="noStrike" kern="1200" cap="none" spc="0" normalizeH="0" baseline="0" noProof="1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cxnSp>
            <p:nvCxnSpPr>
              <p:cNvPr id="19" name="Gerade Verbindung mit Pfeil 24"/>
              <p:cNvCxnSpPr/>
              <p:nvPr/>
            </p:nvCxnSpPr>
            <p:spPr bwMode="gray">
              <a:xfrm flipH="1">
                <a:off x="1317091" y="1889689"/>
                <a:ext cx="554762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20" name="Gerade Verbindung mit Pfeil 25"/>
              <p:cNvCxnSpPr/>
              <p:nvPr/>
            </p:nvCxnSpPr>
            <p:spPr bwMode="gray">
              <a:xfrm>
                <a:off x="8182286" y="1889689"/>
                <a:ext cx="622891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808080"/>
                </a:solidFill>
                <a:prstDash val="solid"/>
                <a:tailEnd type="triangle"/>
              </a:ln>
              <a:effectLst/>
            </p:spPr>
          </p:cxnSp>
        </p:grpSp>
        <p:grpSp>
          <p:nvGrpSpPr>
            <p:cNvPr id="50" name="Grupo 49"/>
            <p:cNvGrpSpPr/>
            <p:nvPr/>
          </p:nvGrpSpPr>
          <p:grpSpPr>
            <a:xfrm>
              <a:off x="169657" y="5373216"/>
              <a:ext cx="8057951" cy="648072"/>
              <a:chOff x="169657" y="5659789"/>
              <a:chExt cx="8057951" cy="648072"/>
            </a:xfrm>
          </p:grpSpPr>
          <p:sp>
            <p:nvSpPr>
              <p:cNvPr id="42" name="Freeform 46" descr="© INSCALE GmbH, 26.05.2010&#10;http://www.presentationload.com/"/>
              <p:cNvSpPr>
                <a:spLocks/>
              </p:cNvSpPr>
              <p:nvPr/>
            </p:nvSpPr>
            <p:spPr bwMode="gray">
              <a:xfrm>
                <a:off x="169657" y="5880648"/>
                <a:ext cx="801943" cy="137263"/>
              </a:xfrm>
              <a:custGeom>
                <a:avLst/>
                <a:gdLst>
                  <a:gd name="T0" fmla="*/ 70 w 970"/>
                  <a:gd name="T1" fmla="*/ 0 h 140"/>
                  <a:gd name="T2" fmla="*/ 0 w 970"/>
                  <a:gd name="T3" fmla="*/ 70 h 140"/>
                  <a:gd name="T4" fmla="*/ 70 w 970"/>
                  <a:gd name="T5" fmla="*/ 140 h 140"/>
                  <a:gd name="T6" fmla="*/ 900 w 970"/>
                  <a:gd name="T7" fmla="*/ 140 h 140"/>
                  <a:gd name="T8" fmla="*/ 970 w 970"/>
                  <a:gd name="T9" fmla="*/ 70 h 140"/>
                  <a:gd name="T10" fmla="*/ 900 w 970"/>
                  <a:gd name="T11" fmla="*/ 0 h 140"/>
                  <a:gd name="T12" fmla="*/ 70 w 970"/>
                  <a:gd name="T13" fmla="*/ 0 h 1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70"/>
                  <a:gd name="T22" fmla="*/ 0 h 140"/>
                  <a:gd name="T23" fmla="*/ 970 w 970"/>
                  <a:gd name="T24" fmla="*/ 140 h 1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70" h="140">
                    <a:moveTo>
                      <a:pt x="70" y="0"/>
                    </a:moveTo>
                    <a:cubicBezTo>
                      <a:pt x="31" y="0"/>
                      <a:pt x="0" y="31"/>
                      <a:pt x="0" y="70"/>
                    </a:cubicBezTo>
                    <a:cubicBezTo>
                      <a:pt x="0" y="109"/>
                      <a:pt x="31" y="140"/>
                      <a:pt x="70" y="140"/>
                    </a:cubicBezTo>
                    <a:cubicBezTo>
                      <a:pt x="900" y="140"/>
                      <a:pt x="900" y="140"/>
                      <a:pt x="900" y="140"/>
                    </a:cubicBezTo>
                    <a:cubicBezTo>
                      <a:pt x="939" y="140"/>
                      <a:pt x="970" y="109"/>
                      <a:pt x="970" y="70"/>
                    </a:cubicBezTo>
                    <a:cubicBezTo>
                      <a:pt x="970" y="31"/>
                      <a:pt x="939" y="0"/>
                      <a:pt x="900" y="0"/>
                    </a:cubicBezTo>
                    <a:lnTo>
                      <a:pt x="7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noProof="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" name="AutoShape 12"/>
              <p:cNvSpPr>
                <a:spLocks noChangeArrowheads="1"/>
              </p:cNvSpPr>
              <p:nvPr/>
            </p:nvSpPr>
            <p:spPr bwMode="gray">
              <a:xfrm>
                <a:off x="1638269" y="5805263"/>
                <a:ext cx="5466072" cy="461015"/>
              </a:xfrm>
              <a:prstGeom prst="homePlate">
                <a:avLst>
                  <a:gd name="adj" fmla="val 54085"/>
                </a:avLst>
              </a:prstGeom>
              <a:solidFill>
                <a:schemeClr val="bg2">
                  <a:lumMod val="75000"/>
                </a:schemeClr>
              </a:solidFill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lIns="72000" tIns="0" rIns="7200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801688" rtl="0" eaLnBrk="0" fontAlgn="auto" latinLnBrk="0" hangingPunct="0">
                  <a:lnSpc>
                    <a:spcPct val="95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969696"/>
                  </a:buClr>
                  <a:buSzTx/>
                  <a:buFontTx/>
                  <a:buNone/>
                  <a:tabLst>
                    <a:tab pos="656650" algn="l"/>
                    <a:tab pos="1313299" algn="l"/>
                  </a:tabLst>
                  <a:defRPr/>
                </a:pPr>
                <a:r>
                  <a:rPr kumimoji="0" lang="en-US" sz="1200" b="1" i="0" u="none" strike="noStrike" kern="1200" cap="none" spc="0" normalizeH="0" baseline="0" noProof="1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"/>
                    <a:cs typeface="Arial" charset="0"/>
                  </a:rPr>
                  <a:t>Las</a:t>
                </a:r>
                <a:r>
                  <a:rPr kumimoji="0" lang="en-US" sz="1200" b="1" i="0" u="none" strike="noStrike" kern="1200" cap="none" spc="0" normalizeH="0" noProof="1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"/>
                    <a:cs typeface="Arial" charset="0"/>
                  </a:rPr>
                  <a:t> estrategias de lucha contra la corrupción fortalecen la c</a:t>
                </a:r>
                <a:r>
                  <a:rPr kumimoji="0" lang="en-US" sz="1200" b="1" i="0" u="none" strike="noStrike" kern="1200" cap="none" spc="0" normalizeH="0" baseline="0" noProof="1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Arial"/>
                    <a:cs typeface="Arial" charset="0"/>
                  </a:rPr>
                  <a:t>adena de valor  en la gestión de los procesos institucionales</a:t>
                </a:r>
                <a:endParaRPr kumimoji="0" lang="en-US" sz="1200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 charset="0"/>
                </a:endParaRPr>
              </a:p>
            </p:txBody>
          </p:sp>
          <p:grpSp>
            <p:nvGrpSpPr>
              <p:cNvPr id="3" name="Grupo 2"/>
              <p:cNvGrpSpPr/>
              <p:nvPr/>
            </p:nvGrpSpPr>
            <p:grpSpPr>
              <a:xfrm>
                <a:off x="558149" y="5659789"/>
                <a:ext cx="7669459" cy="648072"/>
                <a:chOff x="624886" y="3528516"/>
                <a:chExt cx="7587311" cy="648072"/>
              </a:xfrm>
            </p:grpSpPr>
            <p:sp>
              <p:nvSpPr>
                <p:cNvPr id="37" name="Freeform 46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6893717" y="3823301"/>
                  <a:ext cx="647596" cy="137263"/>
                </a:xfrm>
                <a:custGeom>
                  <a:avLst/>
                  <a:gdLst>
                    <a:gd name="T0" fmla="*/ 70 w 970"/>
                    <a:gd name="T1" fmla="*/ 0 h 140"/>
                    <a:gd name="T2" fmla="*/ 0 w 970"/>
                    <a:gd name="T3" fmla="*/ 70 h 140"/>
                    <a:gd name="T4" fmla="*/ 70 w 970"/>
                    <a:gd name="T5" fmla="*/ 140 h 140"/>
                    <a:gd name="T6" fmla="*/ 900 w 970"/>
                    <a:gd name="T7" fmla="*/ 140 h 140"/>
                    <a:gd name="T8" fmla="*/ 970 w 970"/>
                    <a:gd name="T9" fmla="*/ 70 h 140"/>
                    <a:gd name="T10" fmla="*/ 900 w 970"/>
                    <a:gd name="T11" fmla="*/ 0 h 140"/>
                    <a:gd name="T12" fmla="*/ 70 w 970"/>
                    <a:gd name="T13" fmla="*/ 0 h 1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70"/>
                    <a:gd name="T22" fmla="*/ 0 h 140"/>
                    <a:gd name="T23" fmla="*/ 970 w 970"/>
                    <a:gd name="T24" fmla="*/ 140 h 1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70" h="140">
                      <a:moveTo>
                        <a:pt x="70" y="0"/>
                      </a:moveTo>
                      <a:cubicBezTo>
                        <a:pt x="31" y="0"/>
                        <a:pt x="0" y="31"/>
                        <a:pt x="0" y="70"/>
                      </a:cubicBezTo>
                      <a:cubicBezTo>
                        <a:pt x="0" y="109"/>
                        <a:pt x="31" y="140"/>
                        <a:pt x="70" y="140"/>
                      </a:cubicBezTo>
                      <a:cubicBezTo>
                        <a:pt x="900" y="140"/>
                        <a:pt x="900" y="140"/>
                        <a:pt x="900" y="140"/>
                      </a:cubicBezTo>
                      <a:cubicBezTo>
                        <a:pt x="939" y="140"/>
                        <a:pt x="970" y="109"/>
                        <a:pt x="970" y="70"/>
                      </a:cubicBezTo>
                      <a:cubicBezTo>
                        <a:pt x="970" y="31"/>
                        <a:pt x="939" y="0"/>
                        <a:pt x="900" y="0"/>
                      </a:cubicBez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noProof="1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  <p:sp>
              <p:nvSpPr>
                <p:cNvPr id="39" name="Freeform 43" descr="© INSCALE GmbH, 26.05.2010&#10;http://www.presentationload.com/"/>
                <p:cNvSpPr>
                  <a:spLocks noEditPoints="1"/>
                </p:cNvSpPr>
                <p:nvPr/>
              </p:nvSpPr>
              <p:spPr bwMode="gray">
                <a:xfrm>
                  <a:off x="624886" y="3528516"/>
                  <a:ext cx="909457" cy="577523"/>
                </a:xfrm>
                <a:custGeom>
                  <a:avLst/>
                  <a:gdLst>
                    <a:gd name="T0" fmla="*/ 729 w 972"/>
                    <a:gd name="T1" fmla="*/ 0 h 598"/>
                    <a:gd name="T2" fmla="*/ 243 w 972"/>
                    <a:gd name="T3" fmla="*/ 0 h 598"/>
                    <a:gd name="T4" fmla="*/ 0 w 972"/>
                    <a:gd name="T5" fmla="*/ 299 h 598"/>
                    <a:gd name="T6" fmla="*/ 243 w 972"/>
                    <a:gd name="T7" fmla="*/ 598 h 598"/>
                    <a:gd name="T8" fmla="*/ 729 w 972"/>
                    <a:gd name="T9" fmla="*/ 598 h 598"/>
                    <a:gd name="T10" fmla="*/ 972 w 972"/>
                    <a:gd name="T11" fmla="*/ 299 h 598"/>
                    <a:gd name="T12" fmla="*/ 729 w 972"/>
                    <a:gd name="T13" fmla="*/ 0 h 598"/>
                    <a:gd name="T14" fmla="*/ 659 w 972"/>
                    <a:gd name="T15" fmla="*/ 456 h 598"/>
                    <a:gd name="T16" fmla="*/ 314 w 972"/>
                    <a:gd name="T17" fmla="*/ 456 h 598"/>
                    <a:gd name="T18" fmla="*/ 142 w 972"/>
                    <a:gd name="T19" fmla="*/ 299 h 598"/>
                    <a:gd name="T20" fmla="*/ 314 w 972"/>
                    <a:gd name="T21" fmla="*/ 142 h 598"/>
                    <a:gd name="T22" fmla="*/ 659 w 972"/>
                    <a:gd name="T23" fmla="*/ 142 h 598"/>
                    <a:gd name="T24" fmla="*/ 831 w 972"/>
                    <a:gd name="T25" fmla="*/ 299 h 598"/>
                    <a:gd name="T26" fmla="*/ 659 w 972"/>
                    <a:gd name="T27" fmla="*/ 456 h 59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972"/>
                    <a:gd name="T43" fmla="*/ 0 h 598"/>
                    <a:gd name="T44" fmla="*/ 972 w 972"/>
                    <a:gd name="T45" fmla="*/ 598 h 59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972" h="598">
                      <a:moveTo>
                        <a:pt x="729" y="0"/>
                      </a:moveTo>
                      <a:cubicBezTo>
                        <a:pt x="243" y="0"/>
                        <a:pt x="243" y="0"/>
                        <a:pt x="243" y="0"/>
                      </a:cubicBezTo>
                      <a:cubicBezTo>
                        <a:pt x="109" y="0"/>
                        <a:pt x="0" y="134"/>
                        <a:pt x="0" y="299"/>
                      </a:cubicBezTo>
                      <a:cubicBezTo>
                        <a:pt x="0" y="464"/>
                        <a:pt x="109" y="598"/>
                        <a:pt x="243" y="598"/>
                      </a:cubicBezTo>
                      <a:cubicBezTo>
                        <a:pt x="729" y="598"/>
                        <a:pt x="729" y="598"/>
                        <a:pt x="729" y="598"/>
                      </a:cubicBezTo>
                      <a:cubicBezTo>
                        <a:pt x="864" y="598"/>
                        <a:pt x="972" y="464"/>
                        <a:pt x="972" y="299"/>
                      </a:cubicBezTo>
                      <a:cubicBezTo>
                        <a:pt x="972" y="134"/>
                        <a:pt x="864" y="0"/>
                        <a:pt x="729" y="0"/>
                      </a:cubicBezTo>
                      <a:close/>
                      <a:moveTo>
                        <a:pt x="659" y="456"/>
                      </a:moveTo>
                      <a:cubicBezTo>
                        <a:pt x="314" y="456"/>
                        <a:pt x="314" y="456"/>
                        <a:pt x="314" y="456"/>
                      </a:cubicBezTo>
                      <a:cubicBezTo>
                        <a:pt x="219" y="456"/>
                        <a:pt x="142" y="386"/>
                        <a:pt x="142" y="299"/>
                      </a:cubicBezTo>
                      <a:cubicBezTo>
                        <a:pt x="142" y="212"/>
                        <a:pt x="219" y="142"/>
                        <a:pt x="314" y="142"/>
                      </a:cubicBezTo>
                      <a:cubicBezTo>
                        <a:pt x="659" y="142"/>
                        <a:pt x="659" y="142"/>
                        <a:pt x="659" y="142"/>
                      </a:cubicBezTo>
                      <a:cubicBezTo>
                        <a:pt x="754" y="142"/>
                        <a:pt x="831" y="212"/>
                        <a:pt x="831" y="299"/>
                      </a:cubicBezTo>
                      <a:cubicBezTo>
                        <a:pt x="831" y="386"/>
                        <a:pt x="754" y="456"/>
                        <a:pt x="659" y="456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40" name="Freeform 43" descr="© INSCALE GmbH, 26.05.2010&#10;http://www.presentationload.com/"/>
                <p:cNvSpPr>
                  <a:spLocks noEditPoints="1"/>
                </p:cNvSpPr>
                <p:nvPr/>
              </p:nvSpPr>
              <p:spPr bwMode="gray">
                <a:xfrm>
                  <a:off x="7302740" y="3599065"/>
                  <a:ext cx="909457" cy="577523"/>
                </a:xfrm>
                <a:custGeom>
                  <a:avLst/>
                  <a:gdLst>
                    <a:gd name="T0" fmla="*/ 729 w 972"/>
                    <a:gd name="T1" fmla="*/ 0 h 598"/>
                    <a:gd name="T2" fmla="*/ 243 w 972"/>
                    <a:gd name="T3" fmla="*/ 0 h 598"/>
                    <a:gd name="T4" fmla="*/ 0 w 972"/>
                    <a:gd name="T5" fmla="*/ 299 h 598"/>
                    <a:gd name="T6" fmla="*/ 243 w 972"/>
                    <a:gd name="T7" fmla="*/ 598 h 598"/>
                    <a:gd name="T8" fmla="*/ 729 w 972"/>
                    <a:gd name="T9" fmla="*/ 598 h 598"/>
                    <a:gd name="T10" fmla="*/ 972 w 972"/>
                    <a:gd name="T11" fmla="*/ 299 h 598"/>
                    <a:gd name="T12" fmla="*/ 729 w 972"/>
                    <a:gd name="T13" fmla="*/ 0 h 598"/>
                    <a:gd name="T14" fmla="*/ 659 w 972"/>
                    <a:gd name="T15" fmla="*/ 456 h 598"/>
                    <a:gd name="T16" fmla="*/ 314 w 972"/>
                    <a:gd name="T17" fmla="*/ 456 h 598"/>
                    <a:gd name="T18" fmla="*/ 142 w 972"/>
                    <a:gd name="T19" fmla="*/ 299 h 598"/>
                    <a:gd name="T20" fmla="*/ 314 w 972"/>
                    <a:gd name="T21" fmla="*/ 142 h 598"/>
                    <a:gd name="T22" fmla="*/ 659 w 972"/>
                    <a:gd name="T23" fmla="*/ 142 h 598"/>
                    <a:gd name="T24" fmla="*/ 831 w 972"/>
                    <a:gd name="T25" fmla="*/ 299 h 598"/>
                    <a:gd name="T26" fmla="*/ 659 w 972"/>
                    <a:gd name="T27" fmla="*/ 456 h 59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972"/>
                    <a:gd name="T43" fmla="*/ 0 h 598"/>
                    <a:gd name="T44" fmla="*/ 972 w 972"/>
                    <a:gd name="T45" fmla="*/ 598 h 59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972" h="598">
                      <a:moveTo>
                        <a:pt x="729" y="0"/>
                      </a:moveTo>
                      <a:cubicBezTo>
                        <a:pt x="243" y="0"/>
                        <a:pt x="243" y="0"/>
                        <a:pt x="243" y="0"/>
                      </a:cubicBezTo>
                      <a:cubicBezTo>
                        <a:pt x="109" y="0"/>
                        <a:pt x="0" y="134"/>
                        <a:pt x="0" y="299"/>
                      </a:cubicBezTo>
                      <a:cubicBezTo>
                        <a:pt x="0" y="464"/>
                        <a:pt x="109" y="598"/>
                        <a:pt x="243" y="598"/>
                      </a:cubicBezTo>
                      <a:cubicBezTo>
                        <a:pt x="729" y="598"/>
                        <a:pt x="729" y="598"/>
                        <a:pt x="729" y="598"/>
                      </a:cubicBezTo>
                      <a:cubicBezTo>
                        <a:pt x="864" y="598"/>
                        <a:pt x="972" y="464"/>
                        <a:pt x="972" y="299"/>
                      </a:cubicBezTo>
                      <a:cubicBezTo>
                        <a:pt x="972" y="134"/>
                        <a:pt x="864" y="0"/>
                        <a:pt x="729" y="0"/>
                      </a:cubicBezTo>
                      <a:close/>
                      <a:moveTo>
                        <a:pt x="659" y="456"/>
                      </a:moveTo>
                      <a:cubicBezTo>
                        <a:pt x="314" y="456"/>
                        <a:pt x="314" y="456"/>
                        <a:pt x="314" y="456"/>
                      </a:cubicBezTo>
                      <a:cubicBezTo>
                        <a:pt x="219" y="456"/>
                        <a:pt x="142" y="386"/>
                        <a:pt x="142" y="299"/>
                      </a:cubicBezTo>
                      <a:cubicBezTo>
                        <a:pt x="142" y="212"/>
                        <a:pt x="219" y="142"/>
                        <a:pt x="314" y="142"/>
                      </a:cubicBezTo>
                      <a:cubicBezTo>
                        <a:pt x="659" y="142"/>
                        <a:pt x="659" y="142"/>
                        <a:pt x="659" y="142"/>
                      </a:cubicBezTo>
                      <a:cubicBezTo>
                        <a:pt x="754" y="142"/>
                        <a:pt x="831" y="212"/>
                        <a:pt x="831" y="299"/>
                      </a:cubicBezTo>
                      <a:cubicBezTo>
                        <a:pt x="831" y="386"/>
                        <a:pt x="754" y="456"/>
                        <a:pt x="659" y="456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noProof="1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</p:grpSp>
          <p:sp>
            <p:nvSpPr>
              <p:cNvPr id="43" name="Freeform 46" descr="© INSCALE GmbH, 26.05.2010&#10;http://www.presentationload.com/"/>
              <p:cNvSpPr>
                <a:spLocks/>
              </p:cNvSpPr>
              <p:nvPr/>
            </p:nvSpPr>
            <p:spPr bwMode="gray">
              <a:xfrm>
                <a:off x="1308832" y="5908885"/>
                <a:ext cx="473454" cy="137263"/>
              </a:xfrm>
              <a:custGeom>
                <a:avLst/>
                <a:gdLst>
                  <a:gd name="T0" fmla="*/ 70 w 970"/>
                  <a:gd name="T1" fmla="*/ 0 h 140"/>
                  <a:gd name="T2" fmla="*/ 0 w 970"/>
                  <a:gd name="T3" fmla="*/ 70 h 140"/>
                  <a:gd name="T4" fmla="*/ 70 w 970"/>
                  <a:gd name="T5" fmla="*/ 140 h 140"/>
                  <a:gd name="T6" fmla="*/ 900 w 970"/>
                  <a:gd name="T7" fmla="*/ 140 h 140"/>
                  <a:gd name="T8" fmla="*/ 970 w 970"/>
                  <a:gd name="T9" fmla="*/ 70 h 140"/>
                  <a:gd name="T10" fmla="*/ 900 w 970"/>
                  <a:gd name="T11" fmla="*/ 0 h 140"/>
                  <a:gd name="T12" fmla="*/ 70 w 970"/>
                  <a:gd name="T13" fmla="*/ 0 h 1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70"/>
                  <a:gd name="T22" fmla="*/ 0 h 140"/>
                  <a:gd name="T23" fmla="*/ 970 w 970"/>
                  <a:gd name="T24" fmla="*/ 140 h 1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70" h="140">
                    <a:moveTo>
                      <a:pt x="70" y="0"/>
                    </a:moveTo>
                    <a:cubicBezTo>
                      <a:pt x="31" y="0"/>
                      <a:pt x="0" y="31"/>
                      <a:pt x="0" y="70"/>
                    </a:cubicBezTo>
                    <a:cubicBezTo>
                      <a:pt x="0" y="109"/>
                      <a:pt x="31" y="140"/>
                      <a:pt x="70" y="140"/>
                    </a:cubicBezTo>
                    <a:cubicBezTo>
                      <a:pt x="900" y="140"/>
                      <a:pt x="900" y="140"/>
                      <a:pt x="900" y="140"/>
                    </a:cubicBezTo>
                    <a:cubicBezTo>
                      <a:pt x="939" y="140"/>
                      <a:pt x="970" y="109"/>
                      <a:pt x="970" y="70"/>
                    </a:cubicBezTo>
                    <a:cubicBezTo>
                      <a:pt x="970" y="31"/>
                      <a:pt x="939" y="0"/>
                      <a:pt x="900" y="0"/>
                    </a:cubicBezTo>
                    <a:lnTo>
                      <a:pt x="7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noProof="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49" name="5 Flecha derecha"/>
          <p:cNvSpPr/>
          <p:nvPr/>
        </p:nvSpPr>
        <p:spPr>
          <a:xfrm>
            <a:off x="433216" y="1360192"/>
            <a:ext cx="3850752" cy="484632"/>
          </a:xfrm>
          <a:prstGeom prst="rightArrow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white"/>
                </a:solidFill>
              </a:rPr>
              <a:t>Seguimiento y evaluación</a:t>
            </a:r>
            <a:endParaRPr lang="es-CO" sz="1400" b="1" dirty="0">
              <a:solidFill>
                <a:prstClr val="white"/>
              </a:solidFill>
            </a:endParaRPr>
          </a:p>
        </p:txBody>
      </p:sp>
      <p:sp>
        <p:nvSpPr>
          <p:cNvPr id="24" name="Freeform 46" descr="© INSCALE GmbH, 26.05.2010&#10;http://www.presentationload.com/"/>
          <p:cNvSpPr>
            <a:spLocks/>
          </p:cNvSpPr>
          <p:nvPr/>
        </p:nvSpPr>
        <p:spPr bwMode="gray">
          <a:xfrm>
            <a:off x="8104625" y="5662706"/>
            <a:ext cx="473454" cy="137263"/>
          </a:xfrm>
          <a:custGeom>
            <a:avLst/>
            <a:gdLst>
              <a:gd name="T0" fmla="*/ 70 w 970"/>
              <a:gd name="T1" fmla="*/ 0 h 140"/>
              <a:gd name="T2" fmla="*/ 0 w 970"/>
              <a:gd name="T3" fmla="*/ 70 h 140"/>
              <a:gd name="T4" fmla="*/ 70 w 970"/>
              <a:gd name="T5" fmla="*/ 140 h 140"/>
              <a:gd name="T6" fmla="*/ 900 w 970"/>
              <a:gd name="T7" fmla="*/ 140 h 140"/>
              <a:gd name="T8" fmla="*/ 970 w 970"/>
              <a:gd name="T9" fmla="*/ 70 h 140"/>
              <a:gd name="T10" fmla="*/ 900 w 970"/>
              <a:gd name="T11" fmla="*/ 0 h 140"/>
              <a:gd name="T12" fmla="*/ 70 w 970"/>
              <a:gd name="T13" fmla="*/ 0 h 1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70"/>
              <a:gd name="T22" fmla="*/ 0 h 140"/>
              <a:gd name="T23" fmla="*/ 970 w 970"/>
              <a:gd name="T24" fmla="*/ 140 h 1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70" h="140">
                <a:moveTo>
                  <a:pt x="70" y="0"/>
                </a:moveTo>
                <a:cubicBezTo>
                  <a:pt x="31" y="0"/>
                  <a:pt x="0" y="31"/>
                  <a:pt x="0" y="70"/>
                </a:cubicBezTo>
                <a:cubicBezTo>
                  <a:pt x="0" y="109"/>
                  <a:pt x="31" y="140"/>
                  <a:pt x="70" y="140"/>
                </a:cubicBezTo>
                <a:cubicBezTo>
                  <a:pt x="900" y="140"/>
                  <a:pt x="900" y="140"/>
                  <a:pt x="900" y="140"/>
                </a:cubicBezTo>
                <a:cubicBezTo>
                  <a:pt x="939" y="140"/>
                  <a:pt x="970" y="109"/>
                  <a:pt x="970" y="70"/>
                </a:cubicBezTo>
                <a:cubicBezTo>
                  <a:pt x="970" y="31"/>
                  <a:pt x="939" y="0"/>
                  <a:pt x="900" y="0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 noProof="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147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102"/>
          <p:cNvGrpSpPr/>
          <p:nvPr/>
        </p:nvGrpSpPr>
        <p:grpSpPr>
          <a:xfrm>
            <a:off x="395536" y="1844824"/>
            <a:ext cx="8043982" cy="3827163"/>
            <a:chOff x="127280" y="1421526"/>
            <a:chExt cx="8859105" cy="4485974"/>
          </a:xfrm>
        </p:grpSpPr>
        <p:grpSp>
          <p:nvGrpSpPr>
            <p:cNvPr id="49" name="Group 63"/>
            <p:cNvGrpSpPr/>
            <p:nvPr/>
          </p:nvGrpSpPr>
          <p:grpSpPr>
            <a:xfrm flipH="1">
              <a:off x="5075870" y="1421526"/>
              <a:ext cx="3663863" cy="4485974"/>
              <a:chOff x="723987" y="1421526"/>
              <a:chExt cx="3403426" cy="4485974"/>
            </a:xfrm>
          </p:grpSpPr>
          <p:grpSp>
            <p:nvGrpSpPr>
              <p:cNvPr id="77" name="Group 64"/>
              <p:cNvGrpSpPr/>
              <p:nvPr/>
            </p:nvGrpSpPr>
            <p:grpSpPr>
              <a:xfrm flipV="1">
                <a:off x="723987" y="2319346"/>
                <a:ext cx="3403426" cy="3588154"/>
                <a:chOff x="733512" y="1640601"/>
                <a:chExt cx="3403426" cy="3588154"/>
              </a:xfrm>
            </p:grpSpPr>
            <p:sp>
              <p:nvSpPr>
                <p:cNvPr id="81" name="Oval 68"/>
                <p:cNvSpPr/>
                <p:nvPr/>
              </p:nvSpPr>
              <p:spPr>
                <a:xfrm>
                  <a:off x="752562" y="1640601"/>
                  <a:ext cx="3384376" cy="3457104"/>
                </a:xfrm>
                <a:prstGeom prst="ellipse">
                  <a:avLst/>
                </a:prstGeom>
                <a:solidFill>
                  <a:srgbClr val="33CCCC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 anchorCtr="0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en-IN" sz="1200" dirty="0" smtClean="0">
                      <a:solidFill>
                        <a:srgbClr val="000000"/>
                      </a:solidFill>
                      <a:latin typeface="Arial"/>
                    </a:rPr>
                    <a:t>S</a:t>
                  </a:r>
                  <a:endParaRPr lang="en-IN" sz="1200" dirty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  <p:sp>
              <p:nvSpPr>
                <p:cNvPr id="82" name="Oval 69"/>
                <p:cNvSpPr/>
                <p:nvPr/>
              </p:nvSpPr>
              <p:spPr>
                <a:xfrm>
                  <a:off x="733512" y="1771651"/>
                  <a:ext cx="3384376" cy="3457104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 anchorCtr="0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IN" sz="1200" dirty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</p:grpSp>
          <p:grpSp>
            <p:nvGrpSpPr>
              <p:cNvPr id="78" name="Group 65"/>
              <p:cNvGrpSpPr/>
              <p:nvPr/>
            </p:nvGrpSpPr>
            <p:grpSpPr>
              <a:xfrm>
                <a:off x="723987" y="1421526"/>
                <a:ext cx="3403426" cy="3588154"/>
                <a:chOff x="733512" y="1640601"/>
                <a:chExt cx="3403426" cy="3588154"/>
              </a:xfrm>
            </p:grpSpPr>
            <p:sp>
              <p:nvSpPr>
                <p:cNvPr id="79" name="Oval 66"/>
                <p:cNvSpPr/>
                <p:nvPr/>
              </p:nvSpPr>
              <p:spPr>
                <a:xfrm>
                  <a:off x="752562" y="1640601"/>
                  <a:ext cx="3384376" cy="3457104"/>
                </a:xfrm>
                <a:prstGeom prst="ellipse">
                  <a:avLst/>
                </a:prstGeom>
                <a:solidFill>
                  <a:srgbClr val="33CCCC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 anchorCtr="0"/>
                <a:lstStyle/>
                <a:p>
                  <a:pPr algn="ctr"/>
                  <a:endParaRPr lang="en-IN" sz="1200" dirty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  <p:sp>
              <p:nvSpPr>
                <p:cNvPr id="80" name="Oval 67"/>
                <p:cNvSpPr/>
                <p:nvPr/>
              </p:nvSpPr>
              <p:spPr>
                <a:xfrm>
                  <a:off x="733512" y="1771651"/>
                  <a:ext cx="3384376" cy="3457104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 anchorCtr="0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IN" sz="1200" dirty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</p:grpSp>
        </p:grpSp>
        <p:grpSp>
          <p:nvGrpSpPr>
            <p:cNvPr id="50" name="Group 62"/>
            <p:cNvGrpSpPr/>
            <p:nvPr/>
          </p:nvGrpSpPr>
          <p:grpSpPr>
            <a:xfrm>
              <a:off x="444500" y="1421526"/>
              <a:ext cx="3663863" cy="4485974"/>
              <a:chOff x="723987" y="1421526"/>
              <a:chExt cx="3403426" cy="4485974"/>
            </a:xfrm>
          </p:grpSpPr>
          <p:grpSp>
            <p:nvGrpSpPr>
              <p:cNvPr id="71" name="Group 59"/>
              <p:cNvGrpSpPr/>
              <p:nvPr/>
            </p:nvGrpSpPr>
            <p:grpSpPr>
              <a:xfrm flipV="1">
                <a:off x="723987" y="2319346"/>
                <a:ext cx="3403426" cy="3588154"/>
                <a:chOff x="733512" y="1640601"/>
                <a:chExt cx="3403426" cy="3588154"/>
              </a:xfrm>
            </p:grpSpPr>
            <p:sp>
              <p:nvSpPr>
                <p:cNvPr id="75" name="Oval 60"/>
                <p:cNvSpPr/>
                <p:nvPr/>
              </p:nvSpPr>
              <p:spPr>
                <a:xfrm>
                  <a:off x="752562" y="1640601"/>
                  <a:ext cx="3384376" cy="3457104"/>
                </a:xfrm>
                <a:prstGeom prst="ellipse">
                  <a:avLst/>
                </a:prstGeom>
                <a:solidFill>
                  <a:srgbClr val="33CCCC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 anchorCtr="0"/>
                <a:lstStyle/>
                <a:p>
                  <a:pPr algn="ctr"/>
                  <a:endParaRPr lang="en-IN" sz="1200" dirty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  <p:sp>
              <p:nvSpPr>
                <p:cNvPr id="76" name="Oval 61"/>
                <p:cNvSpPr/>
                <p:nvPr/>
              </p:nvSpPr>
              <p:spPr>
                <a:xfrm>
                  <a:off x="733512" y="1771651"/>
                  <a:ext cx="3384376" cy="3457104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 anchorCtr="0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IN" sz="1200" dirty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</p:grpSp>
          <p:grpSp>
            <p:nvGrpSpPr>
              <p:cNvPr id="72" name="Group 56"/>
              <p:cNvGrpSpPr/>
              <p:nvPr/>
            </p:nvGrpSpPr>
            <p:grpSpPr>
              <a:xfrm>
                <a:off x="723987" y="1421526"/>
                <a:ext cx="3403426" cy="3588154"/>
                <a:chOff x="733512" y="1640601"/>
                <a:chExt cx="3403426" cy="3588154"/>
              </a:xfrm>
            </p:grpSpPr>
            <p:sp>
              <p:nvSpPr>
                <p:cNvPr id="73" name="Oval 57"/>
                <p:cNvSpPr/>
                <p:nvPr/>
              </p:nvSpPr>
              <p:spPr>
                <a:xfrm>
                  <a:off x="752562" y="1640601"/>
                  <a:ext cx="3384376" cy="3457104"/>
                </a:xfrm>
                <a:prstGeom prst="ellipse">
                  <a:avLst/>
                </a:prstGeom>
                <a:solidFill>
                  <a:srgbClr val="33CCCC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 anchorCtr="0"/>
                <a:lstStyle/>
                <a:p>
                  <a:pPr algn="ctr"/>
                  <a:endParaRPr lang="en-IN" sz="1200" dirty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  <p:sp>
              <p:nvSpPr>
                <p:cNvPr id="74" name="Oval 58"/>
                <p:cNvSpPr/>
                <p:nvPr/>
              </p:nvSpPr>
              <p:spPr>
                <a:xfrm>
                  <a:off x="733512" y="1771651"/>
                  <a:ext cx="3384376" cy="3457104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 anchorCtr="0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IN" sz="1200" dirty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</p:grpSp>
        </p:grpSp>
        <p:sp>
          <p:nvSpPr>
            <p:cNvPr id="51" name="Rechteck 78"/>
            <p:cNvSpPr/>
            <p:nvPr/>
          </p:nvSpPr>
          <p:spPr bwMode="gray">
            <a:xfrm>
              <a:off x="999634" y="2520102"/>
              <a:ext cx="2530491" cy="42068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r"/>
              <a:r>
                <a:rPr lang="en-US" sz="11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Implementación de controles</a:t>
              </a:r>
            </a:p>
          </p:txBody>
        </p:sp>
        <p:sp>
          <p:nvSpPr>
            <p:cNvPr id="52" name="Rechteck 79"/>
            <p:cNvSpPr/>
            <p:nvPr/>
          </p:nvSpPr>
          <p:spPr bwMode="gray">
            <a:xfrm>
              <a:off x="523804" y="2942120"/>
              <a:ext cx="2907074" cy="42068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1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Conocimiento</a:t>
              </a:r>
              <a:r>
                <a:rPr lang="en-US" sz="10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 del Mapa de Riesgos</a:t>
              </a:r>
              <a:endParaRPr 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</a:endParaRPr>
            </a:p>
          </p:txBody>
        </p:sp>
        <p:sp>
          <p:nvSpPr>
            <p:cNvPr id="53" name="Rechteck 80"/>
            <p:cNvSpPr/>
            <p:nvPr/>
          </p:nvSpPr>
          <p:spPr bwMode="gray">
            <a:xfrm>
              <a:off x="466955" y="3361773"/>
              <a:ext cx="3333519" cy="420687"/>
            </a:xfrm>
            <a:prstGeom prst="rect">
              <a:avLst/>
            </a:prstGeom>
            <a:noFill/>
            <a:ln w="12700" cap="flat" cmpd="sng" algn="ctr">
              <a:solidFill>
                <a:schemeClr val="accent6">
                  <a:lumMod val="75000"/>
                </a:schemeClr>
              </a:solidFill>
              <a:prstDash val="sysDot"/>
              <a:headEnd/>
              <a:tailEnd/>
            </a:ln>
            <a:effectLst/>
          </p:spPr>
          <p:txBody>
            <a:bodyPr lIns="18000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s-CO" sz="1400" b="1" dirty="0" smtClean="0">
                  <a:solidFill>
                    <a:srgbClr val="C0504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Aspectos</a:t>
              </a:r>
              <a:r>
                <a:rPr lang="en-US" sz="1400" b="1" dirty="0" smtClean="0">
                  <a:solidFill>
                    <a:srgbClr val="C0504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 a resaltar</a:t>
              </a:r>
              <a:endParaRPr lang="en-US" sz="14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endParaRPr>
            </a:p>
          </p:txBody>
        </p:sp>
        <p:sp>
          <p:nvSpPr>
            <p:cNvPr id="54" name="Rechteck 81"/>
            <p:cNvSpPr/>
            <p:nvPr/>
          </p:nvSpPr>
          <p:spPr bwMode="gray">
            <a:xfrm>
              <a:off x="1204190" y="3843660"/>
              <a:ext cx="2530491" cy="42068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endParaRPr lang="en-US" sz="1050" dirty="0">
                <a:solidFill>
                  <a:srgbClr val="808080"/>
                </a:solidFill>
                <a:latin typeface="Arial"/>
              </a:endParaRPr>
            </a:p>
          </p:txBody>
        </p:sp>
        <p:sp>
          <p:nvSpPr>
            <p:cNvPr id="55" name="Rechteck 82"/>
            <p:cNvSpPr/>
            <p:nvPr/>
          </p:nvSpPr>
          <p:spPr bwMode="gray">
            <a:xfrm>
              <a:off x="523804" y="3869228"/>
              <a:ext cx="3489411" cy="42068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en-US" sz="11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Mejora en la organización </a:t>
              </a:r>
              <a:r>
                <a:rPr lang="en-US" sz="11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de </a:t>
              </a:r>
              <a:r>
                <a:rPr lang="en-US" sz="11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información </a:t>
              </a:r>
              <a:endParaRPr lang="en-US" sz="115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</a:endParaRPr>
            </a:p>
          </p:txBody>
        </p:sp>
        <p:sp>
          <p:nvSpPr>
            <p:cNvPr id="56" name="Rechteck 83"/>
            <p:cNvSpPr/>
            <p:nvPr/>
          </p:nvSpPr>
          <p:spPr bwMode="gray">
            <a:xfrm>
              <a:off x="444499" y="4291246"/>
              <a:ext cx="3074440" cy="42068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en-US" sz="11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Diseño de </a:t>
              </a:r>
              <a:r>
                <a:rPr lang="en-US" sz="11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mecanismos de control</a:t>
              </a:r>
              <a:endParaRPr lang="en-US" sz="115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</a:endParaRPr>
            </a:p>
          </p:txBody>
        </p:sp>
        <p:sp>
          <p:nvSpPr>
            <p:cNvPr id="57" name="Rechteck 77"/>
            <p:cNvSpPr/>
            <p:nvPr/>
          </p:nvSpPr>
          <p:spPr bwMode="gray">
            <a:xfrm>
              <a:off x="127280" y="2013681"/>
              <a:ext cx="2806717" cy="420687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US" sz="11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Apropiación de controles</a:t>
              </a:r>
              <a:endParaRPr lang="en-US" sz="1150" dirty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</a:endParaRPr>
            </a:p>
          </p:txBody>
        </p:sp>
        <p:sp>
          <p:nvSpPr>
            <p:cNvPr id="59" name="Rechteck 85"/>
            <p:cNvSpPr/>
            <p:nvPr/>
          </p:nvSpPr>
          <p:spPr bwMode="gray">
            <a:xfrm>
              <a:off x="5434464" y="2731596"/>
              <a:ext cx="3551921" cy="378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r>
                <a:rPr lang="en-US" sz="11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La correlación de los Riesgos con los procedimientos</a:t>
              </a:r>
            </a:p>
          </p:txBody>
        </p:sp>
        <p:sp>
          <p:nvSpPr>
            <p:cNvPr id="60" name="Rechteck 86"/>
            <p:cNvSpPr/>
            <p:nvPr/>
          </p:nvSpPr>
          <p:spPr bwMode="gray">
            <a:xfrm>
              <a:off x="5244058" y="3081133"/>
              <a:ext cx="1966367" cy="378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18000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000" dirty="0">
                <a:solidFill>
                  <a:srgbClr val="808080"/>
                </a:solidFill>
                <a:latin typeface="Arial"/>
              </a:endParaRPr>
            </a:p>
          </p:txBody>
        </p:sp>
        <p:sp>
          <p:nvSpPr>
            <p:cNvPr id="62" name="Rechteck 88"/>
            <p:cNvSpPr/>
            <p:nvPr/>
          </p:nvSpPr>
          <p:spPr bwMode="gray">
            <a:xfrm>
              <a:off x="5481972" y="3953631"/>
              <a:ext cx="3289532" cy="378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r>
                <a:rPr lang="en-US" sz="11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Incidencia de los Riesgos de </a:t>
              </a:r>
              <a:r>
                <a:rPr lang="en-US" sz="11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corrupción </a:t>
              </a:r>
              <a:r>
                <a:rPr lang="en-US" sz="11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en la imágen institucional</a:t>
              </a:r>
            </a:p>
          </p:txBody>
        </p:sp>
        <p:sp>
          <p:nvSpPr>
            <p:cNvPr id="64" name="Rechteck 90"/>
            <p:cNvSpPr/>
            <p:nvPr/>
          </p:nvSpPr>
          <p:spPr bwMode="gray">
            <a:xfrm>
              <a:off x="5293993" y="4544456"/>
              <a:ext cx="3425231" cy="378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r>
                <a:rPr lang="en-US" sz="11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Manejo de la metodología para la construcción de mapas de Riesgos de corrupción</a:t>
              </a:r>
            </a:p>
          </p:txBody>
        </p:sp>
        <p:sp>
          <p:nvSpPr>
            <p:cNvPr id="65" name="Rechteck 91"/>
            <p:cNvSpPr/>
            <p:nvPr/>
          </p:nvSpPr>
          <p:spPr bwMode="gray">
            <a:xfrm>
              <a:off x="5577433" y="1971965"/>
              <a:ext cx="2559633" cy="378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algn="r"/>
              <a:r>
                <a:rPr lang="en-US" sz="11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Diseño y manejo de indicadores</a:t>
              </a:r>
            </a:p>
          </p:txBody>
        </p:sp>
        <p:sp>
          <p:nvSpPr>
            <p:cNvPr id="66" name="Rechteck 92"/>
            <p:cNvSpPr/>
            <p:nvPr/>
          </p:nvSpPr>
          <p:spPr bwMode="gray">
            <a:xfrm>
              <a:off x="5752983" y="5094895"/>
              <a:ext cx="2621997" cy="378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r>
                <a:rPr lang="en-US" sz="11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Monitoreo al mapa de Riesgos en cada dependencia</a:t>
              </a:r>
            </a:p>
          </p:txBody>
        </p:sp>
        <p:grpSp>
          <p:nvGrpSpPr>
            <p:cNvPr id="67" name="Group 51"/>
            <p:cNvGrpSpPr/>
            <p:nvPr/>
          </p:nvGrpSpPr>
          <p:grpSpPr>
            <a:xfrm>
              <a:off x="3688080" y="2709389"/>
              <a:ext cx="1767840" cy="1910248"/>
              <a:chOff x="3688080" y="3214211"/>
              <a:chExt cx="1767840" cy="1910248"/>
            </a:xfrm>
          </p:grpSpPr>
          <p:sp>
            <p:nvSpPr>
              <p:cNvPr id="68" name="Ellipse 76"/>
              <p:cNvSpPr/>
              <p:nvPr/>
            </p:nvSpPr>
            <p:spPr bwMode="gray">
              <a:xfrm>
                <a:off x="3688080" y="3356619"/>
                <a:ext cx="1767840" cy="1767840"/>
              </a:xfrm>
              <a:prstGeom prst="ellipse">
                <a:avLst/>
              </a:prstGeom>
              <a:solidFill>
                <a:srgbClr val="008080"/>
              </a:solidFill>
              <a:ln w="25400" cap="flat" cmpd="sng" algn="ctr">
                <a:noFill/>
                <a:prstDash val="solid"/>
                <a:headEnd/>
                <a:tailEnd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:endParaRPr lang="en-US" b="1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69" name="Ellipse 76"/>
              <p:cNvSpPr/>
              <p:nvPr/>
            </p:nvSpPr>
            <p:spPr bwMode="gray">
              <a:xfrm>
                <a:off x="3688080" y="3214211"/>
                <a:ext cx="1767840" cy="1767840"/>
              </a:xfrm>
              <a:prstGeom prst="ellipse">
                <a:avLst/>
              </a:prstGeom>
              <a:solidFill>
                <a:srgbClr val="008080"/>
              </a:solidFill>
              <a:ln w="25400" cap="flat" cmpd="sng" algn="ctr">
                <a:noFill/>
                <a:prstDash val="solid"/>
                <a:headEnd/>
                <a:tailEnd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:endParaRPr lang="en-US" b="1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70" name="Ellipse 76"/>
              <p:cNvSpPr/>
              <p:nvPr/>
            </p:nvSpPr>
            <p:spPr bwMode="gray">
              <a:xfrm>
                <a:off x="3688080" y="3278681"/>
                <a:ext cx="1767840" cy="1767840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headEnd/>
                <a:tailEnd/>
              </a:ln>
              <a:effectLst/>
            </p:spPr>
            <p:txBody>
              <a:bodyPr lIns="0" tIns="0" rIns="0" bIns="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/>
                  </a:rPr>
                  <a:t>Apoyo de los responsables líderes y la </a:t>
                </a:r>
              </a:p>
              <a:p>
                <a:pPr algn="ctr">
                  <a:defRPr/>
                </a:pPr>
                <a:r>
                  <a:rPr lang="en-US" sz="1200" b="1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/>
                  </a:rPr>
                  <a:t>alta </a:t>
                </a:r>
                <a:r>
                  <a:rPr lang="es-CO" sz="1200" b="1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/>
                  </a:rPr>
                  <a:t>Dirección</a:t>
                </a:r>
                <a:endParaRPr lang="es-CO" sz="1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endParaRPr>
              </a:p>
            </p:txBody>
          </p:sp>
        </p:grpSp>
      </p:grpSp>
      <p:sp>
        <p:nvSpPr>
          <p:cNvPr id="83" name="Rechteck 80"/>
          <p:cNvSpPr/>
          <p:nvPr/>
        </p:nvSpPr>
        <p:spPr bwMode="gray">
          <a:xfrm>
            <a:off x="5220072" y="3534401"/>
            <a:ext cx="3026803" cy="358905"/>
          </a:xfrm>
          <a:prstGeom prst="rect">
            <a:avLst/>
          </a:prstGeom>
          <a:noFill/>
          <a:ln w="12700" cap="flat" cmpd="sng" algn="ctr">
            <a:solidFill>
              <a:schemeClr val="accent6">
                <a:lumMod val="75000"/>
              </a:schemeClr>
            </a:solidFill>
            <a:prstDash val="sysDot"/>
            <a:headEnd/>
            <a:tailEnd/>
          </a:ln>
          <a:effectLst/>
        </p:spPr>
        <p:txBody>
          <a:bodyPr lIns="18000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4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Aspectos</a:t>
            </a:r>
            <a:r>
              <a:rPr lang="en-US" sz="14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a </a:t>
            </a:r>
            <a:r>
              <a:rPr lang="en-US" sz="1400" b="1" dirty="0" smtClean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fortalecer</a:t>
            </a:r>
            <a:endParaRPr lang="en-US" sz="1400" b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84" name="Rechteck 83"/>
          <p:cNvSpPr/>
          <p:nvPr/>
        </p:nvSpPr>
        <p:spPr bwMode="gray">
          <a:xfrm>
            <a:off x="1132366" y="4726279"/>
            <a:ext cx="2791562" cy="358905"/>
          </a:xfrm>
          <a:prstGeom prst="rect">
            <a:avLst/>
          </a:prstGeom>
          <a:noFill/>
          <a:ln w="25400" cap="flat" cmpd="sng" algn="ctr">
            <a:noFill/>
            <a:prstDash val="solid"/>
            <a:headEnd/>
            <a:tailEnd/>
          </a:ln>
          <a:effectLst/>
        </p:spPr>
        <p:txBody>
          <a:bodyPr lIns="0" tIns="0" rIns="0" bIns="0" anchor="ctr"/>
          <a:lstStyle/>
          <a:p>
            <a:pPr algn="ctr"/>
            <a:r>
              <a:rPr lang="en-US" sz="11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/>
              </a:rPr>
              <a:t>Interés en lograr metas </a:t>
            </a:r>
            <a:endParaRPr lang="en-US" sz="1150" dirty="0">
              <a:solidFill>
                <a:prstClr val="black">
                  <a:lumMod val="85000"/>
                  <a:lumOff val="15000"/>
                </a:prstClr>
              </a:solidFill>
              <a:latin typeface="Arial"/>
            </a:endParaRPr>
          </a:p>
        </p:txBody>
      </p:sp>
      <p:sp>
        <p:nvSpPr>
          <p:cNvPr id="45" name="5 Flecha derecha"/>
          <p:cNvSpPr/>
          <p:nvPr/>
        </p:nvSpPr>
        <p:spPr>
          <a:xfrm>
            <a:off x="433216" y="1268760"/>
            <a:ext cx="3850752" cy="484632"/>
          </a:xfrm>
          <a:prstGeom prst="rightArrow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white"/>
                </a:solidFill>
              </a:rPr>
              <a:t>Seguimiento y evaluación</a:t>
            </a:r>
            <a:endParaRPr lang="es-CO" sz="1400" b="1" dirty="0">
              <a:solidFill>
                <a:prstClr val="white"/>
              </a:solidFill>
            </a:endParaRPr>
          </a:p>
        </p:txBody>
      </p:sp>
      <p:grpSp>
        <p:nvGrpSpPr>
          <p:cNvPr id="46" name="45 Grupo"/>
          <p:cNvGrpSpPr/>
          <p:nvPr/>
        </p:nvGrpSpPr>
        <p:grpSpPr>
          <a:xfrm>
            <a:off x="323528" y="332656"/>
            <a:ext cx="3528392" cy="724908"/>
            <a:chOff x="4786709" y="3410952"/>
            <a:chExt cx="3103965" cy="724908"/>
          </a:xfrm>
        </p:grpSpPr>
        <p:sp>
          <p:nvSpPr>
            <p:cNvPr id="47" name="Pentagon 35"/>
            <p:cNvSpPr/>
            <p:nvPr/>
          </p:nvSpPr>
          <p:spPr>
            <a:xfrm>
              <a:off x="4786709" y="3410952"/>
              <a:ext cx="3103965" cy="724908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t" anchorCtr="0"/>
            <a:lstStyle/>
            <a:p>
              <a:pPr algn="ctr"/>
              <a:endParaRPr lang="en-IN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" name="TextBox 40"/>
            <p:cNvSpPr txBox="1"/>
            <p:nvPr/>
          </p:nvSpPr>
          <p:spPr>
            <a:xfrm>
              <a:off x="4834080" y="3616465"/>
              <a:ext cx="142668" cy="29854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36576" rIns="0" bIns="0" rtlCol="0">
              <a:spAutoFit/>
            </a:bodyPr>
            <a:lstStyle/>
            <a:p>
              <a:pPr algn="ctr">
                <a:lnSpc>
                  <a:spcPct val="85000"/>
                </a:lnSpc>
                <a:spcAft>
                  <a:spcPts val="600"/>
                </a:spcAft>
                <a:buClr>
                  <a:srgbClr val="FFE600"/>
                </a:buClr>
                <a:buSzPct val="70000"/>
              </a:pPr>
              <a:r>
                <a:rPr lang="en-US" sz="2000" b="1" dirty="0" smtClean="0">
                  <a:solidFill>
                    <a:srgbClr val="EEECE1">
                      <a:lumMod val="25000"/>
                    </a:srgbClr>
                  </a:solidFill>
                  <a:latin typeface="Arial"/>
                </a:rPr>
                <a:t>v</a:t>
              </a:r>
              <a:endParaRPr lang="en-IN" sz="2000" b="1" dirty="0">
                <a:solidFill>
                  <a:srgbClr val="EEECE1">
                    <a:lumMod val="25000"/>
                  </a:srgbClr>
                </a:solidFill>
                <a:latin typeface="Arial"/>
              </a:endParaRPr>
            </a:p>
          </p:txBody>
        </p:sp>
        <p:sp>
          <p:nvSpPr>
            <p:cNvPr id="61" name="Rechteck 65"/>
            <p:cNvSpPr/>
            <p:nvPr/>
          </p:nvSpPr>
          <p:spPr bwMode="gray">
            <a:xfrm>
              <a:off x="4930419" y="3429000"/>
              <a:ext cx="2958634" cy="70686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5000"/>
                </a:lnSpc>
                <a:spcAft>
                  <a:spcPts val="800"/>
                </a:spcAft>
                <a:defRPr/>
              </a:pPr>
              <a:r>
                <a:rPr lang="en-US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La verificación de la Oficina de ControI Interno</a:t>
              </a:r>
            </a:p>
            <a:p>
              <a:pPr marL="87313" indent="-87313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Ejecución </a:t>
              </a:r>
              <a:r>
                <a:rPr 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de las acciones de control</a:t>
              </a:r>
            </a:p>
            <a:p>
              <a:pPr marL="87313" indent="-87313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Aspectos a resaltar y fortalecer</a:t>
              </a:r>
              <a:endPara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650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160818" y="260649"/>
            <a:ext cx="3403070" cy="1277529"/>
            <a:chOff x="1096922" y="4365104"/>
            <a:chExt cx="3403070" cy="1618947"/>
          </a:xfrm>
        </p:grpSpPr>
        <p:sp>
          <p:nvSpPr>
            <p:cNvPr id="21" name="Pentagon 34"/>
            <p:cNvSpPr/>
            <p:nvPr/>
          </p:nvSpPr>
          <p:spPr>
            <a:xfrm flipH="1">
              <a:off x="1691680" y="4365104"/>
              <a:ext cx="2808312" cy="1186277"/>
            </a:xfrm>
            <a:prstGeom prst="homePlat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t" anchorCtr="0"/>
            <a:lstStyle/>
            <a:p>
              <a:pPr algn="ctr"/>
              <a:endParaRPr lang="en-IN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" name="TextBox 41"/>
            <p:cNvSpPr txBox="1"/>
            <p:nvPr/>
          </p:nvSpPr>
          <p:spPr>
            <a:xfrm>
              <a:off x="4295350" y="4716792"/>
              <a:ext cx="185948" cy="37832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36576" rIns="0" bIns="0" rtlCol="0">
              <a:spAutoFit/>
            </a:bodyPr>
            <a:lstStyle/>
            <a:p>
              <a:pPr algn="ctr">
                <a:lnSpc>
                  <a:spcPct val="85000"/>
                </a:lnSpc>
                <a:spcAft>
                  <a:spcPts val="600"/>
                </a:spcAft>
                <a:buClr>
                  <a:srgbClr val="FFE600"/>
                </a:buClr>
                <a:buSzPct val="70000"/>
              </a:pPr>
              <a:r>
                <a:rPr lang="en-US" sz="2000" b="1" dirty="0">
                  <a:solidFill>
                    <a:srgbClr val="EEECE1">
                      <a:lumMod val="25000"/>
                    </a:srgbClr>
                  </a:solidFill>
                  <a:latin typeface="Arial"/>
                </a:rPr>
                <a:t>A</a:t>
              </a:r>
              <a:endParaRPr lang="en-IN" sz="2000" b="1" dirty="0">
                <a:solidFill>
                  <a:srgbClr val="EEECE1">
                    <a:lumMod val="25000"/>
                  </a:srgbClr>
                </a:solidFill>
                <a:latin typeface="Arial"/>
              </a:endParaRPr>
            </a:p>
          </p:txBody>
        </p:sp>
        <p:sp>
          <p:nvSpPr>
            <p:cNvPr id="32" name="Rechteck 65"/>
            <p:cNvSpPr/>
            <p:nvPr/>
          </p:nvSpPr>
          <p:spPr bwMode="gray">
            <a:xfrm>
              <a:off x="1096922" y="4365104"/>
              <a:ext cx="3187046" cy="161894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r">
                <a:lnSpc>
                  <a:spcPct val="95000"/>
                </a:lnSpc>
                <a:spcAft>
                  <a:spcPts val="800"/>
                </a:spcAft>
                <a:defRPr/>
              </a:pPr>
              <a:r>
                <a:rPr lang="en-US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Las acciones que </a:t>
              </a:r>
              <a:r>
                <a:rPr lang="en-US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siguen</a:t>
              </a:r>
            </a:p>
            <a:p>
              <a:pPr marL="285750" indent="-285750" algn="r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Superar puntos críticos</a:t>
              </a:r>
            </a:p>
            <a:p>
              <a:pPr marL="285750" indent="-285750" algn="r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Cumplir </a:t>
              </a: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metas y objetivos al 100%</a:t>
              </a:r>
              <a:endParaRPr lang="en-U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  <a:p>
              <a:pPr marL="285750" indent="-285750" algn="r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Seguimiento por la OCI</a:t>
              </a:r>
              <a:endParaRPr lang="es-CO" sz="900" dirty="0">
                <a:solidFill>
                  <a:prstClr val="black"/>
                </a:solidFill>
              </a:endParaRPr>
            </a:p>
            <a:p>
              <a:pPr algn="r">
                <a:lnSpc>
                  <a:spcPct val="95000"/>
                </a:lnSpc>
                <a:spcAft>
                  <a:spcPts val="800"/>
                </a:spcAft>
                <a:defRPr/>
              </a:pPr>
              <a:endParaRPr lang="en-US" sz="1600" b="1" dirty="0">
                <a:solidFill>
                  <a:srgbClr val="FFFFFF"/>
                </a:solidFill>
                <a:latin typeface="Arial"/>
              </a:endParaRPr>
            </a:p>
          </p:txBody>
        </p:sp>
      </p:grp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289575"/>
              </p:ext>
            </p:extLst>
          </p:nvPr>
        </p:nvGraphicFramePr>
        <p:xfrm>
          <a:off x="415727" y="2852936"/>
          <a:ext cx="8272265" cy="3676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681"/>
                <a:gridCol w="3744416"/>
                <a:gridCol w="1512168"/>
              </a:tblGrid>
              <a:tr h="445892">
                <a:tc>
                  <a:txBody>
                    <a:bodyPr/>
                    <a:lstStyle/>
                    <a:p>
                      <a:pPr algn="ctr"/>
                      <a:r>
                        <a:rPr lang="es-CO" sz="1100" dirty="0" smtClean="0"/>
                        <a:t>Debilidades a superar en:</a:t>
                      </a:r>
                      <a:endParaRPr lang="es-CO" sz="1100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dirty="0" smtClean="0"/>
                        <a:t>Controles en los cuales se ha avanzado</a:t>
                      </a:r>
                      <a:endParaRPr lang="es-CO" sz="1100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dirty="0" smtClean="0"/>
                        <a:t>Responsable</a:t>
                      </a:r>
                      <a:endParaRPr lang="es-CO" sz="1100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73253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s-CO" sz="10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Capacidad operativa de la entidad para la</a:t>
                      </a:r>
                      <a:r>
                        <a:rPr lang="es-CO" sz="1000" b="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supervisión y liquidación de contratos y convenios, reflejada en:</a:t>
                      </a:r>
                    </a:p>
                    <a:p>
                      <a:pPr marL="0" algn="l" defTabSz="457200" rtl="0" eaLnBrk="1" latinLnBrk="0" hangingPunct="1"/>
                      <a:endParaRPr lang="es-CO" sz="1000" b="0" kern="1200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5725" indent="-85725" algn="l" defTabSz="457200" rtl="0" eaLnBrk="1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es-CO" sz="1000" b="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Pocos profesionales para esta actividad frente al volúmen de contratos y convenios.</a:t>
                      </a:r>
                    </a:p>
                    <a:p>
                      <a:pPr marL="0" indent="0" algn="l" defTabSz="4572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s-CO" sz="1000" b="0" kern="1200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5725" indent="-85725" algn="l" defTabSz="457200" rtl="0" eaLnBrk="1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es-CO" sz="1000" b="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Deficiencia en herramientas tecnológicas.</a:t>
                      </a:r>
                      <a:endParaRPr lang="es-CO" sz="10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 algn="l" defTabSz="457200" rtl="0" eaLnBrk="1" latinLnBrk="0" hangingPunct="1"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lang="es-CO" sz="100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Diseño de formatos de seguimiento con inclusión de los requerimientos técnicos establecidos (Ej. GIT Deporte de Rendimiento Convencional).</a:t>
                      </a:r>
                    </a:p>
                    <a:p>
                      <a:pPr marL="85725" indent="-85725" algn="l" defTabSz="457200" rtl="0" eaLnBrk="1" latinLnBrk="0" hangingPunct="1"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lang="es-CO" sz="100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Diseño y control de bases de datos (Ej. Jurídica y Contratos).</a:t>
                      </a:r>
                    </a:p>
                    <a:p>
                      <a:pPr marL="85725" indent="-85725" algn="l" defTabSz="457200" rtl="0" eaLnBrk="1" latinLnBrk="0" hangingPunct="1"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lang="es-CO" sz="100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Diseño del proceso de supervisión , en una primera fase está socializado con el GIT (Ej. IVC)</a:t>
                      </a:r>
                    </a:p>
                    <a:p>
                      <a:pPr marL="85725" indent="-85725" algn="l" defTabSz="457200" rtl="0" eaLnBrk="1" latinLnBrk="0" hangingPunct="1"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lang="es-CO" sz="100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Redistribuciones de supervisión atendiendo las zonas geográficas y profesionales con que se cuenta. (EJ: Programa Supérate)</a:t>
                      </a:r>
                    </a:p>
                    <a:p>
                      <a:pPr marL="0" indent="0" algn="l" defTabSz="457200" rtl="0" eaLnBrk="1" latinLnBrk="0" hangingPunct="1">
                        <a:buFont typeface="Wingdings" panose="05000000000000000000" pitchFamily="2" charset="2"/>
                        <a:buNone/>
                        <a:tabLst/>
                      </a:pPr>
                      <a:endParaRPr lang="es-CO" sz="1000" kern="12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s-CO" sz="10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Dirección</a:t>
                      </a:r>
                      <a:r>
                        <a:rPr lang="es-CO" sz="1000" b="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de Posicionamiento y Liderazgo</a:t>
                      </a:r>
                    </a:p>
                    <a:p>
                      <a:pPr marL="0" algn="l" defTabSz="457200" rtl="0" eaLnBrk="1" latinLnBrk="0" hangingPunct="1"/>
                      <a:r>
                        <a:rPr lang="es-CO" sz="1000" b="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Oficina Asesora Jurídica</a:t>
                      </a:r>
                    </a:p>
                    <a:p>
                      <a:pPr marL="0" algn="l" defTabSz="457200" rtl="0" eaLnBrk="1" latinLnBrk="0" hangingPunct="1"/>
                      <a:r>
                        <a:rPr lang="es-CO" sz="1000" b="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Dirección de Inspección Vigilancia y Control</a:t>
                      </a:r>
                    </a:p>
                    <a:p>
                      <a:pPr marL="0" algn="l" defTabSz="457200" rtl="0" eaLnBrk="1" latinLnBrk="0" hangingPunct="1"/>
                      <a:r>
                        <a:rPr lang="es-CO" sz="1000" b="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Programa Supérate Intercolegiados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750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s-CO" sz="1000" kern="1200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s-CO" sz="100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Capacidad operativa de la entidad para el control de requisitos establecidos para  la aprobación de proyectos, reflejado en:</a:t>
                      </a:r>
                    </a:p>
                    <a:p>
                      <a:pPr marL="0" algn="l" defTabSz="457200" rtl="0" eaLnBrk="1" latinLnBrk="0" hangingPunct="1"/>
                      <a:endParaRPr lang="es-CO" sz="1000" kern="1200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5725" indent="-85725" algn="l" defTabSz="457200" rtl="0" eaLnBrk="1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es-CO" sz="100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Alto volumen de proyectos Vs número de profesionales para  revisión.</a:t>
                      </a:r>
                    </a:p>
                    <a:p>
                      <a:pPr marL="0" indent="0" algn="l" defTabSz="4572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s-CO" sz="1000" kern="1200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5725" indent="-85725" algn="l" defTabSz="457200" rtl="0" eaLnBrk="1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es-CO" sz="100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Desconocimiento de Normas Técnicas establecidas por parte de los entes territoriales.</a:t>
                      </a:r>
                    </a:p>
                    <a:p>
                      <a:pPr marL="0" algn="l" defTabSz="457200" rtl="0" eaLnBrk="1" latinLnBrk="0" hangingPunct="1"/>
                      <a:endParaRPr lang="es-CO" sz="1000" kern="12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 algn="l" defTabSz="457200" rtl="0" eaLnBrk="1" latinLnBrk="0" hangingPunct="1">
                        <a:buFont typeface="Wingdings" panose="05000000000000000000" pitchFamily="2" charset="2"/>
                        <a:buChar char="Ø"/>
                      </a:pPr>
                      <a:endParaRPr lang="es-CO" sz="1000" kern="1200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5725" indent="-85725" algn="l" defTabSz="457200" rtl="0" eaLnBrk="1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es-CO" sz="100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Establecimiento de criterios a través de las Resoluciones 312 del 15-03-2016 y 1458 del 11-08-2016.</a:t>
                      </a:r>
                    </a:p>
                    <a:p>
                      <a:pPr marL="0" indent="0" algn="l" defTabSz="4572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es-CO" sz="1000" kern="1200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5725" indent="-85725" algn="l" defTabSz="457200" rtl="0" eaLnBrk="1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es-CO" sz="100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Publicación de las anteriores resoluciones.</a:t>
                      </a:r>
                    </a:p>
                    <a:p>
                      <a:pPr marL="0" algn="l" defTabSz="457200" rtl="0" eaLnBrk="1" latinLnBrk="0" hangingPunct="1"/>
                      <a:endParaRPr lang="es-CO" sz="1000" kern="12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s-CO" sz="1000" kern="1200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s-CO" sz="100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Dirección de Recursos y Herramientas del Sistema Nacional del Deporte</a:t>
                      </a:r>
                      <a:endParaRPr lang="es-CO" sz="1000" kern="12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29 Llamada rectangular redondeada"/>
          <p:cNvSpPr/>
          <p:nvPr/>
        </p:nvSpPr>
        <p:spPr>
          <a:xfrm>
            <a:off x="1835696" y="1988840"/>
            <a:ext cx="5256584" cy="666686"/>
          </a:xfrm>
          <a:prstGeom prst="wedgeRoundRectCallou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Algunos riesgos que requieren especial atención debido a que requieren acciones urgentes o el seguimiento continuo por parte de los GIT para confirmar la efectividad de los controles que se aplican:</a:t>
            </a:r>
            <a:endParaRPr lang="es-CO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5 Flecha derecha"/>
          <p:cNvSpPr/>
          <p:nvPr/>
        </p:nvSpPr>
        <p:spPr>
          <a:xfrm>
            <a:off x="433216" y="1360192"/>
            <a:ext cx="3850752" cy="484632"/>
          </a:xfrm>
          <a:prstGeom prst="rightArrow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white"/>
                </a:solidFill>
              </a:rPr>
              <a:t>Buscando el logro de objetivos y metas</a:t>
            </a:r>
            <a:endParaRPr lang="es-CO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29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160818" y="260649"/>
            <a:ext cx="3403070" cy="1277529"/>
            <a:chOff x="1096922" y="4365104"/>
            <a:chExt cx="3403070" cy="1618947"/>
          </a:xfrm>
        </p:grpSpPr>
        <p:sp>
          <p:nvSpPr>
            <p:cNvPr id="21" name="Pentagon 34"/>
            <p:cNvSpPr/>
            <p:nvPr/>
          </p:nvSpPr>
          <p:spPr>
            <a:xfrm flipH="1">
              <a:off x="1691680" y="4365104"/>
              <a:ext cx="2808312" cy="1186277"/>
            </a:xfrm>
            <a:prstGeom prst="homePlat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t" anchorCtr="0"/>
            <a:lstStyle/>
            <a:p>
              <a:pPr algn="ctr"/>
              <a:endParaRPr lang="en-IN" sz="12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" name="TextBox 41"/>
            <p:cNvSpPr txBox="1"/>
            <p:nvPr/>
          </p:nvSpPr>
          <p:spPr>
            <a:xfrm>
              <a:off x="4295350" y="4716792"/>
              <a:ext cx="185948" cy="37832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36576" rIns="0" bIns="0" rtlCol="0">
              <a:spAutoFit/>
            </a:bodyPr>
            <a:lstStyle/>
            <a:p>
              <a:pPr algn="ctr">
                <a:lnSpc>
                  <a:spcPct val="85000"/>
                </a:lnSpc>
                <a:spcAft>
                  <a:spcPts val="600"/>
                </a:spcAft>
                <a:buClr>
                  <a:srgbClr val="FFE600"/>
                </a:buClr>
                <a:buSzPct val="70000"/>
              </a:pPr>
              <a:r>
                <a:rPr lang="en-US" sz="2000" b="1" dirty="0">
                  <a:solidFill>
                    <a:srgbClr val="EEECE1">
                      <a:lumMod val="25000"/>
                    </a:srgbClr>
                  </a:solidFill>
                  <a:latin typeface="Arial"/>
                </a:rPr>
                <a:t>A</a:t>
              </a:r>
              <a:endParaRPr lang="en-IN" sz="2000" b="1" dirty="0">
                <a:solidFill>
                  <a:srgbClr val="EEECE1">
                    <a:lumMod val="25000"/>
                  </a:srgbClr>
                </a:solidFill>
                <a:latin typeface="Arial"/>
              </a:endParaRPr>
            </a:p>
          </p:txBody>
        </p:sp>
        <p:sp>
          <p:nvSpPr>
            <p:cNvPr id="32" name="Rechteck 65"/>
            <p:cNvSpPr/>
            <p:nvPr/>
          </p:nvSpPr>
          <p:spPr bwMode="gray">
            <a:xfrm>
              <a:off x="1096922" y="4365104"/>
              <a:ext cx="3187046" cy="161894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r">
                <a:lnSpc>
                  <a:spcPct val="95000"/>
                </a:lnSpc>
                <a:spcAft>
                  <a:spcPts val="800"/>
                </a:spcAft>
                <a:defRPr/>
              </a:pPr>
              <a:r>
                <a:rPr lang="en-US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Las acciones que </a:t>
              </a:r>
              <a:r>
                <a:rPr lang="en-US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siguen</a:t>
              </a:r>
            </a:p>
            <a:p>
              <a:pPr marL="285750" indent="-285750" algn="r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Superar puntos críticos</a:t>
              </a:r>
            </a:p>
            <a:p>
              <a:pPr marL="285750" indent="-285750" algn="r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Cumplir </a:t>
              </a:r>
              <a:r>
                <a:rPr lang="en-US" sz="9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 metas y objetivos al 100%</a:t>
              </a:r>
              <a:endParaRPr lang="en-U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endParaRPr>
            </a:p>
            <a:p>
              <a:pPr marL="285750" indent="-285750" algn="r">
                <a:lnSpc>
                  <a:spcPct val="95000"/>
                </a:lnSpc>
                <a:spcAft>
                  <a:spcPts val="8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rPr>
                <a:t>Seguimiento por la OCI</a:t>
              </a:r>
              <a:endParaRPr lang="es-CO" sz="900" dirty="0">
                <a:solidFill>
                  <a:prstClr val="black"/>
                </a:solidFill>
              </a:endParaRPr>
            </a:p>
            <a:p>
              <a:pPr algn="r">
                <a:lnSpc>
                  <a:spcPct val="95000"/>
                </a:lnSpc>
                <a:spcAft>
                  <a:spcPts val="800"/>
                </a:spcAft>
                <a:defRPr/>
              </a:pPr>
              <a:endParaRPr lang="en-US" sz="1600" b="1" dirty="0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1780701" y="1844824"/>
            <a:ext cx="6463707" cy="3635628"/>
            <a:chOff x="1570155" y="903648"/>
            <a:chExt cx="7917433" cy="5078176"/>
          </a:xfrm>
          <a:scene3d>
            <a:camera prst="orthographicFront"/>
            <a:lightRig rig="soft" dir="t"/>
          </a:scene3d>
        </p:grpSpPr>
        <p:grpSp>
          <p:nvGrpSpPr>
            <p:cNvPr id="6" name="Group 49"/>
            <p:cNvGrpSpPr/>
            <p:nvPr/>
          </p:nvGrpSpPr>
          <p:grpSpPr>
            <a:xfrm>
              <a:off x="2887356" y="2984035"/>
              <a:ext cx="5677330" cy="2997789"/>
              <a:chOff x="4754686" y="3236797"/>
              <a:chExt cx="3810000" cy="2584589"/>
            </a:xfrm>
            <a:solidFill>
              <a:srgbClr val="009999"/>
            </a:solidFill>
          </p:grpSpPr>
          <p:sp>
            <p:nvSpPr>
              <p:cNvPr id="7" name="Freeform 54"/>
              <p:cNvSpPr/>
              <p:nvPr/>
            </p:nvSpPr>
            <p:spPr>
              <a:xfrm>
                <a:off x="4765798" y="3533546"/>
                <a:ext cx="731838" cy="442911"/>
              </a:xfrm>
              <a:custGeom>
                <a:avLst/>
                <a:gdLst>
                  <a:gd name="connsiteX0" fmla="*/ 2032000 w 2120900"/>
                  <a:gd name="connsiteY0" fmla="*/ 1041400 h 1600200"/>
                  <a:gd name="connsiteX1" fmla="*/ 1524000 w 2120900"/>
                  <a:gd name="connsiteY1" fmla="*/ 1600200 h 1600200"/>
                  <a:gd name="connsiteX2" fmla="*/ 0 w 2120900"/>
                  <a:gd name="connsiteY2" fmla="*/ 952500 h 1600200"/>
                  <a:gd name="connsiteX3" fmla="*/ 0 w 2120900"/>
                  <a:gd name="connsiteY3" fmla="*/ 279400 h 1600200"/>
                  <a:gd name="connsiteX4" fmla="*/ 673100 w 2120900"/>
                  <a:gd name="connsiteY4" fmla="*/ 0 h 1600200"/>
                  <a:gd name="connsiteX5" fmla="*/ 622300 w 2120900"/>
                  <a:gd name="connsiteY5" fmla="*/ 609600 h 1600200"/>
                  <a:gd name="connsiteX6" fmla="*/ 2120900 w 2120900"/>
                  <a:gd name="connsiteY6" fmla="*/ 1054100 h 1600200"/>
                  <a:gd name="connsiteX0" fmla="*/ 2032000 w 2032000"/>
                  <a:gd name="connsiteY0" fmla="*/ 1041400 h 1600200"/>
                  <a:gd name="connsiteX1" fmla="*/ 1524000 w 2032000"/>
                  <a:gd name="connsiteY1" fmla="*/ 1600200 h 1600200"/>
                  <a:gd name="connsiteX2" fmla="*/ 0 w 2032000"/>
                  <a:gd name="connsiteY2" fmla="*/ 952500 h 1600200"/>
                  <a:gd name="connsiteX3" fmla="*/ 0 w 2032000"/>
                  <a:gd name="connsiteY3" fmla="*/ 279400 h 1600200"/>
                  <a:gd name="connsiteX4" fmla="*/ 673100 w 2032000"/>
                  <a:gd name="connsiteY4" fmla="*/ 0 h 1600200"/>
                  <a:gd name="connsiteX5" fmla="*/ 622300 w 2032000"/>
                  <a:gd name="connsiteY5" fmla="*/ 609600 h 1600200"/>
                  <a:gd name="connsiteX6" fmla="*/ 2019300 w 2032000"/>
                  <a:gd name="connsiteY6" fmla="*/ 1041400 h 1600200"/>
                  <a:gd name="connsiteX0" fmla="*/ 2032000 w 2032000"/>
                  <a:gd name="connsiteY0" fmla="*/ 1041400 h 1600200"/>
                  <a:gd name="connsiteX1" fmla="*/ 1524000 w 2032000"/>
                  <a:gd name="connsiteY1" fmla="*/ 1600200 h 1600200"/>
                  <a:gd name="connsiteX2" fmla="*/ 19050 w 2032000"/>
                  <a:gd name="connsiteY2" fmla="*/ 977900 h 1600200"/>
                  <a:gd name="connsiteX3" fmla="*/ 0 w 2032000"/>
                  <a:gd name="connsiteY3" fmla="*/ 279400 h 1600200"/>
                  <a:gd name="connsiteX4" fmla="*/ 673100 w 2032000"/>
                  <a:gd name="connsiteY4" fmla="*/ 0 h 1600200"/>
                  <a:gd name="connsiteX5" fmla="*/ 622300 w 2032000"/>
                  <a:gd name="connsiteY5" fmla="*/ 609600 h 1600200"/>
                  <a:gd name="connsiteX6" fmla="*/ 2019300 w 2032000"/>
                  <a:gd name="connsiteY6" fmla="*/ 1041400 h 1600200"/>
                  <a:gd name="connsiteX0" fmla="*/ 2032000 w 2032000"/>
                  <a:gd name="connsiteY0" fmla="*/ 1041400 h 1593850"/>
                  <a:gd name="connsiteX1" fmla="*/ 1498600 w 2032000"/>
                  <a:gd name="connsiteY1" fmla="*/ 1593850 h 1593850"/>
                  <a:gd name="connsiteX2" fmla="*/ 19050 w 2032000"/>
                  <a:gd name="connsiteY2" fmla="*/ 977900 h 1593850"/>
                  <a:gd name="connsiteX3" fmla="*/ 0 w 2032000"/>
                  <a:gd name="connsiteY3" fmla="*/ 279400 h 1593850"/>
                  <a:gd name="connsiteX4" fmla="*/ 673100 w 2032000"/>
                  <a:gd name="connsiteY4" fmla="*/ 0 h 1593850"/>
                  <a:gd name="connsiteX5" fmla="*/ 622300 w 2032000"/>
                  <a:gd name="connsiteY5" fmla="*/ 609600 h 1593850"/>
                  <a:gd name="connsiteX6" fmla="*/ 2019300 w 2032000"/>
                  <a:gd name="connsiteY6" fmla="*/ 1041400 h 1593850"/>
                  <a:gd name="connsiteX0" fmla="*/ 2032000 w 2032000"/>
                  <a:gd name="connsiteY0" fmla="*/ 1041400 h 1593850"/>
                  <a:gd name="connsiteX1" fmla="*/ 1498600 w 2032000"/>
                  <a:gd name="connsiteY1" fmla="*/ 1593850 h 1593850"/>
                  <a:gd name="connsiteX2" fmla="*/ 19050 w 2032000"/>
                  <a:gd name="connsiteY2" fmla="*/ 977900 h 1593850"/>
                  <a:gd name="connsiteX3" fmla="*/ 0 w 2032000"/>
                  <a:gd name="connsiteY3" fmla="*/ 279400 h 1593850"/>
                  <a:gd name="connsiteX4" fmla="*/ 673100 w 2032000"/>
                  <a:gd name="connsiteY4" fmla="*/ 0 h 1593850"/>
                  <a:gd name="connsiteX5" fmla="*/ 622300 w 2032000"/>
                  <a:gd name="connsiteY5" fmla="*/ 609600 h 1593850"/>
                  <a:gd name="connsiteX6" fmla="*/ 2019300 w 2032000"/>
                  <a:gd name="connsiteY6" fmla="*/ 1041400 h 1593850"/>
                  <a:gd name="connsiteX0" fmla="*/ 2032000 w 2032000"/>
                  <a:gd name="connsiteY0" fmla="*/ 1022350 h 1574800"/>
                  <a:gd name="connsiteX1" fmla="*/ 1498600 w 2032000"/>
                  <a:gd name="connsiteY1" fmla="*/ 1574800 h 1574800"/>
                  <a:gd name="connsiteX2" fmla="*/ 19050 w 2032000"/>
                  <a:gd name="connsiteY2" fmla="*/ 958850 h 1574800"/>
                  <a:gd name="connsiteX3" fmla="*/ 0 w 2032000"/>
                  <a:gd name="connsiteY3" fmla="*/ 260350 h 1574800"/>
                  <a:gd name="connsiteX4" fmla="*/ 635000 w 2032000"/>
                  <a:gd name="connsiteY4" fmla="*/ 0 h 1574800"/>
                  <a:gd name="connsiteX5" fmla="*/ 622300 w 2032000"/>
                  <a:gd name="connsiteY5" fmla="*/ 590550 h 1574800"/>
                  <a:gd name="connsiteX6" fmla="*/ 2019300 w 2032000"/>
                  <a:gd name="connsiteY6" fmla="*/ 1022350 h 1574800"/>
                  <a:gd name="connsiteX0" fmla="*/ 2032000 w 2032000"/>
                  <a:gd name="connsiteY0" fmla="*/ 1022350 h 1574800"/>
                  <a:gd name="connsiteX1" fmla="*/ 1498600 w 2032000"/>
                  <a:gd name="connsiteY1" fmla="*/ 1574800 h 1574800"/>
                  <a:gd name="connsiteX2" fmla="*/ 19050 w 2032000"/>
                  <a:gd name="connsiteY2" fmla="*/ 958850 h 1574800"/>
                  <a:gd name="connsiteX3" fmla="*/ 0 w 2032000"/>
                  <a:gd name="connsiteY3" fmla="*/ 260350 h 1574800"/>
                  <a:gd name="connsiteX4" fmla="*/ 635000 w 2032000"/>
                  <a:gd name="connsiteY4" fmla="*/ 0 h 1574800"/>
                  <a:gd name="connsiteX5" fmla="*/ 622300 w 2032000"/>
                  <a:gd name="connsiteY5" fmla="*/ 590550 h 1574800"/>
                  <a:gd name="connsiteX6" fmla="*/ 1719262 w 2032000"/>
                  <a:gd name="connsiteY6" fmla="*/ 979488 h 1574800"/>
                  <a:gd name="connsiteX0" fmla="*/ 2032000 w 2032000"/>
                  <a:gd name="connsiteY0" fmla="*/ 1022350 h 1574800"/>
                  <a:gd name="connsiteX1" fmla="*/ 1498600 w 2032000"/>
                  <a:gd name="connsiteY1" fmla="*/ 1574800 h 1574800"/>
                  <a:gd name="connsiteX2" fmla="*/ 19050 w 2032000"/>
                  <a:gd name="connsiteY2" fmla="*/ 958850 h 1574800"/>
                  <a:gd name="connsiteX3" fmla="*/ 0 w 2032000"/>
                  <a:gd name="connsiteY3" fmla="*/ 260350 h 1574800"/>
                  <a:gd name="connsiteX4" fmla="*/ 635000 w 2032000"/>
                  <a:gd name="connsiteY4" fmla="*/ 0 h 1574800"/>
                  <a:gd name="connsiteX5" fmla="*/ 622300 w 2032000"/>
                  <a:gd name="connsiteY5" fmla="*/ 590550 h 1574800"/>
                  <a:gd name="connsiteX0" fmla="*/ 2065337 w 2065337"/>
                  <a:gd name="connsiteY0" fmla="*/ 1027113 h 1574800"/>
                  <a:gd name="connsiteX1" fmla="*/ 1498600 w 2065337"/>
                  <a:gd name="connsiteY1" fmla="*/ 1574800 h 1574800"/>
                  <a:gd name="connsiteX2" fmla="*/ 19050 w 2065337"/>
                  <a:gd name="connsiteY2" fmla="*/ 958850 h 1574800"/>
                  <a:gd name="connsiteX3" fmla="*/ 0 w 2065337"/>
                  <a:gd name="connsiteY3" fmla="*/ 260350 h 1574800"/>
                  <a:gd name="connsiteX4" fmla="*/ 635000 w 2065337"/>
                  <a:gd name="connsiteY4" fmla="*/ 0 h 1574800"/>
                  <a:gd name="connsiteX5" fmla="*/ 622300 w 2065337"/>
                  <a:gd name="connsiteY5" fmla="*/ 590550 h 1574800"/>
                  <a:gd name="connsiteX0" fmla="*/ 2065337 w 2065337"/>
                  <a:gd name="connsiteY0" fmla="*/ 1027113 h 1698625"/>
                  <a:gd name="connsiteX1" fmla="*/ 1684338 w 2065337"/>
                  <a:gd name="connsiteY1" fmla="*/ 1698625 h 1698625"/>
                  <a:gd name="connsiteX2" fmla="*/ 19050 w 2065337"/>
                  <a:gd name="connsiteY2" fmla="*/ 958850 h 1698625"/>
                  <a:gd name="connsiteX3" fmla="*/ 0 w 2065337"/>
                  <a:gd name="connsiteY3" fmla="*/ 260350 h 1698625"/>
                  <a:gd name="connsiteX4" fmla="*/ 635000 w 2065337"/>
                  <a:gd name="connsiteY4" fmla="*/ 0 h 1698625"/>
                  <a:gd name="connsiteX5" fmla="*/ 622300 w 2065337"/>
                  <a:gd name="connsiteY5" fmla="*/ 590550 h 1698625"/>
                  <a:gd name="connsiteX0" fmla="*/ 2046287 w 2046287"/>
                  <a:gd name="connsiteY0" fmla="*/ 1027113 h 1698625"/>
                  <a:gd name="connsiteX1" fmla="*/ 1665288 w 2046287"/>
                  <a:gd name="connsiteY1" fmla="*/ 1698625 h 1698625"/>
                  <a:gd name="connsiteX2" fmla="*/ 0 w 2046287"/>
                  <a:gd name="connsiteY2" fmla="*/ 958850 h 1698625"/>
                  <a:gd name="connsiteX3" fmla="*/ 615950 w 2046287"/>
                  <a:gd name="connsiteY3" fmla="*/ 0 h 1698625"/>
                  <a:gd name="connsiteX4" fmla="*/ 603250 w 2046287"/>
                  <a:gd name="connsiteY4" fmla="*/ 590550 h 1698625"/>
                  <a:gd name="connsiteX0" fmla="*/ 2046287 w 2046287"/>
                  <a:gd name="connsiteY0" fmla="*/ 436563 h 1108075"/>
                  <a:gd name="connsiteX1" fmla="*/ 1665288 w 2046287"/>
                  <a:gd name="connsiteY1" fmla="*/ 1108075 h 1108075"/>
                  <a:gd name="connsiteX2" fmla="*/ 0 w 2046287"/>
                  <a:gd name="connsiteY2" fmla="*/ 368300 h 1108075"/>
                  <a:gd name="connsiteX3" fmla="*/ 603250 w 2046287"/>
                  <a:gd name="connsiteY3" fmla="*/ 0 h 1108075"/>
                  <a:gd name="connsiteX0" fmla="*/ 2046287 w 2046287"/>
                  <a:gd name="connsiteY0" fmla="*/ 68263 h 739775"/>
                  <a:gd name="connsiteX1" fmla="*/ 1665288 w 2046287"/>
                  <a:gd name="connsiteY1" fmla="*/ 739775 h 739775"/>
                  <a:gd name="connsiteX2" fmla="*/ 0 w 2046287"/>
                  <a:gd name="connsiteY2" fmla="*/ 0 h 739775"/>
                  <a:gd name="connsiteX0" fmla="*/ 1112837 w 1112837"/>
                  <a:gd name="connsiteY0" fmla="*/ 0 h 671512"/>
                  <a:gd name="connsiteX1" fmla="*/ 731838 w 1112837"/>
                  <a:gd name="connsiteY1" fmla="*/ 671512 h 671512"/>
                  <a:gd name="connsiteX2" fmla="*/ 0 w 1112837"/>
                  <a:gd name="connsiteY2" fmla="*/ 346075 h 671512"/>
                  <a:gd name="connsiteX0" fmla="*/ 736599 w 736599"/>
                  <a:gd name="connsiteY0" fmla="*/ 0 h 461962"/>
                  <a:gd name="connsiteX1" fmla="*/ 731838 w 736599"/>
                  <a:gd name="connsiteY1" fmla="*/ 461962 h 461962"/>
                  <a:gd name="connsiteX2" fmla="*/ 0 w 736599"/>
                  <a:gd name="connsiteY2" fmla="*/ 136525 h 461962"/>
                  <a:gd name="connsiteX0" fmla="*/ 665162 w 731838"/>
                  <a:gd name="connsiteY0" fmla="*/ 0 h 371474"/>
                  <a:gd name="connsiteX1" fmla="*/ 731838 w 731838"/>
                  <a:gd name="connsiteY1" fmla="*/ 371474 h 371474"/>
                  <a:gd name="connsiteX2" fmla="*/ 0 w 731838"/>
                  <a:gd name="connsiteY2" fmla="*/ 46037 h 371474"/>
                  <a:gd name="connsiteX0" fmla="*/ 727074 w 731838"/>
                  <a:gd name="connsiteY0" fmla="*/ 0 h 442911"/>
                  <a:gd name="connsiteX1" fmla="*/ 731838 w 731838"/>
                  <a:gd name="connsiteY1" fmla="*/ 442911 h 442911"/>
                  <a:gd name="connsiteX2" fmla="*/ 0 w 731838"/>
                  <a:gd name="connsiteY2" fmla="*/ 117474 h 442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1838" h="442911">
                    <a:moveTo>
                      <a:pt x="727074" y="0"/>
                    </a:moveTo>
                    <a:lnTo>
                      <a:pt x="731838" y="442911"/>
                    </a:lnTo>
                    <a:lnTo>
                      <a:pt x="0" y="117474"/>
                    </a:lnTo>
                  </a:path>
                </a:pathLst>
              </a:custGeom>
              <a:solidFill>
                <a:srgbClr val="33CCCC"/>
              </a:solidFill>
              <a:ln w="127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IN">
                  <a:solidFill>
                    <a:srgbClr val="808080"/>
                  </a:solidFill>
                </a:endParaRPr>
              </a:p>
            </p:txBody>
          </p:sp>
          <p:sp>
            <p:nvSpPr>
              <p:cNvPr id="8" name="Freeform 55"/>
              <p:cNvSpPr/>
              <p:nvPr/>
            </p:nvSpPr>
            <p:spPr>
              <a:xfrm>
                <a:off x="4754686" y="3511062"/>
                <a:ext cx="3284220" cy="2285999"/>
              </a:xfrm>
              <a:custGeom>
                <a:avLst/>
                <a:gdLst>
                  <a:gd name="connsiteX0" fmla="*/ 0 w 3543300"/>
                  <a:gd name="connsiteY0" fmla="*/ 977900 h 2819400"/>
                  <a:gd name="connsiteX1" fmla="*/ 3352800 w 3543300"/>
                  <a:gd name="connsiteY1" fmla="*/ 2819400 h 2819400"/>
                  <a:gd name="connsiteX2" fmla="*/ 3543300 w 3543300"/>
                  <a:gd name="connsiteY2" fmla="*/ 1905000 h 2819400"/>
                  <a:gd name="connsiteX3" fmla="*/ 2057400 w 3543300"/>
                  <a:gd name="connsiteY3" fmla="*/ 1308100 h 2819400"/>
                  <a:gd name="connsiteX4" fmla="*/ 2070100 w 3543300"/>
                  <a:gd name="connsiteY4" fmla="*/ 635000 h 2819400"/>
                  <a:gd name="connsiteX5" fmla="*/ 2705100 w 3543300"/>
                  <a:gd name="connsiteY5" fmla="*/ 342900 h 2819400"/>
                  <a:gd name="connsiteX6" fmla="*/ 1714500 w 3543300"/>
                  <a:gd name="connsiteY6" fmla="*/ 0 h 2819400"/>
                  <a:gd name="connsiteX7" fmla="*/ 1016000 w 3543300"/>
                  <a:gd name="connsiteY7" fmla="*/ 266700 h 2819400"/>
                  <a:gd name="connsiteX8" fmla="*/ 1016000 w 3543300"/>
                  <a:gd name="connsiteY8" fmla="*/ 736600 h 2819400"/>
                  <a:gd name="connsiteX9" fmla="*/ 266700 w 3543300"/>
                  <a:gd name="connsiteY9" fmla="*/ 406400 h 2819400"/>
                  <a:gd name="connsiteX10" fmla="*/ 228600 w 3543300"/>
                  <a:gd name="connsiteY10" fmla="*/ 1104900 h 2819400"/>
                  <a:gd name="connsiteX0" fmla="*/ 0 w 3327400"/>
                  <a:gd name="connsiteY0" fmla="*/ 1104900 h 2819400"/>
                  <a:gd name="connsiteX1" fmla="*/ 3136900 w 3327400"/>
                  <a:gd name="connsiteY1" fmla="*/ 2819400 h 2819400"/>
                  <a:gd name="connsiteX2" fmla="*/ 3327400 w 3327400"/>
                  <a:gd name="connsiteY2" fmla="*/ 1905000 h 2819400"/>
                  <a:gd name="connsiteX3" fmla="*/ 1841500 w 3327400"/>
                  <a:gd name="connsiteY3" fmla="*/ 1308100 h 2819400"/>
                  <a:gd name="connsiteX4" fmla="*/ 1854200 w 3327400"/>
                  <a:gd name="connsiteY4" fmla="*/ 635000 h 2819400"/>
                  <a:gd name="connsiteX5" fmla="*/ 2489200 w 3327400"/>
                  <a:gd name="connsiteY5" fmla="*/ 342900 h 2819400"/>
                  <a:gd name="connsiteX6" fmla="*/ 1498600 w 3327400"/>
                  <a:gd name="connsiteY6" fmla="*/ 0 h 2819400"/>
                  <a:gd name="connsiteX7" fmla="*/ 800100 w 3327400"/>
                  <a:gd name="connsiteY7" fmla="*/ 266700 h 2819400"/>
                  <a:gd name="connsiteX8" fmla="*/ 800100 w 3327400"/>
                  <a:gd name="connsiteY8" fmla="*/ 736600 h 2819400"/>
                  <a:gd name="connsiteX9" fmla="*/ 50800 w 3327400"/>
                  <a:gd name="connsiteY9" fmla="*/ 406400 h 2819400"/>
                  <a:gd name="connsiteX10" fmla="*/ 12700 w 3327400"/>
                  <a:gd name="connsiteY10" fmla="*/ 1104900 h 2819400"/>
                  <a:gd name="connsiteX0" fmla="*/ 0 w 3327400"/>
                  <a:gd name="connsiteY0" fmla="*/ 1104900 h 2819400"/>
                  <a:gd name="connsiteX1" fmla="*/ 3136900 w 3327400"/>
                  <a:gd name="connsiteY1" fmla="*/ 2819400 h 2819400"/>
                  <a:gd name="connsiteX2" fmla="*/ 3327400 w 3327400"/>
                  <a:gd name="connsiteY2" fmla="*/ 1905000 h 2819400"/>
                  <a:gd name="connsiteX3" fmla="*/ 1841500 w 3327400"/>
                  <a:gd name="connsiteY3" fmla="*/ 1308100 h 2819400"/>
                  <a:gd name="connsiteX4" fmla="*/ 1854200 w 3327400"/>
                  <a:gd name="connsiteY4" fmla="*/ 635000 h 2819400"/>
                  <a:gd name="connsiteX5" fmla="*/ 2482850 w 3327400"/>
                  <a:gd name="connsiteY5" fmla="*/ 336550 h 2819400"/>
                  <a:gd name="connsiteX6" fmla="*/ 1498600 w 3327400"/>
                  <a:gd name="connsiteY6" fmla="*/ 0 h 2819400"/>
                  <a:gd name="connsiteX7" fmla="*/ 800100 w 3327400"/>
                  <a:gd name="connsiteY7" fmla="*/ 266700 h 2819400"/>
                  <a:gd name="connsiteX8" fmla="*/ 800100 w 3327400"/>
                  <a:gd name="connsiteY8" fmla="*/ 736600 h 2819400"/>
                  <a:gd name="connsiteX9" fmla="*/ 50800 w 3327400"/>
                  <a:gd name="connsiteY9" fmla="*/ 406400 h 2819400"/>
                  <a:gd name="connsiteX10" fmla="*/ 12700 w 3327400"/>
                  <a:gd name="connsiteY10" fmla="*/ 1104900 h 2819400"/>
                  <a:gd name="connsiteX0" fmla="*/ 0 w 3327400"/>
                  <a:gd name="connsiteY0" fmla="*/ 1104900 h 2819400"/>
                  <a:gd name="connsiteX1" fmla="*/ 3136900 w 3327400"/>
                  <a:gd name="connsiteY1" fmla="*/ 2819400 h 2819400"/>
                  <a:gd name="connsiteX2" fmla="*/ 3327400 w 3327400"/>
                  <a:gd name="connsiteY2" fmla="*/ 1905000 h 2819400"/>
                  <a:gd name="connsiteX3" fmla="*/ 1841500 w 3327400"/>
                  <a:gd name="connsiteY3" fmla="*/ 1308100 h 2819400"/>
                  <a:gd name="connsiteX4" fmla="*/ 1854200 w 3327400"/>
                  <a:gd name="connsiteY4" fmla="*/ 635000 h 2819400"/>
                  <a:gd name="connsiteX5" fmla="*/ 2476500 w 3327400"/>
                  <a:gd name="connsiteY5" fmla="*/ 361950 h 2819400"/>
                  <a:gd name="connsiteX6" fmla="*/ 1498600 w 3327400"/>
                  <a:gd name="connsiteY6" fmla="*/ 0 h 2819400"/>
                  <a:gd name="connsiteX7" fmla="*/ 800100 w 3327400"/>
                  <a:gd name="connsiteY7" fmla="*/ 266700 h 2819400"/>
                  <a:gd name="connsiteX8" fmla="*/ 800100 w 3327400"/>
                  <a:gd name="connsiteY8" fmla="*/ 736600 h 2819400"/>
                  <a:gd name="connsiteX9" fmla="*/ 50800 w 3327400"/>
                  <a:gd name="connsiteY9" fmla="*/ 406400 h 2819400"/>
                  <a:gd name="connsiteX10" fmla="*/ 12700 w 3327400"/>
                  <a:gd name="connsiteY10" fmla="*/ 1104900 h 2819400"/>
                  <a:gd name="connsiteX0" fmla="*/ 0 w 3327400"/>
                  <a:gd name="connsiteY0" fmla="*/ 1104900 h 2819400"/>
                  <a:gd name="connsiteX1" fmla="*/ 3136900 w 3327400"/>
                  <a:gd name="connsiteY1" fmla="*/ 2819400 h 2819400"/>
                  <a:gd name="connsiteX2" fmla="*/ 3327400 w 3327400"/>
                  <a:gd name="connsiteY2" fmla="*/ 1905000 h 2819400"/>
                  <a:gd name="connsiteX3" fmla="*/ 1841500 w 3327400"/>
                  <a:gd name="connsiteY3" fmla="*/ 1308100 h 2819400"/>
                  <a:gd name="connsiteX4" fmla="*/ 1854200 w 3327400"/>
                  <a:gd name="connsiteY4" fmla="*/ 635000 h 2819400"/>
                  <a:gd name="connsiteX5" fmla="*/ 2482850 w 3327400"/>
                  <a:gd name="connsiteY5" fmla="*/ 349250 h 2819400"/>
                  <a:gd name="connsiteX6" fmla="*/ 1498600 w 3327400"/>
                  <a:gd name="connsiteY6" fmla="*/ 0 h 2819400"/>
                  <a:gd name="connsiteX7" fmla="*/ 800100 w 3327400"/>
                  <a:gd name="connsiteY7" fmla="*/ 266700 h 2819400"/>
                  <a:gd name="connsiteX8" fmla="*/ 800100 w 3327400"/>
                  <a:gd name="connsiteY8" fmla="*/ 736600 h 2819400"/>
                  <a:gd name="connsiteX9" fmla="*/ 50800 w 3327400"/>
                  <a:gd name="connsiteY9" fmla="*/ 406400 h 2819400"/>
                  <a:gd name="connsiteX10" fmla="*/ 12700 w 3327400"/>
                  <a:gd name="connsiteY10" fmla="*/ 1104900 h 2819400"/>
                  <a:gd name="connsiteX0" fmla="*/ 0 w 3327400"/>
                  <a:gd name="connsiteY0" fmla="*/ 1104900 h 2819400"/>
                  <a:gd name="connsiteX1" fmla="*/ 3136900 w 3327400"/>
                  <a:gd name="connsiteY1" fmla="*/ 2819400 h 2819400"/>
                  <a:gd name="connsiteX2" fmla="*/ 3327400 w 3327400"/>
                  <a:gd name="connsiteY2" fmla="*/ 1905000 h 2819400"/>
                  <a:gd name="connsiteX3" fmla="*/ 1841500 w 3327400"/>
                  <a:gd name="connsiteY3" fmla="*/ 1308100 h 2819400"/>
                  <a:gd name="connsiteX4" fmla="*/ 1854200 w 3327400"/>
                  <a:gd name="connsiteY4" fmla="*/ 635000 h 2819400"/>
                  <a:gd name="connsiteX5" fmla="*/ 2482850 w 3327400"/>
                  <a:gd name="connsiteY5" fmla="*/ 349250 h 2819400"/>
                  <a:gd name="connsiteX6" fmla="*/ 1498600 w 3327400"/>
                  <a:gd name="connsiteY6" fmla="*/ 0 h 2819400"/>
                  <a:gd name="connsiteX7" fmla="*/ 800100 w 3327400"/>
                  <a:gd name="connsiteY7" fmla="*/ 266700 h 2819400"/>
                  <a:gd name="connsiteX8" fmla="*/ 800100 w 3327400"/>
                  <a:gd name="connsiteY8" fmla="*/ 736600 h 2819400"/>
                  <a:gd name="connsiteX9" fmla="*/ 50800 w 3327400"/>
                  <a:gd name="connsiteY9" fmla="*/ 406400 h 2819400"/>
                  <a:gd name="connsiteX10" fmla="*/ 25400 w 3327400"/>
                  <a:gd name="connsiteY10" fmla="*/ 1073150 h 2819400"/>
                  <a:gd name="connsiteX0" fmla="*/ 0 w 3302000"/>
                  <a:gd name="connsiteY0" fmla="*/ 1066800 h 2819400"/>
                  <a:gd name="connsiteX1" fmla="*/ 3111500 w 3302000"/>
                  <a:gd name="connsiteY1" fmla="*/ 2819400 h 2819400"/>
                  <a:gd name="connsiteX2" fmla="*/ 3302000 w 3302000"/>
                  <a:gd name="connsiteY2" fmla="*/ 1905000 h 2819400"/>
                  <a:gd name="connsiteX3" fmla="*/ 1816100 w 3302000"/>
                  <a:gd name="connsiteY3" fmla="*/ 1308100 h 2819400"/>
                  <a:gd name="connsiteX4" fmla="*/ 1828800 w 3302000"/>
                  <a:gd name="connsiteY4" fmla="*/ 635000 h 2819400"/>
                  <a:gd name="connsiteX5" fmla="*/ 2457450 w 3302000"/>
                  <a:gd name="connsiteY5" fmla="*/ 349250 h 2819400"/>
                  <a:gd name="connsiteX6" fmla="*/ 1473200 w 3302000"/>
                  <a:gd name="connsiteY6" fmla="*/ 0 h 2819400"/>
                  <a:gd name="connsiteX7" fmla="*/ 774700 w 3302000"/>
                  <a:gd name="connsiteY7" fmla="*/ 266700 h 2819400"/>
                  <a:gd name="connsiteX8" fmla="*/ 774700 w 3302000"/>
                  <a:gd name="connsiteY8" fmla="*/ 736600 h 2819400"/>
                  <a:gd name="connsiteX9" fmla="*/ 25400 w 3302000"/>
                  <a:gd name="connsiteY9" fmla="*/ 406400 h 2819400"/>
                  <a:gd name="connsiteX10" fmla="*/ 0 w 3302000"/>
                  <a:gd name="connsiteY10" fmla="*/ 1073150 h 2819400"/>
                  <a:gd name="connsiteX0" fmla="*/ 0 w 3302000"/>
                  <a:gd name="connsiteY0" fmla="*/ 1066800 h 2819400"/>
                  <a:gd name="connsiteX1" fmla="*/ 3111500 w 3302000"/>
                  <a:gd name="connsiteY1" fmla="*/ 2819400 h 2819400"/>
                  <a:gd name="connsiteX2" fmla="*/ 3302000 w 3302000"/>
                  <a:gd name="connsiteY2" fmla="*/ 1905000 h 2819400"/>
                  <a:gd name="connsiteX3" fmla="*/ 1816100 w 3302000"/>
                  <a:gd name="connsiteY3" fmla="*/ 1308100 h 2819400"/>
                  <a:gd name="connsiteX4" fmla="*/ 1828800 w 3302000"/>
                  <a:gd name="connsiteY4" fmla="*/ 635000 h 2819400"/>
                  <a:gd name="connsiteX5" fmla="*/ 2457450 w 3302000"/>
                  <a:gd name="connsiteY5" fmla="*/ 349250 h 2819400"/>
                  <a:gd name="connsiteX6" fmla="*/ 1473200 w 3302000"/>
                  <a:gd name="connsiteY6" fmla="*/ 0 h 2819400"/>
                  <a:gd name="connsiteX7" fmla="*/ 774700 w 3302000"/>
                  <a:gd name="connsiteY7" fmla="*/ 266700 h 2819400"/>
                  <a:gd name="connsiteX8" fmla="*/ 774700 w 3302000"/>
                  <a:gd name="connsiteY8" fmla="*/ 736600 h 2819400"/>
                  <a:gd name="connsiteX9" fmla="*/ 25400 w 3302000"/>
                  <a:gd name="connsiteY9" fmla="*/ 406400 h 2819400"/>
                  <a:gd name="connsiteX0" fmla="*/ 0 w 3302000"/>
                  <a:gd name="connsiteY0" fmla="*/ 800100 h 2552700"/>
                  <a:gd name="connsiteX1" fmla="*/ 3111500 w 3302000"/>
                  <a:gd name="connsiteY1" fmla="*/ 2552700 h 2552700"/>
                  <a:gd name="connsiteX2" fmla="*/ 3302000 w 3302000"/>
                  <a:gd name="connsiteY2" fmla="*/ 1638300 h 2552700"/>
                  <a:gd name="connsiteX3" fmla="*/ 1816100 w 3302000"/>
                  <a:gd name="connsiteY3" fmla="*/ 1041400 h 2552700"/>
                  <a:gd name="connsiteX4" fmla="*/ 1828800 w 3302000"/>
                  <a:gd name="connsiteY4" fmla="*/ 368300 h 2552700"/>
                  <a:gd name="connsiteX5" fmla="*/ 2457450 w 3302000"/>
                  <a:gd name="connsiteY5" fmla="*/ 82550 h 2552700"/>
                  <a:gd name="connsiteX6" fmla="*/ 774700 w 3302000"/>
                  <a:gd name="connsiteY6" fmla="*/ 0 h 2552700"/>
                  <a:gd name="connsiteX7" fmla="*/ 774700 w 3302000"/>
                  <a:gd name="connsiteY7" fmla="*/ 469900 h 2552700"/>
                  <a:gd name="connsiteX8" fmla="*/ 25400 w 3302000"/>
                  <a:gd name="connsiteY8" fmla="*/ 139700 h 2552700"/>
                  <a:gd name="connsiteX0" fmla="*/ 0 w 3302000"/>
                  <a:gd name="connsiteY0" fmla="*/ 800100 h 2552700"/>
                  <a:gd name="connsiteX1" fmla="*/ 3111500 w 3302000"/>
                  <a:gd name="connsiteY1" fmla="*/ 2552700 h 2552700"/>
                  <a:gd name="connsiteX2" fmla="*/ 3302000 w 3302000"/>
                  <a:gd name="connsiteY2" fmla="*/ 1638300 h 2552700"/>
                  <a:gd name="connsiteX3" fmla="*/ 1816100 w 3302000"/>
                  <a:gd name="connsiteY3" fmla="*/ 1041400 h 2552700"/>
                  <a:gd name="connsiteX4" fmla="*/ 1828800 w 3302000"/>
                  <a:gd name="connsiteY4" fmla="*/ 368300 h 2552700"/>
                  <a:gd name="connsiteX5" fmla="*/ 774700 w 3302000"/>
                  <a:gd name="connsiteY5" fmla="*/ 0 h 2552700"/>
                  <a:gd name="connsiteX6" fmla="*/ 774700 w 3302000"/>
                  <a:gd name="connsiteY6" fmla="*/ 469900 h 2552700"/>
                  <a:gd name="connsiteX7" fmla="*/ 25400 w 3302000"/>
                  <a:gd name="connsiteY7" fmla="*/ 139700 h 2552700"/>
                  <a:gd name="connsiteX0" fmla="*/ 0 w 3302000"/>
                  <a:gd name="connsiteY0" fmla="*/ 800100 h 2362200"/>
                  <a:gd name="connsiteX1" fmla="*/ 3294380 w 3302000"/>
                  <a:gd name="connsiteY1" fmla="*/ 2362200 h 2362200"/>
                  <a:gd name="connsiteX2" fmla="*/ 3302000 w 3302000"/>
                  <a:gd name="connsiteY2" fmla="*/ 1638300 h 2362200"/>
                  <a:gd name="connsiteX3" fmla="*/ 1816100 w 3302000"/>
                  <a:gd name="connsiteY3" fmla="*/ 1041400 h 2362200"/>
                  <a:gd name="connsiteX4" fmla="*/ 1828800 w 3302000"/>
                  <a:gd name="connsiteY4" fmla="*/ 368300 h 2362200"/>
                  <a:gd name="connsiteX5" fmla="*/ 774700 w 3302000"/>
                  <a:gd name="connsiteY5" fmla="*/ 0 h 2362200"/>
                  <a:gd name="connsiteX6" fmla="*/ 774700 w 3302000"/>
                  <a:gd name="connsiteY6" fmla="*/ 469900 h 2362200"/>
                  <a:gd name="connsiteX7" fmla="*/ 25400 w 3302000"/>
                  <a:gd name="connsiteY7" fmla="*/ 139700 h 2362200"/>
                  <a:gd name="connsiteX0" fmla="*/ 0 w 3302000"/>
                  <a:gd name="connsiteY0" fmla="*/ 800100 h 2346960"/>
                  <a:gd name="connsiteX1" fmla="*/ 3302000 w 3302000"/>
                  <a:gd name="connsiteY1" fmla="*/ 2346960 h 2346960"/>
                  <a:gd name="connsiteX2" fmla="*/ 3302000 w 3302000"/>
                  <a:gd name="connsiteY2" fmla="*/ 1638300 h 2346960"/>
                  <a:gd name="connsiteX3" fmla="*/ 1816100 w 3302000"/>
                  <a:gd name="connsiteY3" fmla="*/ 1041400 h 2346960"/>
                  <a:gd name="connsiteX4" fmla="*/ 1828800 w 3302000"/>
                  <a:gd name="connsiteY4" fmla="*/ 368300 h 2346960"/>
                  <a:gd name="connsiteX5" fmla="*/ 774700 w 3302000"/>
                  <a:gd name="connsiteY5" fmla="*/ 0 h 2346960"/>
                  <a:gd name="connsiteX6" fmla="*/ 774700 w 3302000"/>
                  <a:gd name="connsiteY6" fmla="*/ 469900 h 2346960"/>
                  <a:gd name="connsiteX7" fmla="*/ 25400 w 3302000"/>
                  <a:gd name="connsiteY7" fmla="*/ 139700 h 2346960"/>
                  <a:gd name="connsiteX0" fmla="*/ 0 w 3309620"/>
                  <a:gd name="connsiteY0" fmla="*/ 800100 h 2286000"/>
                  <a:gd name="connsiteX1" fmla="*/ 3309620 w 3309620"/>
                  <a:gd name="connsiteY1" fmla="*/ 2286000 h 2286000"/>
                  <a:gd name="connsiteX2" fmla="*/ 3302000 w 3309620"/>
                  <a:gd name="connsiteY2" fmla="*/ 1638300 h 2286000"/>
                  <a:gd name="connsiteX3" fmla="*/ 1816100 w 3309620"/>
                  <a:gd name="connsiteY3" fmla="*/ 1041400 h 2286000"/>
                  <a:gd name="connsiteX4" fmla="*/ 1828800 w 3309620"/>
                  <a:gd name="connsiteY4" fmla="*/ 368300 h 2286000"/>
                  <a:gd name="connsiteX5" fmla="*/ 774700 w 3309620"/>
                  <a:gd name="connsiteY5" fmla="*/ 0 h 2286000"/>
                  <a:gd name="connsiteX6" fmla="*/ 774700 w 3309620"/>
                  <a:gd name="connsiteY6" fmla="*/ 469900 h 2286000"/>
                  <a:gd name="connsiteX7" fmla="*/ 25400 w 3309620"/>
                  <a:gd name="connsiteY7" fmla="*/ 139700 h 2286000"/>
                  <a:gd name="connsiteX0" fmla="*/ 0 w 3294380"/>
                  <a:gd name="connsiteY0" fmla="*/ 777240 h 2286000"/>
                  <a:gd name="connsiteX1" fmla="*/ 3294380 w 3294380"/>
                  <a:gd name="connsiteY1" fmla="*/ 2286000 h 2286000"/>
                  <a:gd name="connsiteX2" fmla="*/ 3286760 w 3294380"/>
                  <a:gd name="connsiteY2" fmla="*/ 1638300 h 2286000"/>
                  <a:gd name="connsiteX3" fmla="*/ 1800860 w 3294380"/>
                  <a:gd name="connsiteY3" fmla="*/ 1041400 h 2286000"/>
                  <a:gd name="connsiteX4" fmla="*/ 1813560 w 3294380"/>
                  <a:gd name="connsiteY4" fmla="*/ 368300 h 2286000"/>
                  <a:gd name="connsiteX5" fmla="*/ 759460 w 3294380"/>
                  <a:gd name="connsiteY5" fmla="*/ 0 h 2286000"/>
                  <a:gd name="connsiteX6" fmla="*/ 759460 w 3294380"/>
                  <a:gd name="connsiteY6" fmla="*/ 469900 h 2286000"/>
                  <a:gd name="connsiteX7" fmla="*/ 10160 w 3294380"/>
                  <a:gd name="connsiteY7" fmla="*/ 139700 h 2286000"/>
                  <a:gd name="connsiteX0" fmla="*/ 0 w 3286760"/>
                  <a:gd name="connsiteY0" fmla="*/ 723900 h 2286000"/>
                  <a:gd name="connsiteX1" fmla="*/ 3286760 w 3286760"/>
                  <a:gd name="connsiteY1" fmla="*/ 2286000 h 2286000"/>
                  <a:gd name="connsiteX2" fmla="*/ 3279140 w 3286760"/>
                  <a:gd name="connsiteY2" fmla="*/ 1638300 h 2286000"/>
                  <a:gd name="connsiteX3" fmla="*/ 1793240 w 3286760"/>
                  <a:gd name="connsiteY3" fmla="*/ 1041400 h 2286000"/>
                  <a:gd name="connsiteX4" fmla="*/ 1805940 w 3286760"/>
                  <a:gd name="connsiteY4" fmla="*/ 368300 h 2286000"/>
                  <a:gd name="connsiteX5" fmla="*/ 751840 w 3286760"/>
                  <a:gd name="connsiteY5" fmla="*/ 0 h 2286000"/>
                  <a:gd name="connsiteX6" fmla="*/ 751840 w 3286760"/>
                  <a:gd name="connsiteY6" fmla="*/ 469900 h 2286000"/>
                  <a:gd name="connsiteX7" fmla="*/ 2540 w 3286760"/>
                  <a:gd name="connsiteY7" fmla="*/ 139700 h 2286000"/>
                  <a:gd name="connsiteX0" fmla="*/ 66040 w 3284220"/>
                  <a:gd name="connsiteY0" fmla="*/ 632460 h 2286000"/>
                  <a:gd name="connsiteX1" fmla="*/ 3284220 w 3284220"/>
                  <a:gd name="connsiteY1" fmla="*/ 2286000 h 2286000"/>
                  <a:gd name="connsiteX2" fmla="*/ 3276600 w 3284220"/>
                  <a:gd name="connsiteY2" fmla="*/ 1638300 h 2286000"/>
                  <a:gd name="connsiteX3" fmla="*/ 1790700 w 3284220"/>
                  <a:gd name="connsiteY3" fmla="*/ 1041400 h 2286000"/>
                  <a:gd name="connsiteX4" fmla="*/ 1803400 w 3284220"/>
                  <a:gd name="connsiteY4" fmla="*/ 368300 h 2286000"/>
                  <a:gd name="connsiteX5" fmla="*/ 749300 w 3284220"/>
                  <a:gd name="connsiteY5" fmla="*/ 0 h 2286000"/>
                  <a:gd name="connsiteX6" fmla="*/ 749300 w 3284220"/>
                  <a:gd name="connsiteY6" fmla="*/ 469900 h 2286000"/>
                  <a:gd name="connsiteX7" fmla="*/ 0 w 3284220"/>
                  <a:gd name="connsiteY7" fmla="*/ 139700 h 228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84220" h="2286000">
                    <a:moveTo>
                      <a:pt x="66040" y="632460"/>
                    </a:moveTo>
                    <a:lnTo>
                      <a:pt x="3284220" y="2286000"/>
                    </a:lnTo>
                    <a:lnTo>
                      <a:pt x="3276600" y="1638300"/>
                    </a:lnTo>
                    <a:lnTo>
                      <a:pt x="1790700" y="1041400"/>
                    </a:lnTo>
                    <a:lnTo>
                      <a:pt x="1803400" y="368300"/>
                    </a:lnTo>
                    <a:lnTo>
                      <a:pt x="749300" y="0"/>
                    </a:lnTo>
                    <a:lnTo>
                      <a:pt x="749300" y="469900"/>
                    </a:lnTo>
                    <a:lnTo>
                      <a:pt x="0" y="139700"/>
                    </a:lnTo>
                  </a:path>
                </a:pathLst>
              </a:custGeom>
              <a:grpFill/>
              <a:ln w="127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IN">
                  <a:solidFill>
                    <a:srgbClr val="808080"/>
                  </a:solidFill>
                </a:endParaRPr>
              </a:p>
            </p:txBody>
          </p:sp>
          <p:sp>
            <p:nvSpPr>
              <p:cNvPr id="9" name="Freeform 56"/>
              <p:cNvSpPr/>
              <p:nvPr/>
            </p:nvSpPr>
            <p:spPr>
              <a:xfrm>
                <a:off x="6532686" y="3599960"/>
                <a:ext cx="2032000" cy="1574800"/>
              </a:xfrm>
              <a:custGeom>
                <a:avLst/>
                <a:gdLst>
                  <a:gd name="connsiteX0" fmla="*/ 2032000 w 2120900"/>
                  <a:gd name="connsiteY0" fmla="*/ 1041400 h 1600200"/>
                  <a:gd name="connsiteX1" fmla="*/ 1524000 w 2120900"/>
                  <a:gd name="connsiteY1" fmla="*/ 1600200 h 1600200"/>
                  <a:gd name="connsiteX2" fmla="*/ 0 w 2120900"/>
                  <a:gd name="connsiteY2" fmla="*/ 952500 h 1600200"/>
                  <a:gd name="connsiteX3" fmla="*/ 0 w 2120900"/>
                  <a:gd name="connsiteY3" fmla="*/ 279400 h 1600200"/>
                  <a:gd name="connsiteX4" fmla="*/ 673100 w 2120900"/>
                  <a:gd name="connsiteY4" fmla="*/ 0 h 1600200"/>
                  <a:gd name="connsiteX5" fmla="*/ 622300 w 2120900"/>
                  <a:gd name="connsiteY5" fmla="*/ 609600 h 1600200"/>
                  <a:gd name="connsiteX6" fmla="*/ 2120900 w 2120900"/>
                  <a:gd name="connsiteY6" fmla="*/ 1054100 h 1600200"/>
                  <a:gd name="connsiteX0" fmla="*/ 2032000 w 2032000"/>
                  <a:gd name="connsiteY0" fmla="*/ 1041400 h 1600200"/>
                  <a:gd name="connsiteX1" fmla="*/ 1524000 w 2032000"/>
                  <a:gd name="connsiteY1" fmla="*/ 1600200 h 1600200"/>
                  <a:gd name="connsiteX2" fmla="*/ 0 w 2032000"/>
                  <a:gd name="connsiteY2" fmla="*/ 952500 h 1600200"/>
                  <a:gd name="connsiteX3" fmla="*/ 0 w 2032000"/>
                  <a:gd name="connsiteY3" fmla="*/ 279400 h 1600200"/>
                  <a:gd name="connsiteX4" fmla="*/ 673100 w 2032000"/>
                  <a:gd name="connsiteY4" fmla="*/ 0 h 1600200"/>
                  <a:gd name="connsiteX5" fmla="*/ 622300 w 2032000"/>
                  <a:gd name="connsiteY5" fmla="*/ 609600 h 1600200"/>
                  <a:gd name="connsiteX6" fmla="*/ 2019300 w 2032000"/>
                  <a:gd name="connsiteY6" fmla="*/ 1041400 h 1600200"/>
                  <a:gd name="connsiteX0" fmla="*/ 2032000 w 2032000"/>
                  <a:gd name="connsiteY0" fmla="*/ 1041400 h 1600200"/>
                  <a:gd name="connsiteX1" fmla="*/ 1524000 w 2032000"/>
                  <a:gd name="connsiteY1" fmla="*/ 1600200 h 1600200"/>
                  <a:gd name="connsiteX2" fmla="*/ 19050 w 2032000"/>
                  <a:gd name="connsiteY2" fmla="*/ 977900 h 1600200"/>
                  <a:gd name="connsiteX3" fmla="*/ 0 w 2032000"/>
                  <a:gd name="connsiteY3" fmla="*/ 279400 h 1600200"/>
                  <a:gd name="connsiteX4" fmla="*/ 673100 w 2032000"/>
                  <a:gd name="connsiteY4" fmla="*/ 0 h 1600200"/>
                  <a:gd name="connsiteX5" fmla="*/ 622300 w 2032000"/>
                  <a:gd name="connsiteY5" fmla="*/ 609600 h 1600200"/>
                  <a:gd name="connsiteX6" fmla="*/ 2019300 w 2032000"/>
                  <a:gd name="connsiteY6" fmla="*/ 1041400 h 1600200"/>
                  <a:gd name="connsiteX0" fmla="*/ 2032000 w 2032000"/>
                  <a:gd name="connsiteY0" fmla="*/ 1041400 h 1593850"/>
                  <a:gd name="connsiteX1" fmla="*/ 1498600 w 2032000"/>
                  <a:gd name="connsiteY1" fmla="*/ 1593850 h 1593850"/>
                  <a:gd name="connsiteX2" fmla="*/ 19050 w 2032000"/>
                  <a:gd name="connsiteY2" fmla="*/ 977900 h 1593850"/>
                  <a:gd name="connsiteX3" fmla="*/ 0 w 2032000"/>
                  <a:gd name="connsiteY3" fmla="*/ 279400 h 1593850"/>
                  <a:gd name="connsiteX4" fmla="*/ 673100 w 2032000"/>
                  <a:gd name="connsiteY4" fmla="*/ 0 h 1593850"/>
                  <a:gd name="connsiteX5" fmla="*/ 622300 w 2032000"/>
                  <a:gd name="connsiteY5" fmla="*/ 609600 h 1593850"/>
                  <a:gd name="connsiteX6" fmla="*/ 2019300 w 2032000"/>
                  <a:gd name="connsiteY6" fmla="*/ 1041400 h 1593850"/>
                  <a:gd name="connsiteX0" fmla="*/ 2032000 w 2032000"/>
                  <a:gd name="connsiteY0" fmla="*/ 1041400 h 1593850"/>
                  <a:gd name="connsiteX1" fmla="*/ 1498600 w 2032000"/>
                  <a:gd name="connsiteY1" fmla="*/ 1593850 h 1593850"/>
                  <a:gd name="connsiteX2" fmla="*/ 19050 w 2032000"/>
                  <a:gd name="connsiteY2" fmla="*/ 977900 h 1593850"/>
                  <a:gd name="connsiteX3" fmla="*/ 0 w 2032000"/>
                  <a:gd name="connsiteY3" fmla="*/ 279400 h 1593850"/>
                  <a:gd name="connsiteX4" fmla="*/ 673100 w 2032000"/>
                  <a:gd name="connsiteY4" fmla="*/ 0 h 1593850"/>
                  <a:gd name="connsiteX5" fmla="*/ 622300 w 2032000"/>
                  <a:gd name="connsiteY5" fmla="*/ 609600 h 1593850"/>
                  <a:gd name="connsiteX6" fmla="*/ 2019300 w 2032000"/>
                  <a:gd name="connsiteY6" fmla="*/ 1041400 h 1593850"/>
                  <a:gd name="connsiteX0" fmla="*/ 2032000 w 2032000"/>
                  <a:gd name="connsiteY0" fmla="*/ 1022350 h 1574800"/>
                  <a:gd name="connsiteX1" fmla="*/ 1498600 w 2032000"/>
                  <a:gd name="connsiteY1" fmla="*/ 1574800 h 1574800"/>
                  <a:gd name="connsiteX2" fmla="*/ 19050 w 2032000"/>
                  <a:gd name="connsiteY2" fmla="*/ 958850 h 1574800"/>
                  <a:gd name="connsiteX3" fmla="*/ 0 w 2032000"/>
                  <a:gd name="connsiteY3" fmla="*/ 260350 h 1574800"/>
                  <a:gd name="connsiteX4" fmla="*/ 635000 w 2032000"/>
                  <a:gd name="connsiteY4" fmla="*/ 0 h 1574800"/>
                  <a:gd name="connsiteX5" fmla="*/ 622300 w 2032000"/>
                  <a:gd name="connsiteY5" fmla="*/ 590550 h 1574800"/>
                  <a:gd name="connsiteX6" fmla="*/ 2019300 w 2032000"/>
                  <a:gd name="connsiteY6" fmla="*/ 1022350 h 157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32000" h="1574800">
                    <a:moveTo>
                      <a:pt x="2032000" y="1022350"/>
                    </a:moveTo>
                    <a:lnTo>
                      <a:pt x="1498600" y="1574800"/>
                    </a:lnTo>
                    <a:lnTo>
                      <a:pt x="19050" y="958850"/>
                    </a:lnTo>
                    <a:lnTo>
                      <a:pt x="0" y="260350"/>
                    </a:lnTo>
                    <a:lnTo>
                      <a:pt x="635000" y="0"/>
                    </a:lnTo>
                    <a:lnTo>
                      <a:pt x="622300" y="590550"/>
                    </a:lnTo>
                    <a:lnTo>
                      <a:pt x="2019300" y="1022350"/>
                    </a:lnTo>
                  </a:path>
                </a:pathLst>
              </a:custGeom>
              <a:solidFill>
                <a:srgbClr val="33CCCC"/>
              </a:solidFill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IN">
                  <a:solidFill>
                    <a:srgbClr val="808080"/>
                  </a:solidFill>
                </a:endParaRPr>
              </a:p>
            </p:txBody>
          </p:sp>
          <p:sp>
            <p:nvSpPr>
              <p:cNvPr id="10" name="Freeform 57"/>
              <p:cNvSpPr/>
              <p:nvPr/>
            </p:nvSpPr>
            <p:spPr>
              <a:xfrm>
                <a:off x="5513145" y="3236797"/>
                <a:ext cx="1647031" cy="637381"/>
              </a:xfrm>
              <a:custGeom>
                <a:avLst/>
                <a:gdLst>
                  <a:gd name="connsiteX0" fmla="*/ 0 w 3543300"/>
                  <a:gd name="connsiteY0" fmla="*/ 977900 h 2819400"/>
                  <a:gd name="connsiteX1" fmla="*/ 3352800 w 3543300"/>
                  <a:gd name="connsiteY1" fmla="*/ 2819400 h 2819400"/>
                  <a:gd name="connsiteX2" fmla="*/ 3543300 w 3543300"/>
                  <a:gd name="connsiteY2" fmla="*/ 1905000 h 2819400"/>
                  <a:gd name="connsiteX3" fmla="*/ 2057400 w 3543300"/>
                  <a:gd name="connsiteY3" fmla="*/ 1308100 h 2819400"/>
                  <a:gd name="connsiteX4" fmla="*/ 2070100 w 3543300"/>
                  <a:gd name="connsiteY4" fmla="*/ 635000 h 2819400"/>
                  <a:gd name="connsiteX5" fmla="*/ 2705100 w 3543300"/>
                  <a:gd name="connsiteY5" fmla="*/ 342900 h 2819400"/>
                  <a:gd name="connsiteX6" fmla="*/ 1714500 w 3543300"/>
                  <a:gd name="connsiteY6" fmla="*/ 0 h 2819400"/>
                  <a:gd name="connsiteX7" fmla="*/ 1016000 w 3543300"/>
                  <a:gd name="connsiteY7" fmla="*/ 266700 h 2819400"/>
                  <a:gd name="connsiteX8" fmla="*/ 1016000 w 3543300"/>
                  <a:gd name="connsiteY8" fmla="*/ 736600 h 2819400"/>
                  <a:gd name="connsiteX9" fmla="*/ 266700 w 3543300"/>
                  <a:gd name="connsiteY9" fmla="*/ 406400 h 2819400"/>
                  <a:gd name="connsiteX10" fmla="*/ 228600 w 3543300"/>
                  <a:gd name="connsiteY10" fmla="*/ 1104900 h 2819400"/>
                  <a:gd name="connsiteX0" fmla="*/ 0 w 3327400"/>
                  <a:gd name="connsiteY0" fmla="*/ 1104900 h 2819400"/>
                  <a:gd name="connsiteX1" fmla="*/ 3136900 w 3327400"/>
                  <a:gd name="connsiteY1" fmla="*/ 2819400 h 2819400"/>
                  <a:gd name="connsiteX2" fmla="*/ 3327400 w 3327400"/>
                  <a:gd name="connsiteY2" fmla="*/ 1905000 h 2819400"/>
                  <a:gd name="connsiteX3" fmla="*/ 1841500 w 3327400"/>
                  <a:gd name="connsiteY3" fmla="*/ 1308100 h 2819400"/>
                  <a:gd name="connsiteX4" fmla="*/ 1854200 w 3327400"/>
                  <a:gd name="connsiteY4" fmla="*/ 635000 h 2819400"/>
                  <a:gd name="connsiteX5" fmla="*/ 2489200 w 3327400"/>
                  <a:gd name="connsiteY5" fmla="*/ 342900 h 2819400"/>
                  <a:gd name="connsiteX6" fmla="*/ 1498600 w 3327400"/>
                  <a:gd name="connsiteY6" fmla="*/ 0 h 2819400"/>
                  <a:gd name="connsiteX7" fmla="*/ 800100 w 3327400"/>
                  <a:gd name="connsiteY7" fmla="*/ 266700 h 2819400"/>
                  <a:gd name="connsiteX8" fmla="*/ 800100 w 3327400"/>
                  <a:gd name="connsiteY8" fmla="*/ 736600 h 2819400"/>
                  <a:gd name="connsiteX9" fmla="*/ 50800 w 3327400"/>
                  <a:gd name="connsiteY9" fmla="*/ 406400 h 2819400"/>
                  <a:gd name="connsiteX10" fmla="*/ 12700 w 3327400"/>
                  <a:gd name="connsiteY10" fmla="*/ 1104900 h 2819400"/>
                  <a:gd name="connsiteX0" fmla="*/ 0 w 3327400"/>
                  <a:gd name="connsiteY0" fmla="*/ 1104900 h 2819400"/>
                  <a:gd name="connsiteX1" fmla="*/ 3136900 w 3327400"/>
                  <a:gd name="connsiteY1" fmla="*/ 2819400 h 2819400"/>
                  <a:gd name="connsiteX2" fmla="*/ 3327400 w 3327400"/>
                  <a:gd name="connsiteY2" fmla="*/ 1905000 h 2819400"/>
                  <a:gd name="connsiteX3" fmla="*/ 1841500 w 3327400"/>
                  <a:gd name="connsiteY3" fmla="*/ 1308100 h 2819400"/>
                  <a:gd name="connsiteX4" fmla="*/ 1854200 w 3327400"/>
                  <a:gd name="connsiteY4" fmla="*/ 635000 h 2819400"/>
                  <a:gd name="connsiteX5" fmla="*/ 2482850 w 3327400"/>
                  <a:gd name="connsiteY5" fmla="*/ 336550 h 2819400"/>
                  <a:gd name="connsiteX6" fmla="*/ 1498600 w 3327400"/>
                  <a:gd name="connsiteY6" fmla="*/ 0 h 2819400"/>
                  <a:gd name="connsiteX7" fmla="*/ 800100 w 3327400"/>
                  <a:gd name="connsiteY7" fmla="*/ 266700 h 2819400"/>
                  <a:gd name="connsiteX8" fmla="*/ 800100 w 3327400"/>
                  <a:gd name="connsiteY8" fmla="*/ 736600 h 2819400"/>
                  <a:gd name="connsiteX9" fmla="*/ 50800 w 3327400"/>
                  <a:gd name="connsiteY9" fmla="*/ 406400 h 2819400"/>
                  <a:gd name="connsiteX10" fmla="*/ 12700 w 3327400"/>
                  <a:gd name="connsiteY10" fmla="*/ 1104900 h 2819400"/>
                  <a:gd name="connsiteX0" fmla="*/ 0 w 3327400"/>
                  <a:gd name="connsiteY0" fmla="*/ 1104900 h 2819400"/>
                  <a:gd name="connsiteX1" fmla="*/ 3136900 w 3327400"/>
                  <a:gd name="connsiteY1" fmla="*/ 2819400 h 2819400"/>
                  <a:gd name="connsiteX2" fmla="*/ 3327400 w 3327400"/>
                  <a:gd name="connsiteY2" fmla="*/ 1905000 h 2819400"/>
                  <a:gd name="connsiteX3" fmla="*/ 1841500 w 3327400"/>
                  <a:gd name="connsiteY3" fmla="*/ 1308100 h 2819400"/>
                  <a:gd name="connsiteX4" fmla="*/ 1854200 w 3327400"/>
                  <a:gd name="connsiteY4" fmla="*/ 635000 h 2819400"/>
                  <a:gd name="connsiteX5" fmla="*/ 2476500 w 3327400"/>
                  <a:gd name="connsiteY5" fmla="*/ 361950 h 2819400"/>
                  <a:gd name="connsiteX6" fmla="*/ 1498600 w 3327400"/>
                  <a:gd name="connsiteY6" fmla="*/ 0 h 2819400"/>
                  <a:gd name="connsiteX7" fmla="*/ 800100 w 3327400"/>
                  <a:gd name="connsiteY7" fmla="*/ 266700 h 2819400"/>
                  <a:gd name="connsiteX8" fmla="*/ 800100 w 3327400"/>
                  <a:gd name="connsiteY8" fmla="*/ 736600 h 2819400"/>
                  <a:gd name="connsiteX9" fmla="*/ 50800 w 3327400"/>
                  <a:gd name="connsiteY9" fmla="*/ 406400 h 2819400"/>
                  <a:gd name="connsiteX10" fmla="*/ 12700 w 3327400"/>
                  <a:gd name="connsiteY10" fmla="*/ 1104900 h 2819400"/>
                  <a:gd name="connsiteX0" fmla="*/ 0 w 3327400"/>
                  <a:gd name="connsiteY0" fmla="*/ 1104900 h 2819400"/>
                  <a:gd name="connsiteX1" fmla="*/ 3136900 w 3327400"/>
                  <a:gd name="connsiteY1" fmla="*/ 2819400 h 2819400"/>
                  <a:gd name="connsiteX2" fmla="*/ 3327400 w 3327400"/>
                  <a:gd name="connsiteY2" fmla="*/ 1905000 h 2819400"/>
                  <a:gd name="connsiteX3" fmla="*/ 1841500 w 3327400"/>
                  <a:gd name="connsiteY3" fmla="*/ 1308100 h 2819400"/>
                  <a:gd name="connsiteX4" fmla="*/ 1854200 w 3327400"/>
                  <a:gd name="connsiteY4" fmla="*/ 635000 h 2819400"/>
                  <a:gd name="connsiteX5" fmla="*/ 2482850 w 3327400"/>
                  <a:gd name="connsiteY5" fmla="*/ 349250 h 2819400"/>
                  <a:gd name="connsiteX6" fmla="*/ 1498600 w 3327400"/>
                  <a:gd name="connsiteY6" fmla="*/ 0 h 2819400"/>
                  <a:gd name="connsiteX7" fmla="*/ 800100 w 3327400"/>
                  <a:gd name="connsiteY7" fmla="*/ 266700 h 2819400"/>
                  <a:gd name="connsiteX8" fmla="*/ 800100 w 3327400"/>
                  <a:gd name="connsiteY8" fmla="*/ 736600 h 2819400"/>
                  <a:gd name="connsiteX9" fmla="*/ 50800 w 3327400"/>
                  <a:gd name="connsiteY9" fmla="*/ 406400 h 2819400"/>
                  <a:gd name="connsiteX10" fmla="*/ 12700 w 3327400"/>
                  <a:gd name="connsiteY10" fmla="*/ 1104900 h 2819400"/>
                  <a:gd name="connsiteX0" fmla="*/ 0 w 3327400"/>
                  <a:gd name="connsiteY0" fmla="*/ 1104900 h 2819400"/>
                  <a:gd name="connsiteX1" fmla="*/ 3136900 w 3327400"/>
                  <a:gd name="connsiteY1" fmla="*/ 2819400 h 2819400"/>
                  <a:gd name="connsiteX2" fmla="*/ 3327400 w 3327400"/>
                  <a:gd name="connsiteY2" fmla="*/ 1905000 h 2819400"/>
                  <a:gd name="connsiteX3" fmla="*/ 1841500 w 3327400"/>
                  <a:gd name="connsiteY3" fmla="*/ 1308100 h 2819400"/>
                  <a:gd name="connsiteX4" fmla="*/ 1854200 w 3327400"/>
                  <a:gd name="connsiteY4" fmla="*/ 635000 h 2819400"/>
                  <a:gd name="connsiteX5" fmla="*/ 2482850 w 3327400"/>
                  <a:gd name="connsiteY5" fmla="*/ 349250 h 2819400"/>
                  <a:gd name="connsiteX6" fmla="*/ 1498600 w 3327400"/>
                  <a:gd name="connsiteY6" fmla="*/ 0 h 2819400"/>
                  <a:gd name="connsiteX7" fmla="*/ 800100 w 3327400"/>
                  <a:gd name="connsiteY7" fmla="*/ 266700 h 2819400"/>
                  <a:gd name="connsiteX8" fmla="*/ 800100 w 3327400"/>
                  <a:gd name="connsiteY8" fmla="*/ 736600 h 2819400"/>
                  <a:gd name="connsiteX9" fmla="*/ 50800 w 3327400"/>
                  <a:gd name="connsiteY9" fmla="*/ 406400 h 2819400"/>
                  <a:gd name="connsiteX10" fmla="*/ 25400 w 3327400"/>
                  <a:gd name="connsiteY10" fmla="*/ 1073150 h 2819400"/>
                  <a:gd name="connsiteX0" fmla="*/ 0 w 3302000"/>
                  <a:gd name="connsiteY0" fmla="*/ 1066800 h 2819400"/>
                  <a:gd name="connsiteX1" fmla="*/ 3111500 w 3302000"/>
                  <a:gd name="connsiteY1" fmla="*/ 2819400 h 2819400"/>
                  <a:gd name="connsiteX2" fmla="*/ 3302000 w 3302000"/>
                  <a:gd name="connsiteY2" fmla="*/ 1905000 h 2819400"/>
                  <a:gd name="connsiteX3" fmla="*/ 1816100 w 3302000"/>
                  <a:gd name="connsiteY3" fmla="*/ 1308100 h 2819400"/>
                  <a:gd name="connsiteX4" fmla="*/ 1828800 w 3302000"/>
                  <a:gd name="connsiteY4" fmla="*/ 635000 h 2819400"/>
                  <a:gd name="connsiteX5" fmla="*/ 2457450 w 3302000"/>
                  <a:gd name="connsiteY5" fmla="*/ 349250 h 2819400"/>
                  <a:gd name="connsiteX6" fmla="*/ 1473200 w 3302000"/>
                  <a:gd name="connsiteY6" fmla="*/ 0 h 2819400"/>
                  <a:gd name="connsiteX7" fmla="*/ 774700 w 3302000"/>
                  <a:gd name="connsiteY7" fmla="*/ 266700 h 2819400"/>
                  <a:gd name="connsiteX8" fmla="*/ 774700 w 3302000"/>
                  <a:gd name="connsiteY8" fmla="*/ 736600 h 2819400"/>
                  <a:gd name="connsiteX9" fmla="*/ 25400 w 3302000"/>
                  <a:gd name="connsiteY9" fmla="*/ 406400 h 2819400"/>
                  <a:gd name="connsiteX10" fmla="*/ 0 w 3302000"/>
                  <a:gd name="connsiteY10" fmla="*/ 1073150 h 2819400"/>
                  <a:gd name="connsiteX0" fmla="*/ 0 w 3302000"/>
                  <a:gd name="connsiteY0" fmla="*/ 1066800 h 2819400"/>
                  <a:gd name="connsiteX1" fmla="*/ 3111500 w 3302000"/>
                  <a:gd name="connsiteY1" fmla="*/ 2819400 h 2819400"/>
                  <a:gd name="connsiteX2" fmla="*/ 3302000 w 3302000"/>
                  <a:gd name="connsiteY2" fmla="*/ 1905000 h 2819400"/>
                  <a:gd name="connsiteX3" fmla="*/ 1816100 w 3302000"/>
                  <a:gd name="connsiteY3" fmla="*/ 1308100 h 2819400"/>
                  <a:gd name="connsiteX4" fmla="*/ 1828800 w 3302000"/>
                  <a:gd name="connsiteY4" fmla="*/ 635000 h 2819400"/>
                  <a:gd name="connsiteX5" fmla="*/ 2457450 w 3302000"/>
                  <a:gd name="connsiteY5" fmla="*/ 349250 h 2819400"/>
                  <a:gd name="connsiteX6" fmla="*/ 1473200 w 3302000"/>
                  <a:gd name="connsiteY6" fmla="*/ 0 h 2819400"/>
                  <a:gd name="connsiteX7" fmla="*/ 774700 w 3302000"/>
                  <a:gd name="connsiteY7" fmla="*/ 266700 h 2819400"/>
                  <a:gd name="connsiteX8" fmla="*/ 774700 w 3302000"/>
                  <a:gd name="connsiteY8" fmla="*/ 736600 h 2819400"/>
                  <a:gd name="connsiteX9" fmla="*/ 25400 w 3302000"/>
                  <a:gd name="connsiteY9" fmla="*/ 406400 h 2819400"/>
                  <a:gd name="connsiteX0" fmla="*/ 3086100 w 3276600"/>
                  <a:gd name="connsiteY0" fmla="*/ 2819400 h 2819400"/>
                  <a:gd name="connsiteX1" fmla="*/ 3276600 w 3276600"/>
                  <a:gd name="connsiteY1" fmla="*/ 1905000 h 2819400"/>
                  <a:gd name="connsiteX2" fmla="*/ 1790700 w 3276600"/>
                  <a:gd name="connsiteY2" fmla="*/ 1308100 h 2819400"/>
                  <a:gd name="connsiteX3" fmla="*/ 1803400 w 3276600"/>
                  <a:gd name="connsiteY3" fmla="*/ 635000 h 2819400"/>
                  <a:gd name="connsiteX4" fmla="*/ 2432050 w 3276600"/>
                  <a:gd name="connsiteY4" fmla="*/ 349250 h 2819400"/>
                  <a:gd name="connsiteX5" fmla="*/ 1447800 w 3276600"/>
                  <a:gd name="connsiteY5" fmla="*/ 0 h 2819400"/>
                  <a:gd name="connsiteX6" fmla="*/ 749300 w 3276600"/>
                  <a:gd name="connsiteY6" fmla="*/ 266700 h 2819400"/>
                  <a:gd name="connsiteX7" fmla="*/ 749300 w 3276600"/>
                  <a:gd name="connsiteY7" fmla="*/ 736600 h 2819400"/>
                  <a:gd name="connsiteX8" fmla="*/ 0 w 3276600"/>
                  <a:gd name="connsiteY8" fmla="*/ 406400 h 2819400"/>
                  <a:gd name="connsiteX0" fmla="*/ 3276600 w 3276600"/>
                  <a:gd name="connsiteY0" fmla="*/ 1905000 h 1905000"/>
                  <a:gd name="connsiteX1" fmla="*/ 1790700 w 3276600"/>
                  <a:gd name="connsiteY1" fmla="*/ 1308100 h 1905000"/>
                  <a:gd name="connsiteX2" fmla="*/ 1803400 w 3276600"/>
                  <a:gd name="connsiteY2" fmla="*/ 635000 h 1905000"/>
                  <a:gd name="connsiteX3" fmla="*/ 2432050 w 3276600"/>
                  <a:gd name="connsiteY3" fmla="*/ 349250 h 1905000"/>
                  <a:gd name="connsiteX4" fmla="*/ 1447800 w 3276600"/>
                  <a:gd name="connsiteY4" fmla="*/ 0 h 1905000"/>
                  <a:gd name="connsiteX5" fmla="*/ 749300 w 3276600"/>
                  <a:gd name="connsiteY5" fmla="*/ 266700 h 1905000"/>
                  <a:gd name="connsiteX6" fmla="*/ 749300 w 3276600"/>
                  <a:gd name="connsiteY6" fmla="*/ 736600 h 1905000"/>
                  <a:gd name="connsiteX7" fmla="*/ 0 w 3276600"/>
                  <a:gd name="connsiteY7" fmla="*/ 406400 h 1905000"/>
                  <a:gd name="connsiteX0" fmla="*/ 1790700 w 2432050"/>
                  <a:gd name="connsiteY0" fmla="*/ 1308100 h 1308100"/>
                  <a:gd name="connsiteX1" fmla="*/ 1803400 w 2432050"/>
                  <a:gd name="connsiteY1" fmla="*/ 635000 h 1308100"/>
                  <a:gd name="connsiteX2" fmla="*/ 2432050 w 2432050"/>
                  <a:gd name="connsiteY2" fmla="*/ 349250 h 1308100"/>
                  <a:gd name="connsiteX3" fmla="*/ 1447800 w 2432050"/>
                  <a:gd name="connsiteY3" fmla="*/ 0 h 1308100"/>
                  <a:gd name="connsiteX4" fmla="*/ 749300 w 2432050"/>
                  <a:gd name="connsiteY4" fmla="*/ 266700 h 1308100"/>
                  <a:gd name="connsiteX5" fmla="*/ 749300 w 2432050"/>
                  <a:gd name="connsiteY5" fmla="*/ 736600 h 1308100"/>
                  <a:gd name="connsiteX6" fmla="*/ 0 w 2432050"/>
                  <a:gd name="connsiteY6" fmla="*/ 406400 h 1308100"/>
                  <a:gd name="connsiteX0" fmla="*/ 1041400 w 1682750"/>
                  <a:gd name="connsiteY0" fmla="*/ 1308100 h 1308100"/>
                  <a:gd name="connsiteX1" fmla="*/ 1054100 w 1682750"/>
                  <a:gd name="connsiteY1" fmla="*/ 635000 h 1308100"/>
                  <a:gd name="connsiteX2" fmla="*/ 1682750 w 1682750"/>
                  <a:gd name="connsiteY2" fmla="*/ 349250 h 1308100"/>
                  <a:gd name="connsiteX3" fmla="*/ 698500 w 1682750"/>
                  <a:gd name="connsiteY3" fmla="*/ 0 h 1308100"/>
                  <a:gd name="connsiteX4" fmla="*/ 0 w 1682750"/>
                  <a:gd name="connsiteY4" fmla="*/ 266700 h 1308100"/>
                  <a:gd name="connsiteX5" fmla="*/ 0 w 1682750"/>
                  <a:gd name="connsiteY5" fmla="*/ 736600 h 1308100"/>
                  <a:gd name="connsiteX0" fmla="*/ 1054100 w 1682750"/>
                  <a:gd name="connsiteY0" fmla="*/ 635000 h 736600"/>
                  <a:gd name="connsiteX1" fmla="*/ 1682750 w 1682750"/>
                  <a:gd name="connsiteY1" fmla="*/ 349250 h 736600"/>
                  <a:gd name="connsiteX2" fmla="*/ 698500 w 1682750"/>
                  <a:gd name="connsiteY2" fmla="*/ 0 h 736600"/>
                  <a:gd name="connsiteX3" fmla="*/ 0 w 1682750"/>
                  <a:gd name="connsiteY3" fmla="*/ 266700 h 736600"/>
                  <a:gd name="connsiteX4" fmla="*/ 0 w 1682750"/>
                  <a:gd name="connsiteY4" fmla="*/ 736600 h 736600"/>
                  <a:gd name="connsiteX0" fmla="*/ 1054100 w 1682750"/>
                  <a:gd name="connsiteY0" fmla="*/ 635000 h 635000"/>
                  <a:gd name="connsiteX1" fmla="*/ 1682750 w 1682750"/>
                  <a:gd name="connsiteY1" fmla="*/ 349250 h 635000"/>
                  <a:gd name="connsiteX2" fmla="*/ 698500 w 1682750"/>
                  <a:gd name="connsiteY2" fmla="*/ 0 h 635000"/>
                  <a:gd name="connsiteX3" fmla="*/ 0 w 1682750"/>
                  <a:gd name="connsiteY3" fmla="*/ 266700 h 635000"/>
                  <a:gd name="connsiteX0" fmla="*/ 1025525 w 1682750"/>
                  <a:gd name="connsiteY0" fmla="*/ 637381 h 637381"/>
                  <a:gd name="connsiteX1" fmla="*/ 1682750 w 1682750"/>
                  <a:gd name="connsiteY1" fmla="*/ 349250 h 637381"/>
                  <a:gd name="connsiteX2" fmla="*/ 698500 w 1682750"/>
                  <a:gd name="connsiteY2" fmla="*/ 0 h 637381"/>
                  <a:gd name="connsiteX3" fmla="*/ 0 w 1682750"/>
                  <a:gd name="connsiteY3" fmla="*/ 266700 h 637381"/>
                  <a:gd name="connsiteX0" fmla="*/ 1025525 w 1647031"/>
                  <a:gd name="connsiteY0" fmla="*/ 637381 h 637381"/>
                  <a:gd name="connsiteX1" fmla="*/ 1647031 w 1647031"/>
                  <a:gd name="connsiteY1" fmla="*/ 361156 h 637381"/>
                  <a:gd name="connsiteX2" fmla="*/ 698500 w 1647031"/>
                  <a:gd name="connsiteY2" fmla="*/ 0 h 637381"/>
                  <a:gd name="connsiteX3" fmla="*/ 0 w 1647031"/>
                  <a:gd name="connsiteY3" fmla="*/ 266700 h 637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7031" h="637381">
                    <a:moveTo>
                      <a:pt x="1025525" y="637381"/>
                    </a:moveTo>
                    <a:lnTo>
                      <a:pt x="1647031" y="361156"/>
                    </a:lnTo>
                    <a:lnTo>
                      <a:pt x="698500" y="0"/>
                    </a:lnTo>
                    <a:lnTo>
                      <a:pt x="0" y="266700"/>
                    </a:lnTo>
                  </a:path>
                </a:pathLst>
              </a:custGeom>
              <a:solidFill>
                <a:srgbClr val="33CCCC"/>
              </a:solidFill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IN">
                  <a:solidFill>
                    <a:srgbClr val="808080"/>
                  </a:solidFill>
                </a:endParaRPr>
              </a:p>
            </p:txBody>
          </p:sp>
          <p:cxnSp>
            <p:nvCxnSpPr>
              <p:cNvPr id="11" name="Straight Connector 58"/>
              <p:cNvCxnSpPr>
                <a:stCxn id="9" idx="2"/>
                <a:endCxn id="9" idx="5"/>
              </p:cNvCxnSpPr>
              <p:nvPr/>
            </p:nvCxnSpPr>
            <p:spPr>
              <a:xfrm flipV="1">
                <a:off x="6551736" y="4190510"/>
                <a:ext cx="603250" cy="368300"/>
              </a:xfrm>
              <a:prstGeom prst="line">
                <a:avLst/>
              </a:prstGeom>
              <a:grpFill/>
              <a:ln w="12700">
                <a:solidFill>
                  <a:schemeClr val="bg2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Freeform 59"/>
              <p:cNvSpPr/>
              <p:nvPr/>
            </p:nvSpPr>
            <p:spPr>
              <a:xfrm>
                <a:off x="8042606" y="4641556"/>
                <a:ext cx="497840" cy="1179830"/>
              </a:xfrm>
              <a:custGeom>
                <a:avLst/>
                <a:gdLst>
                  <a:gd name="connsiteX0" fmla="*/ 2032000 w 2120900"/>
                  <a:gd name="connsiteY0" fmla="*/ 1041400 h 1600200"/>
                  <a:gd name="connsiteX1" fmla="*/ 1524000 w 2120900"/>
                  <a:gd name="connsiteY1" fmla="*/ 1600200 h 1600200"/>
                  <a:gd name="connsiteX2" fmla="*/ 0 w 2120900"/>
                  <a:gd name="connsiteY2" fmla="*/ 952500 h 1600200"/>
                  <a:gd name="connsiteX3" fmla="*/ 0 w 2120900"/>
                  <a:gd name="connsiteY3" fmla="*/ 279400 h 1600200"/>
                  <a:gd name="connsiteX4" fmla="*/ 673100 w 2120900"/>
                  <a:gd name="connsiteY4" fmla="*/ 0 h 1600200"/>
                  <a:gd name="connsiteX5" fmla="*/ 622300 w 2120900"/>
                  <a:gd name="connsiteY5" fmla="*/ 609600 h 1600200"/>
                  <a:gd name="connsiteX6" fmla="*/ 2120900 w 2120900"/>
                  <a:gd name="connsiteY6" fmla="*/ 1054100 h 1600200"/>
                  <a:gd name="connsiteX0" fmla="*/ 2032000 w 2032000"/>
                  <a:gd name="connsiteY0" fmla="*/ 1041400 h 1600200"/>
                  <a:gd name="connsiteX1" fmla="*/ 1524000 w 2032000"/>
                  <a:gd name="connsiteY1" fmla="*/ 1600200 h 1600200"/>
                  <a:gd name="connsiteX2" fmla="*/ 0 w 2032000"/>
                  <a:gd name="connsiteY2" fmla="*/ 952500 h 1600200"/>
                  <a:gd name="connsiteX3" fmla="*/ 0 w 2032000"/>
                  <a:gd name="connsiteY3" fmla="*/ 279400 h 1600200"/>
                  <a:gd name="connsiteX4" fmla="*/ 673100 w 2032000"/>
                  <a:gd name="connsiteY4" fmla="*/ 0 h 1600200"/>
                  <a:gd name="connsiteX5" fmla="*/ 622300 w 2032000"/>
                  <a:gd name="connsiteY5" fmla="*/ 609600 h 1600200"/>
                  <a:gd name="connsiteX6" fmla="*/ 2019300 w 2032000"/>
                  <a:gd name="connsiteY6" fmla="*/ 1041400 h 1600200"/>
                  <a:gd name="connsiteX0" fmla="*/ 2032000 w 2032000"/>
                  <a:gd name="connsiteY0" fmla="*/ 1041400 h 1600200"/>
                  <a:gd name="connsiteX1" fmla="*/ 1524000 w 2032000"/>
                  <a:gd name="connsiteY1" fmla="*/ 1600200 h 1600200"/>
                  <a:gd name="connsiteX2" fmla="*/ 19050 w 2032000"/>
                  <a:gd name="connsiteY2" fmla="*/ 977900 h 1600200"/>
                  <a:gd name="connsiteX3" fmla="*/ 0 w 2032000"/>
                  <a:gd name="connsiteY3" fmla="*/ 279400 h 1600200"/>
                  <a:gd name="connsiteX4" fmla="*/ 673100 w 2032000"/>
                  <a:gd name="connsiteY4" fmla="*/ 0 h 1600200"/>
                  <a:gd name="connsiteX5" fmla="*/ 622300 w 2032000"/>
                  <a:gd name="connsiteY5" fmla="*/ 609600 h 1600200"/>
                  <a:gd name="connsiteX6" fmla="*/ 2019300 w 2032000"/>
                  <a:gd name="connsiteY6" fmla="*/ 1041400 h 1600200"/>
                  <a:gd name="connsiteX0" fmla="*/ 2032000 w 2032000"/>
                  <a:gd name="connsiteY0" fmla="*/ 1041400 h 1593850"/>
                  <a:gd name="connsiteX1" fmla="*/ 1498600 w 2032000"/>
                  <a:gd name="connsiteY1" fmla="*/ 1593850 h 1593850"/>
                  <a:gd name="connsiteX2" fmla="*/ 19050 w 2032000"/>
                  <a:gd name="connsiteY2" fmla="*/ 977900 h 1593850"/>
                  <a:gd name="connsiteX3" fmla="*/ 0 w 2032000"/>
                  <a:gd name="connsiteY3" fmla="*/ 279400 h 1593850"/>
                  <a:gd name="connsiteX4" fmla="*/ 673100 w 2032000"/>
                  <a:gd name="connsiteY4" fmla="*/ 0 h 1593850"/>
                  <a:gd name="connsiteX5" fmla="*/ 622300 w 2032000"/>
                  <a:gd name="connsiteY5" fmla="*/ 609600 h 1593850"/>
                  <a:gd name="connsiteX6" fmla="*/ 2019300 w 2032000"/>
                  <a:gd name="connsiteY6" fmla="*/ 1041400 h 1593850"/>
                  <a:gd name="connsiteX0" fmla="*/ 2032000 w 2032000"/>
                  <a:gd name="connsiteY0" fmla="*/ 1041400 h 1593850"/>
                  <a:gd name="connsiteX1" fmla="*/ 1498600 w 2032000"/>
                  <a:gd name="connsiteY1" fmla="*/ 1593850 h 1593850"/>
                  <a:gd name="connsiteX2" fmla="*/ 19050 w 2032000"/>
                  <a:gd name="connsiteY2" fmla="*/ 977900 h 1593850"/>
                  <a:gd name="connsiteX3" fmla="*/ 0 w 2032000"/>
                  <a:gd name="connsiteY3" fmla="*/ 279400 h 1593850"/>
                  <a:gd name="connsiteX4" fmla="*/ 673100 w 2032000"/>
                  <a:gd name="connsiteY4" fmla="*/ 0 h 1593850"/>
                  <a:gd name="connsiteX5" fmla="*/ 622300 w 2032000"/>
                  <a:gd name="connsiteY5" fmla="*/ 609600 h 1593850"/>
                  <a:gd name="connsiteX6" fmla="*/ 2019300 w 2032000"/>
                  <a:gd name="connsiteY6" fmla="*/ 1041400 h 1593850"/>
                  <a:gd name="connsiteX0" fmla="*/ 2032000 w 2032000"/>
                  <a:gd name="connsiteY0" fmla="*/ 1022350 h 1574800"/>
                  <a:gd name="connsiteX1" fmla="*/ 1498600 w 2032000"/>
                  <a:gd name="connsiteY1" fmla="*/ 1574800 h 1574800"/>
                  <a:gd name="connsiteX2" fmla="*/ 19050 w 2032000"/>
                  <a:gd name="connsiteY2" fmla="*/ 958850 h 1574800"/>
                  <a:gd name="connsiteX3" fmla="*/ 0 w 2032000"/>
                  <a:gd name="connsiteY3" fmla="*/ 260350 h 1574800"/>
                  <a:gd name="connsiteX4" fmla="*/ 635000 w 2032000"/>
                  <a:gd name="connsiteY4" fmla="*/ 0 h 1574800"/>
                  <a:gd name="connsiteX5" fmla="*/ 622300 w 2032000"/>
                  <a:gd name="connsiteY5" fmla="*/ 590550 h 1574800"/>
                  <a:gd name="connsiteX6" fmla="*/ 2019300 w 2032000"/>
                  <a:gd name="connsiteY6" fmla="*/ 1022350 h 1574800"/>
                  <a:gd name="connsiteX0" fmla="*/ 2032000 w 2032000"/>
                  <a:gd name="connsiteY0" fmla="*/ 1022350 h 1022350"/>
                  <a:gd name="connsiteX1" fmla="*/ 19050 w 2032000"/>
                  <a:gd name="connsiteY1" fmla="*/ 958850 h 1022350"/>
                  <a:gd name="connsiteX2" fmla="*/ 0 w 2032000"/>
                  <a:gd name="connsiteY2" fmla="*/ 260350 h 1022350"/>
                  <a:gd name="connsiteX3" fmla="*/ 635000 w 2032000"/>
                  <a:gd name="connsiteY3" fmla="*/ 0 h 1022350"/>
                  <a:gd name="connsiteX4" fmla="*/ 622300 w 2032000"/>
                  <a:gd name="connsiteY4" fmla="*/ 590550 h 1022350"/>
                  <a:gd name="connsiteX5" fmla="*/ 2019300 w 2032000"/>
                  <a:gd name="connsiteY5" fmla="*/ 1022350 h 1022350"/>
                  <a:gd name="connsiteX0" fmla="*/ 2032000 w 2032000"/>
                  <a:gd name="connsiteY0" fmla="*/ 1022350 h 1022350"/>
                  <a:gd name="connsiteX1" fmla="*/ 19050 w 2032000"/>
                  <a:gd name="connsiteY1" fmla="*/ 958850 h 1022350"/>
                  <a:gd name="connsiteX2" fmla="*/ 0 w 2032000"/>
                  <a:gd name="connsiteY2" fmla="*/ 260350 h 1022350"/>
                  <a:gd name="connsiteX3" fmla="*/ 635000 w 2032000"/>
                  <a:gd name="connsiteY3" fmla="*/ 0 h 1022350"/>
                  <a:gd name="connsiteX4" fmla="*/ 622300 w 2032000"/>
                  <a:gd name="connsiteY4" fmla="*/ 590550 h 1022350"/>
                  <a:gd name="connsiteX0" fmla="*/ 19050 w 635000"/>
                  <a:gd name="connsiteY0" fmla="*/ 958850 h 958850"/>
                  <a:gd name="connsiteX1" fmla="*/ 0 w 635000"/>
                  <a:gd name="connsiteY1" fmla="*/ 260350 h 958850"/>
                  <a:gd name="connsiteX2" fmla="*/ 635000 w 635000"/>
                  <a:gd name="connsiteY2" fmla="*/ 0 h 958850"/>
                  <a:gd name="connsiteX3" fmla="*/ 622300 w 635000"/>
                  <a:gd name="connsiteY3" fmla="*/ 590550 h 958850"/>
                  <a:gd name="connsiteX0" fmla="*/ 0 w 791210"/>
                  <a:gd name="connsiteY0" fmla="*/ 1027430 h 1027430"/>
                  <a:gd name="connsiteX1" fmla="*/ 156210 w 791210"/>
                  <a:gd name="connsiteY1" fmla="*/ 260350 h 1027430"/>
                  <a:gd name="connsiteX2" fmla="*/ 791210 w 791210"/>
                  <a:gd name="connsiteY2" fmla="*/ 0 h 1027430"/>
                  <a:gd name="connsiteX3" fmla="*/ 778510 w 791210"/>
                  <a:gd name="connsiteY3" fmla="*/ 590550 h 1027430"/>
                  <a:gd name="connsiteX0" fmla="*/ 0 w 791210"/>
                  <a:gd name="connsiteY0" fmla="*/ 1027430 h 1027430"/>
                  <a:gd name="connsiteX1" fmla="*/ 148590 w 791210"/>
                  <a:gd name="connsiteY1" fmla="*/ 176530 h 1027430"/>
                  <a:gd name="connsiteX2" fmla="*/ 791210 w 791210"/>
                  <a:gd name="connsiteY2" fmla="*/ 0 h 1027430"/>
                  <a:gd name="connsiteX3" fmla="*/ 778510 w 791210"/>
                  <a:gd name="connsiteY3" fmla="*/ 590550 h 1027430"/>
                  <a:gd name="connsiteX0" fmla="*/ 0 w 778510"/>
                  <a:gd name="connsiteY0" fmla="*/ 1393190 h 1393190"/>
                  <a:gd name="connsiteX1" fmla="*/ 148590 w 778510"/>
                  <a:gd name="connsiteY1" fmla="*/ 542290 h 1393190"/>
                  <a:gd name="connsiteX2" fmla="*/ 646430 w 778510"/>
                  <a:gd name="connsiteY2" fmla="*/ 0 h 1393190"/>
                  <a:gd name="connsiteX3" fmla="*/ 778510 w 778510"/>
                  <a:gd name="connsiteY3" fmla="*/ 956310 h 1393190"/>
                  <a:gd name="connsiteX0" fmla="*/ 0 w 709930"/>
                  <a:gd name="connsiteY0" fmla="*/ 1393190 h 1393190"/>
                  <a:gd name="connsiteX1" fmla="*/ 148590 w 709930"/>
                  <a:gd name="connsiteY1" fmla="*/ 542290 h 1393190"/>
                  <a:gd name="connsiteX2" fmla="*/ 646430 w 709930"/>
                  <a:gd name="connsiteY2" fmla="*/ 0 h 1393190"/>
                  <a:gd name="connsiteX3" fmla="*/ 709930 w 709930"/>
                  <a:gd name="connsiteY3" fmla="*/ 590550 h 1393190"/>
                  <a:gd name="connsiteX0" fmla="*/ 0 w 694690"/>
                  <a:gd name="connsiteY0" fmla="*/ 1393190 h 1393190"/>
                  <a:gd name="connsiteX1" fmla="*/ 148590 w 694690"/>
                  <a:gd name="connsiteY1" fmla="*/ 542290 h 1393190"/>
                  <a:gd name="connsiteX2" fmla="*/ 646430 w 694690"/>
                  <a:gd name="connsiteY2" fmla="*/ 0 h 1393190"/>
                  <a:gd name="connsiteX3" fmla="*/ 694690 w 694690"/>
                  <a:gd name="connsiteY3" fmla="*/ 590550 h 1393190"/>
                  <a:gd name="connsiteX0" fmla="*/ 11430 w 546100"/>
                  <a:gd name="connsiteY0" fmla="*/ 1179830 h 1179830"/>
                  <a:gd name="connsiteX1" fmla="*/ 0 w 546100"/>
                  <a:gd name="connsiteY1" fmla="*/ 542290 h 1179830"/>
                  <a:gd name="connsiteX2" fmla="*/ 497840 w 546100"/>
                  <a:gd name="connsiteY2" fmla="*/ 0 h 1179830"/>
                  <a:gd name="connsiteX3" fmla="*/ 546100 w 546100"/>
                  <a:gd name="connsiteY3" fmla="*/ 590550 h 1179830"/>
                  <a:gd name="connsiteX0" fmla="*/ 11430 w 497840"/>
                  <a:gd name="connsiteY0" fmla="*/ 1179830 h 1179830"/>
                  <a:gd name="connsiteX1" fmla="*/ 0 w 497840"/>
                  <a:gd name="connsiteY1" fmla="*/ 542290 h 1179830"/>
                  <a:gd name="connsiteX2" fmla="*/ 497840 w 497840"/>
                  <a:gd name="connsiteY2" fmla="*/ 0 h 1179830"/>
                  <a:gd name="connsiteX3" fmla="*/ 475761 w 497840"/>
                  <a:gd name="connsiteY3" fmla="*/ 543657 h 1179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7840" h="1179830">
                    <a:moveTo>
                      <a:pt x="11430" y="1179830"/>
                    </a:moveTo>
                    <a:lnTo>
                      <a:pt x="0" y="542290"/>
                    </a:lnTo>
                    <a:lnTo>
                      <a:pt x="497840" y="0"/>
                    </a:lnTo>
                    <a:lnTo>
                      <a:pt x="475761" y="543657"/>
                    </a:lnTo>
                  </a:path>
                </a:pathLst>
              </a:custGeom>
              <a:solidFill>
                <a:srgbClr val="33CCCC"/>
              </a:solidFill>
              <a:ln w="127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IN">
                  <a:solidFill>
                    <a:srgbClr val="808080"/>
                  </a:solidFill>
                </a:endParaRPr>
              </a:p>
            </p:txBody>
          </p:sp>
        </p:grpSp>
        <p:sp>
          <p:nvSpPr>
            <p:cNvPr id="13" name="Textfeld 202"/>
            <p:cNvSpPr txBox="1"/>
            <p:nvPr/>
          </p:nvSpPr>
          <p:spPr bwMode="gray">
            <a:xfrm>
              <a:off x="4368383" y="3466630"/>
              <a:ext cx="876294" cy="902783"/>
            </a:xfrm>
            <a:prstGeom prst="rect">
              <a:avLst/>
            </a:prstGeom>
            <a:noFill/>
            <a:ln>
              <a:noFill/>
            </a:ln>
            <a:sp3d prstMaterial="plastic"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prstClr val="white"/>
                  </a:solidFill>
                </a:rPr>
                <a:t>1</a:t>
              </a:r>
            </a:p>
          </p:txBody>
        </p:sp>
        <p:sp>
          <p:nvSpPr>
            <p:cNvPr id="14" name="Textfeld 203"/>
            <p:cNvSpPr txBox="1"/>
            <p:nvPr/>
          </p:nvSpPr>
          <p:spPr bwMode="gray">
            <a:xfrm>
              <a:off x="6112088" y="4612918"/>
              <a:ext cx="641206" cy="816803"/>
            </a:xfrm>
            <a:prstGeom prst="rect">
              <a:avLst/>
            </a:prstGeom>
            <a:noFill/>
            <a:ln>
              <a:noFill/>
            </a:ln>
            <a:sp3d prstMaterial="plastic"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prstClr val="white"/>
                  </a:solidFill>
                </a:rPr>
                <a:t>3</a:t>
              </a:r>
            </a:p>
          </p:txBody>
        </p:sp>
        <p:sp>
          <p:nvSpPr>
            <p:cNvPr id="15" name="Textfeld 204"/>
            <p:cNvSpPr txBox="1"/>
            <p:nvPr/>
          </p:nvSpPr>
          <p:spPr bwMode="gray">
            <a:xfrm>
              <a:off x="2421839" y="3461838"/>
              <a:ext cx="2000204" cy="816803"/>
            </a:xfrm>
            <a:prstGeom prst="rect">
              <a:avLst/>
            </a:prstGeom>
            <a:noFill/>
            <a:ln>
              <a:noFill/>
            </a:ln>
            <a:sp3d prstMaterial="plastic"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prstClr val="white"/>
                  </a:solidFill>
                </a:rPr>
                <a:t>2</a:t>
              </a:r>
            </a:p>
          </p:txBody>
        </p:sp>
        <p:grpSp>
          <p:nvGrpSpPr>
            <p:cNvPr id="16" name="Group 22"/>
            <p:cNvGrpSpPr/>
            <p:nvPr/>
          </p:nvGrpSpPr>
          <p:grpSpPr>
            <a:xfrm>
              <a:off x="6569582" y="2884005"/>
              <a:ext cx="2918006" cy="1741080"/>
              <a:chOff x="6300150" y="2454712"/>
              <a:chExt cx="2918006" cy="1741080"/>
            </a:xfrm>
          </p:grpSpPr>
          <p:sp>
            <p:nvSpPr>
              <p:cNvPr id="17" name="Textfeld 16"/>
              <p:cNvSpPr txBox="1"/>
              <p:nvPr/>
            </p:nvSpPr>
            <p:spPr bwMode="gray">
              <a:xfrm>
                <a:off x="6300150" y="2454712"/>
                <a:ext cx="2918006" cy="17410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80000" rIns="0" rtlCol="0">
                <a:spAutoFit/>
              </a:bodyPr>
              <a:lstStyle/>
              <a:p>
                <a:r>
                  <a:rPr lang="en-US" sz="2000" b="1" dirty="0">
                    <a:solidFill>
                      <a:srgbClr val="646464"/>
                    </a:solidFill>
                  </a:rPr>
                  <a:t>Top 3 </a:t>
                </a:r>
                <a:r>
                  <a:rPr lang="en-US" sz="1400" b="1" dirty="0">
                    <a:solidFill>
                      <a:srgbClr val="646464"/>
                    </a:solidFill>
                  </a:rPr>
                  <a:t/>
                </a:r>
                <a:br>
                  <a:rPr lang="en-US" sz="1400" b="1" dirty="0">
                    <a:solidFill>
                      <a:srgbClr val="646464"/>
                    </a:solidFill>
                  </a:rPr>
                </a:br>
                <a:r>
                  <a:rPr lang="es-CO" sz="11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Revisión de riesgos e indicadores de cara al  Mapa de Riesgos del 2017.</a:t>
                </a:r>
              </a:p>
              <a:p>
                <a:r>
                  <a:rPr lang="es-CO" sz="11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Entendimiento de la política y metodología de riesgos de corrupción.</a:t>
                </a:r>
                <a:endParaRPr lang="es-CO" sz="1100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</p:txBody>
          </p:sp>
          <p:cxnSp>
            <p:nvCxnSpPr>
              <p:cNvPr id="18" name="Gerade Verbindung 30"/>
              <p:cNvCxnSpPr/>
              <p:nvPr/>
            </p:nvCxnSpPr>
            <p:spPr bwMode="gray">
              <a:xfrm flipV="1">
                <a:off x="6300150" y="2959613"/>
                <a:ext cx="0" cy="1194826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3"/>
            <p:cNvGrpSpPr/>
            <p:nvPr/>
          </p:nvGrpSpPr>
          <p:grpSpPr>
            <a:xfrm>
              <a:off x="4232966" y="903648"/>
              <a:ext cx="2961343" cy="2213966"/>
              <a:chOff x="3862630" y="973027"/>
              <a:chExt cx="2961343" cy="2213966"/>
            </a:xfrm>
          </p:grpSpPr>
          <p:sp>
            <p:nvSpPr>
              <p:cNvPr id="20" name="Textfeld 14"/>
              <p:cNvSpPr txBox="1"/>
              <p:nvPr/>
            </p:nvSpPr>
            <p:spPr bwMode="gray">
              <a:xfrm>
                <a:off x="3862630" y="973027"/>
                <a:ext cx="2961343" cy="2213966"/>
              </a:xfrm>
              <a:prstGeom prst="rect">
                <a:avLst/>
              </a:prstGeom>
              <a:noFill/>
            </p:spPr>
            <p:txBody>
              <a:bodyPr wrap="square" lIns="180000" rIns="0" rtlCol="0">
                <a:spAutoFit/>
              </a:bodyPr>
              <a:lstStyle/>
              <a:p>
                <a:pPr>
                  <a:buClr>
                    <a:srgbClr val="33CCCC"/>
                  </a:buClr>
                  <a:buSzPct val="90000"/>
                </a:pPr>
                <a:r>
                  <a:rPr lang="es-CO" sz="2000" b="1" dirty="0" smtClean="0">
                    <a:solidFill>
                      <a:srgbClr val="646464"/>
                    </a:solidFill>
                  </a:rPr>
                  <a:t>Top 1 </a:t>
                </a:r>
                <a:r>
                  <a:rPr lang="es-CO" sz="1400" b="1" dirty="0" smtClean="0">
                    <a:solidFill>
                      <a:srgbClr val="646464"/>
                    </a:solidFill>
                  </a:rPr>
                  <a:t/>
                </a:r>
                <a:br>
                  <a:rPr lang="es-CO" sz="1400" b="1" dirty="0" smtClean="0">
                    <a:solidFill>
                      <a:srgbClr val="646464"/>
                    </a:solidFill>
                  </a:rPr>
                </a:br>
                <a:r>
                  <a:rPr lang="es-CO" sz="11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Cumplir al 100% con los controles del Mapa de Riesgos de Corrupción.</a:t>
                </a:r>
              </a:p>
              <a:p>
                <a:pPr>
                  <a:buClr>
                    <a:srgbClr val="33CCCC"/>
                  </a:buClr>
                  <a:buSzPct val="90000"/>
                </a:pPr>
                <a:r>
                  <a:rPr lang="es-CO" sz="11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Cumplir al 100% con el Plan Anticorrupción y de Atención al C.</a:t>
                </a:r>
              </a:p>
              <a:p>
                <a:pPr>
                  <a:buClr>
                    <a:srgbClr val="33CCCC"/>
                  </a:buClr>
                  <a:buSzPct val="90000"/>
                </a:pPr>
                <a:r>
                  <a:rPr lang="es-CO" sz="11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Apropiación de la cultura del autocontrol, por todos los servidores de Coldeportes.</a:t>
                </a:r>
                <a:endParaRPr lang="es-CO" sz="1200" dirty="0">
                  <a:solidFill>
                    <a:srgbClr val="646464"/>
                  </a:solidFill>
                </a:endParaRPr>
              </a:p>
            </p:txBody>
          </p:sp>
          <p:cxnSp>
            <p:nvCxnSpPr>
              <p:cNvPr id="22" name="Gerade Verbindung 17"/>
              <p:cNvCxnSpPr/>
              <p:nvPr/>
            </p:nvCxnSpPr>
            <p:spPr bwMode="gray">
              <a:xfrm flipV="1">
                <a:off x="4057648" y="1554163"/>
                <a:ext cx="0" cy="1617662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ieren 20"/>
            <p:cNvGrpSpPr/>
            <p:nvPr/>
          </p:nvGrpSpPr>
          <p:grpSpPr>
            <a:xfrm>
              <a:off x="1570155" y="1934446"/>
              <a:ext cx="2514208" cy="1532654"/>
              <a:chOff x="413080" y="1934446"/>
              <a:chExt cx="2514208" cy="1532654"/>
            </a:xfrm>
          </p:grpSpPr>
          <p:sp>
            <p:nvSpPr>
              <p:cNvPr id="24" name="Textfeld 15"/>
              <p:cNvSpPr txBox="1"/>
              <p:nvPr/>
            </p:nvSpPr>
            <p:spPr bwMode="gray">
              <a:xfrm>
                <a:off x="413080" y="1934446"/>
                <a:ext cx="2514208" cy="1504637"/>
              </a:xfrm>
              <a:prstGeom prst="rect">
                <a:avLst/>
              </a:prstGeom>
              <a:noFill/>
            </p:spPr>
            <p:txBody>
              <a:bodyPr wrap="square" lIns="0" rIns="180000" rtlCol="0">
                <a:spAutoFit/>
              </a:bodyPr>
              <a:lstStyle/>
              <a:p>
                <a:r>
                  <a:rPr lang="en-US" sz="2000" b="1" dirty="0">
                    <a:solidFill>
                      <a:srgbClr val="646464"/>
                    </a:solidFill>
                  </a:rPr>
                  <a:t>Top 2 </a:t>
                </a:r>
                <a:r>
                  <a:rPr lang="en-US" sz="1400" b="1" dirty="0">
                    <a:solidFill>
                      <a:srgbClr val="646464"/>
                    </a:solidFill>
                  </a:rPr>
                  <a:t/>
                </a:r>
                <a:br>
                  <a:rPr lang="en-US" sz="1400" b="1" dirty="0">
                    <a:solidFill>
                      <a:srgbClr val="646464"/>
                    </a:solidFill>
                  </a:rPr>
                </a:br>
                <a:r>
                  <a:rPr lang="es-CO" sz="11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Controlar de manera permanente los  riesgos que se consideran críticos para Coldeportes. </a:t>
                </a:r>
                <a:endParaRPr lang="es-CO" sz="1100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</p:txBody>
          </p:sp>
          <p:cxnSp>
            <p:nvCxnSpPr>
              <p:cNvPr id="25" name="Gerade Verbindung 32"/>
              <p:cNvCxnSpPr/>
              <p:nvPr/>
            </p:nvCxnSpPr>
            <p:spPr bwMode="gray">
              <a:xfrm flipV="1">
                <a:off x="2712616" y="2057400"/>
                <a:ext cx="0" cy="14097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26 Flecha curvada hacia la derecha"/>
          <p:cNvSpPr/>
          <p:nvPr/>
        </p:nvSpPr>
        <p:spPr>
          <a:xfrm>
            <a:off x="2358592" y="4472508"/>
            <a:ext cx="731520" cy="1216152"/>
          </a:xfrm>
          <a:prstGeom prst="curvedRightArrow">
            <a:avLst/>
          </a:prstGeom>
          <a:gradFill>
            <a:gsLst>
              <a:gs pos="0">
                <a:srgbClr val="009999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black"/>
              </a:solidFill>
            </a:endParaRPr>
          </a:p>
        </p:txBody>
      </p:sp>
      <p:sp>
        <p:nvSpPr>
          <p:cNvPr id="29" name="28 Elipse"/>
          <p:cNvSpPr/>
          <p:nvPr/>
        </p:nvSpPr>
        <p:spPr>
          <a:xfrm>
            <a:off x="3161417" y="5157192"/>
            <a:ext cx="2744553" cy="914400"/>
          </a:xfrm>
          <a:prstGeom prst="ellipse">
            <a:avLst/>
          </a:prstGeom>
          <a:gradFill>
            <a:gsLst>
              <a:gs pos="0">
                <a:srgbClr val="33CCCC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Último seguimiento del 2016 por la OCI, con corte al 31 de diciembre de 2016</a:t>
            </a:r>
            <a:endParaRPr lang="es-CO" sz="1200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1" name="5 Flecha derecha"/>
          <p:cNvSpPr/>
          <p:nvPr/>
        </p:nvSpPr>
        <p:spPr>
          <a:xfrm>
            <a:off x="433216" y="1268760"/>
            <a:ext cx="3850752" cy="484632"/>
          </a:xfrm>
          <a:prstGeom prst="rightArrow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prstClr val="white"/>
                </a:solidFill>
              </a:rPr>
              <a:t>Objetivos colectivos institucionales</a:t>
            </a:r>
            <a:endParaRPr lang="es-CO" sz="1400" b="1" dirty="0">
              <a:solidFill>
                <a:prstClr val="white"/>
              </a:solidFill>
            </a:endParaRPr>
          </a:p>
        </p:txBody>
      </p:sp>
      <p:sp>
        <p:nvSpPr>
          <p:cNvPr id="33" name="Textfeld 202"/>
          <p:cNvSpPr txBox="1"/>
          <p:nvPr/>
        </p:nvSpPr>
        <p:spPr bwMode="gray">
          <a:xfrm>
            <a:off x="2990165" y="3645024"/>
            <a:ext cx="462055" cy="64633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soft" dir="t"/>
          </a:scene3d>
          <a:sp3d prstMaterial="plastic"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prstClr val="white"/>
                </a:solidFill>
              </a:rPr>
              <a:t>2</a:t>
            </a:r>
            <a:endParaRPr lang="en-US" sz="3600" b="1" dirty="0">
              <a:solidFill>
                <a:prstClr val="white"/>
              </a:solidFill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611560" y="6334472"/>
            <a:ext cx="1630575" cy="2308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CO" sz="900" b="1" dirty="0" smtClean="0"/>
              <a:t>OIC</a:t>
            </a:r>
            <a:r>
              <a:rPr lang="es-CO" sz="900" dirty="0" smtClean="0"/>
              <a:t>: Oficina de Control Interno</a:t>
            </a:r>
            <a:endParaRPr lang="es-CO" sz="900" dirty="0"/>
          </a:p>
        </p:txBody>
      </p:sp>
    </p:spTree>
    <p:extLst>
      <p:ext uri="{BB962C8B-B14F-4D97-AF65-F5344CB8AC3E}">
        <p14:creationId xmlns:p14="http://schemas.microsoft.com/office/powerpoint/2010/main" val="136112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364052" y="2924944"/>
            <a:ext cx="19319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4400" b="1" i="1" dirty="0" smtClean="0">
                <a:solidFill>
                  <a:schemeClr val="bg2">
                    <a:lumMod val="25000"/>
                  </a:schemeClr>
                </a:solidFill>
              </a:rPr>
              <a:t>Gracias</a:t>
            </a:r>
            <a:endParaRPr lang="es-CO" sz="4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67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Y_regular_presentation_2010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2.xml><?xml version="1.0" encoding="utf-8"?>
<a:theme xmlns:a="http://schemas.openxmlformats.org/drawingml/2006/main" name="1_EY_regular_presentation_2010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3.xml><?xml version="1.0" encoding="utf-8"?>
<a:theme xmlns:a="http://schemas.openxmlformats.org/drawingml/2006/main" name="EY_regular_presentation_2007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4.xml><?xml version="1.0" encoding="utf-8"?>
<a:theme xmlns:a="http://schemas.openxmlformats.org/drawingml/2006/main" name="1_EY_regular_presentation_2007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5.xml><?xml version="1.0" encoding="utf-8"?>
<a:theme xmlns:a="http://schemas.openxmlformats.org/drawingml/2006/main" name="New Layout">
  <a:themeElements>
    <a:clrScheme name="Custom 5">
      <a:dk1>
        <a:srgbClr val="80808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D200"/>
      </a:accent2>
      <a:accent3>
        <a:srgbClr val="999999"/>
      </a:accent3>
      <a:accent4>
        <a:srgbClr val="C0C0C0"/>
      </a:accent4>
      <a:accent5>
        <a:srgbClr val="0081AE"/>
      </a:accent5>
      <a:accent6>
        <a:srgbClr val="7FC0D6"/>
      </a:accent6>
      <a:hlink>
        <a:srgbClr val="336699"/>
      </a:hlink>
      <a:folHlink>
        <a:srgbClr val="7030A0"/>
      </a:folHlink>
    </a:clrScheme>
    <a:fontScheme name="EY_WideScreen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2700">
          <a:solidFill>
            <a:schemeClr val="accent3"/>
          </a:solidFill>
        </a:ln>
      </a:spPr>
      <a:bodyPr rtlCol="0" anchor="t" anchorCtr="0"/>
      <a:lstStyle>
        <a:defPPr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 dirty="0">
            <a:solidFill>
              <a:schemeClr val="bg1"/>
            </a:solidFill>
          </a:defRPr>
        </a:defPPr>
      </a:lstStyle>
    </a:txDef>
  </a:objectDefaults>
  <a:extraClrSchemeLst>
    <a:extraClrScheme>
      <a:clrScheme name="EY_WideScreenHandout 1">
        <a:dk1>
          <a:srgbClr val="646464"/>
        </a:dk1>
        <a:lt1>
          <a:srgbClr val="FFFFFF"/>
        </a:lt1>
        <a:dk2>
          <a:srgbClr val="646464"/>
        </a:dk2>
        <a:lt2>
          <a:srgbClr val="808080"/>
        </a:lt2>
        <a:accent1>
          <a:srgbClr val="808080"/>
        </a:accent1>
        <a:accent2>
          <a:srgbClr val="FFD200"/>
        </a:accent2>
        <a:accent3>
          <a:srgbClr val="FFFFFF"/>
        </a:accent3>
        <a:accent4>
          <a:srgbClr val="545454"/>
        </a:accent4>
        <a:accent5>
          <a:srgbClr val="C0C0C0"/>
        </a:accent5>
        <a:accent6>
          <a:srgbClr val="E7BE00"/>
        </a:accent6>
        <a:hlink>
          <a:srgbClr val="808080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EY Special Use Red (Print and PPT)">
      <a:srgbClr val="F04C3E"/>
    </a:custClr>
    <a:custClr name="EY Special Use Blue (Print)">
      <a:srgbClr val="00A3AE"/>
    </a:custClr>
    <a:custClr name="EY Special Use Blue 50% (Print)">
      <a:srgbClr val="7FD1D6"/>
    </a:custClr>
    <a:custClr name="EY Special Use Purple (Print and PPT)">
      <a:srgbClr val="91278F"/>
    </a:custClr>
    <a:custClr name="EY Special Use Purple 50% (Print and PPT)">
      <a:srgbClr val="C893C7"/>
    </a:custClr>
    <a:custClr name="EY Special Use Green (Print and PPT)">
      <a:srgbClr val="2C973E"/>
    </a:custClr>
    <a:custClr name="EY Special Use Green 50% (Print)">
      <a:srgbClr val="95CB89"/>
    </a:custClr>
    <a:custClr name="EY Yellow 50% (Print)">
      <a:srgbClr val="FFF27F"/>
    </a:custClr>
    <a:custClr name="EY Link Blue">
      <a:srgbClr val="336699"/>
    </a:custClr>
    <a:custClr name="EY Special Use Blue (PPT)">
      <a:srgbClr val="0081AE"/>
    </a:custClr>
    <a:custClr name="EY Special Use Blue 50% (PPT)">
      <a:srgbClr val="7FC0D6"/>
    </a:custClr>
    <a:custClr name="EY Special Use Green 50% (PPT)">
      <a:srgbClr val="95CB9E"/>
    </a:custClr>
    <a:custClr name="EY Yellow 50% PPT)">
      <a:srgbClr val="FFE87F"/>
    </a:custClr>
  </a:custClrLst>
</a:theme>
</file>

<file path=ppt/theme/theme6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1670</TotalTime>
  <Words>1086</Words>
  <Application>Microsoft Office PowerPoint</Application>
  <PresentationFormat>Presentación en pantalla (4:3)</PresentationFormat>
  <Paragraphs>219</Paragraphs>
  <Slides>12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6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3" baseType="lpstr">
      <vt:lpstr>MS PGothic</vt:lpstr>
      <vt:lpstr>Arial</vt:lpstr>
      <vt:lpstr>Calibri</vt:lpstr>
      <vt:lpstr>Wingdings</vt:lpstr>
      <vt:lpstr>EY_regular_presentation_2010</vt:lpstr>
      <vt:lpstr>1_EY_regular_presentation_2010</vt:lpstr>
      <vt:lpstr>EY_regular_presentation_2007</vt:lpstr>
      <vt:lpstr>1_EY_regular_presentation_2007</vt:lpstr>
      <vt:lpstr>New Layout</vt:lpstr>
      <vt:lpstr>1_Tema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Amparo Villa Macías</dc:creator>
  <cp:lastModifiedBy>Norma Lucia Avila Quintero</cp:lastModifiedBy>
  <cp:revision>190</cp:revision>
  <cp:lastPrinted>2016-09-16T18:50:55Z</cp:lastPrinted>
  <dcterms:created xsi:type="dcterms:W3CDTF">2016-09-14T19:33:12Z</dcterms:created>
  <dcterms:modified xsi:type="dcterms:W3CDTF">2016-10-07T16:09:29Z</dcterms:modified>
</cp:coreProperties>
</file>